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5"/>
  </p:notesMasterIdLst>
  <p:sldIdLst>
    <p:sldId id="326" r:id="rId2"/>
    <p:sldId id="335" r:id="rId3"/>
    <p:sldId id="344" r:id="rId4"/>
    <p:sldId id="339" r:id="rId5"/>
    <p:sldId id="345" r:id="rId6"/>
    <p:sldId id="346" r:id="rId7"/>
    <p:sldId id="347" r:id="rId8"/>
    <p:sldId id="343" r:id="rId9"/>
    <p:sldId id="348" r:id="rId10"/>
    <p:sldId id="349" r:id="rId11"/>
    <p:sldId id="336" r:id="rId12"/>
    <p:sldId id="350" r:id="rId13"/>
    <p:sldId id="338" r:id="rId1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U, Javier 2 (DREES/OSAM/LABSANTE)" initials="NJ2(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0"/>
    <p:restoredTop sz="94660"/>
  </p:normalViewPr>
  <p:slideViewPr>
    <p:cSldViewPr showGuides="1">
      <p:cViewPr varScale="1">
        <p:scale>
          <a:sx n="99" d="100"/>
          <a:sy n="99" d="100"/>
        </p:scale>
        <p:origin x="-906" y="-8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08T19:19:34.251" idx="5">
    <p:pos x="10" y="10"/>
    <p:text>repetée ?</p:text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C7AA7-7216-4576-9CC9-7780198CAFDC}" type="doc">
      <dgm:prSet loTypeId="urn:microsoft.com/office/officeart/2005/8/layout/hierarchy4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FR"/>
        </a:p>
      </dgm:t>
    </dgm:pt>
    <dgm:pt modelId="{DB1ADA8A-3430-416D-A083-B126A0305946}">
      <dgm:prSet phldrT="[Texte]" custT="1"/>
      <dgm:spPr/>
      <dgm:t>
        <a:bodyPr/>
        <a:lstStyle/>
        <a:p>
          <a:r>
            <a:rPr lang="fr-FR" sz="1000" b="1" dirty="0" smtClean="0"/>
            <a:t>Le périmètre du SNDS prévu par la loi :</a:t>
          </a:r>
        </a:p>
        <a:p>
          <a:r>
            <a:rPr lang="fr-FR" sz="700" b="0" dirty="0" smtClean="0"/>
            <a:t>Données de remboursement assurance maladie obligatoire</a:t>
          </a:r>
        </a:p>
        <a:p>
          <a:r>
            <a:rPr lang="fr-FR" sz="700" b="0" dirty="0" smtClean="0"/>
            <a:t>Données hospitalières</a:t>
          </a:r>
        </a:p>
        <a:p>
          <a:r>
            <a:rPr lang="fr-FR" sz="700" b="0" dirty="0" smtClean="0"/>
            <a:t>Causes de Décès</a:t>
          </a:r>
        </a:p>
        <a:p>
          <a:r>
            <a:rPr lang="fr-FR" sz="700" b="0" dirty="0" smtClean="0"/>
            <a:t>Données des MDPH</a:t>
          </a:r>
        </a:p>
        <a:p>
          <a:r>
            <a:rPr lang="fr-FR" sz="700" b="0" dirty="0" smtClean="0"/>
            <a:t>Données de remboursement assurance maladie complémentaire</a:t>
          </a:r>
        </a:p>
        <a:p>
          <a:r>
            <a:rPr lang="fr-FR" sz="700" b="0" dirty="0" smtClean="0"/>
            <a:t>Données cliniques</a:t>
          </a:r>
        </a:p>
        <a:p>
          <a:r>
            <a:rPr lang="fr-FR" sz="700" b="0" dirty="0" smtClean="0"/>
            <a:t>Données d’enquêtes dans le domaine de la santé quand elles sont appariées</a:t>
          </a:r>
        </a:p>
        <a:p>
          <a:r>
            <a:rPr lang="fr-FR" sz="700" b="0" dirty="0" smtClean="0"/>
            <a:t>Données de la médecine du travail</a:t>
          </a:r>
        </a:p>
        <a:p>
          <a:r>
            <a:rPr lang="fr-FR" sz="700" b="0" dirty="0" smtClean="0"/>
            <a:t>Données de la médecine scolaire</a:t>
          </a:r>
        </a:p>
        <a:p>
          <a:r>
            <a:rPr lang="fr-FR" sz="700" b="0" dirty="0" smtClean="0"/>
            <a:t>Données GIR</a:t>
          </a:r>
        </a:p>
        <a:p>
          <a:r>
            <a:rPr lang="fr-FR" sz="700" b="0" dirty="0" smtClean="0"/>
            <a:t>Données de PMI</a:t>
          </a:r>
          <a:endParaRPr lang="fr-FR" sz="700" dirty="0"/>
        </a:p>
      </dgm:t>
    </dgm:pt>
    <dgm:pt modelId="{20229D4B-0642-4724-B61B-A8AE06A41691}" type="parTrans" cxnId="{AA47DE00-7643-438C-A6E7-32A222B4BA22}">
      <dgm:prSet/>
      <dgm:spPr/>
      <dgm:t>
        <a:bodyPr/>
        <a:lstStyle/>
        <a:p>
          <a:endParaRPr lang="fr-FR"/>
        </a:p>
      </dgm:t>
    </dgm:pt>
    <dgm:pt modelId="{7C683149-5F8B-4D51-86F0-7A5E22239B83}" type="sibTrans" cxnId="{AA47DE00-7643-438C-A6E7-32A222B4BA22}">
      <dgm:prSet/>
      <dgm:spPr/>
      <dgm:t>
        <a:bodyPr/>
        <a:lstStyle/>
        <a:p>
          <a:endParaRPr lang="fr-FR"/>
        </a:p>
      </dgm:t>
    </dgm:pt>
    <dgm:pt modelId="{5274AE32-17EF-447C-AC16-86321A663EC3}">
      <dgm:prSet phldrT="[Texte]" custT="1"/>
      <dgm:spPr/>
      <dgm:t>
        <a:bodyPr/>
        <a:lstStyle/>
        <a:p>
          <a:r>
            <a:rPr lang="fr-FR" sz="1050" b="1" dirty="0" smtClean="0"/>
            <a:t>La Base principale</a:t>
          </a:r>
        </a:p>
        <a:p>
          <a:r>
            <a:rPr lang="fr-FR" sz="700" b="0" dirty="0" smtClean="0"/>
            <a:t>SNIIRAM</a:t>
          </a:r>
        </a:p>
        <a:p>
          <a:r>
            <a:rPr lang="fr-FR" sz="700" b="0" dirty="0" smtClean="0"/>
            <a:t>PMSI</a:t>
          </a:r>
        </a:p>
        <a:p>
          <a:r>
            <a:rPr lang="fr-FR" sz="700" b="0" dirty="0" smtClean="0"/>
            <a:t>Cause de décès</a:t>
          </a:r>
        </a:p>
        <a:p>
          <a:r>
            <a:rPr lang="fr-FR" sz="700" b="0" dirty="0" smtClean="0"/>
            <a:t>Données des MDPH</a:t>
          </a:r>
        </a:p>
        <a:p>
          <a:r>
            <a:rPr lang="fr-FR" sz="700" b="0" dirty="0" smtClean="0"/>
            <a:t>+ données complémentaires prévues par l’arrêté catalogue</a:t>
          </a:r>
        </a:p>
        <a:p>
          <a:endParaRPr lang="fr-FR" sz="1000" dirty="0"/>
        </a:p>
      </dgm:t>
    </dgm:pt>
    <dgm:pt modelId="{05674587-F2EF-4EA0-9424-A0409428EC3A}" type="parTrans" cxnId="{4EDF273B-F047-4414-BB7C-2D41E712A0BF}">
      <dgm:prSet/>
      <dgm:spPr/>
      <dgm:t>
        <a:bodyPr/>
        <a:lstStyle/>
        <a:p>
          <a:endParaRPr lang="fr-FR"/>
        </a:p>
      </dgm:t>
    </dgm:pt>
    <dgm:pt modelId="{9365A0CF-70FF-4D6E-9290-8E6859FA5918}" type="sibTrans" cxnId="{4EDF273B-F047-4414-BB7C-2D41E712A0BF}">
      <dgm:prSet/>
      <dgm:spPr/>
      <dgm:t>
        <a:bodyPr/>
        <a:lstStyle/>
        <a:p>
          <a:endParaRPr lang="fr-FR"/>
        </a:p>
      </dgm:t>
    </dgm:pt>
    <dgm:pt modelId="{81EB5987-EC7E-47C0-9D74-E209B641CD50}">
      <dgm:prSet phldrT="[Texte]" custT="1"/>
      <dgm:spPr/>
      <dgm:t>
        <a:bodyPr/>
        <a:lstStyle/>
        <a:p>
          <a:r>
            <a:rPr lang="fr-FR" sz="1200" b="1" dirty="0" smtClean="0"/>
            <a:t>Le catalogue</a:t>
          </a:r>
        </a:p>
        <a:p>
          <a:r>
            <a:rPr lang="fr-FR" sz="700" b="0" dirty="0" smtClean="0"/>
            <a:t>Entièrement défini par l’arrêté catalogue </a:t>
          </a:r>
          <a:endParaRPr lang="fr-FR" sz="700" dirty="0"/>
        </a:p>
      </dgm:t>
    </dgm:pt>
    <dgm:pt modelId="{91108658-2BDE-4880-AB96-40349F04667F}" type="parTrans" cxnId="{DCB35E47-CA32-4308-819A-2584C3286493}">
      <dgm:prSet/>
      <dgm:spPr/>
      <dgm:t>
        <a:bodyPr/>
        <a:lstStyle/>
        <a:p>
          <a:endParaRPr lang="fr-FR"/>
        </a:p>
      </dgm:t>
    </dgm:pt>
    <dgm:pt modelId="{622D1241-6A98-4F2F-AB90-C68BF461D09A}" type="sibTrans" cxnId="{DCB35E47-CA32-4308-819A-2584C3286493}">
      <dgm:prSet/>
      <dgm:spPr/>
      <dgm:t>
        <a:bodyPr/>
        <a:lstStyle/>
        <a:p>
          <a:endParaRPr lang="fr-FR"/>
        </a:p>
      </dgm:t>
    </dgm:pt>
    <dgm:pt modelId="{5CD45916-CDFF-421B-A7AC-AA3F18F0F40B}" type="pres">
      <dgm:prSet presAssocID="{C9CC7AA7-7216-4576-9CC9-7780198CAFD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83B3BB8-A56F-4D55-82C0-79AB27AA8CAE}" type="pres">
      <dgm:prSet presAssocID="{DB1ADA8A-3430-416D-A083-B126A0305946}" presName="vertOne" presStyleCnt="0"/>
      <dgm:spPr/>
    </dgm:pt>
    <dgm:pt modelId="{DFDFF7B9-B53A-4678-9A65-9A75CB2D2BD1}" type="pres">
      <dgm:prSet presAssocID="{DB1ADA8A-3430-416D-A083-B126A0305946}" presName="txOne" presStyleLbl="node0" presStyleIdx="0" presStyleCnt="1" custScaleY="120842" custLinFactY="-47106" custLinFactNeighborX="2327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B1C05E-9DA8-4571-9D18-2AC06D09DF64}" type="pres">
      <dgm:prSet presAssocID="{DB1ADA8A-3430-416D-A083-B126A0305946}" presName="parTransOne" presStyleCnt="0"/>
      <dgm:spPr/>
    </dgm:pt>
    <dgm:pt modelId="{9A76F406-0872-44EF-9DBA-C1EE8696ED2F}" type="pres">
      <dgm:prSet presAssocID="{DB1ADA8A-3430-416D-A083-B126A0305946}" presName="horzOne" presStyleCnt="0"/>
      <dgm:spPr/>
    </dgm:pt>
    <dgm:pt modelId="{16FB3053-783D-41AF-8EC3-A2643ACC5FAC}" type="pres">
      <dgm:prSet presAssocID="{5274AE32-17EF-447C-AC16-86321A663EC3}" presName="vertTwo" presStyleCnt="0"/>
      <dgm:spPr/>
    </dgm:pt>
    <dgm:pt modelId="{6480E642-8C34-4BE7-A50C-7456CD6F09D9}" type="pres">
      <dgm:prSet presAssocID="{5274AE32-17EF-447C-AC16-86321A663EC3}" presName="txTwo" presStyleLbl="node2" presStyleIdx="0" presStyleCnt="2" custLinFactNeighborX="-2122" custLinFactNeighborY="-18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3E8823-98BA-44E6-A796-4EFF5FBF30A1}" type="pres">
      <dgm:prSet presAssocID="{5274AE32-17EF-447C-AC16-86321A663EC3}" presName="horzTwo" presStyleCnt="0"/>
      <dgm:spPr/>
    </dgm:pt>
    <dgm:pt modelId="{486F1F54-AECF-4130-96C9-AABA6B417F33}" type="pres">
      <dgm:prSet presAssocID="{9365A0CF-70FF-4D6E-9290-8E6859FA5918}" presName="sibSpaceTwo" presStyleCnt="0"/>
      <dgm:spPr/>
    </dgm:pt>
    <dgm:pt modelId="{45B2D431-0137-4B22-A585-1C0D91EEC95D}" type="pres">
      <dgm:prSet presAssocID="{81EB5987-EC7E-47C0-9D74-E209B641CD50}" presName="vertTwo" presStyleCnt="0"/>
      <dgm:spPr/>
    </dgm:pt>
    <dgm:pt modelId="{A6E832F1-9129-47B2-B556-470B09CDF71C}" type="pres">
      <dgm:prSet presAssocID="{81EB5987-EC7E-47C0-9D74-E209B641CD5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661CB6-4ED8-4C98-AAEC-DFD73CA91695}" type="pres">
      <dgm:prSet presAssocID="{81EB5987-EC7E-47C0-9D74-E209B641CD50}" presName="horzTwo" presStyleCnt="0"/>
      <dgm:spPr/>
    </dgm:pt>
  </dgm:ptLst>
  <dgm:cxnLst>
    <dgm:cxn modelId="{3CDB8A69-759A-4969-AB69-6A722299EC3A}" type="presOf" srcId="{81EB5987-EC7E-47C0-9D74-E209B641CD50}" destId="{A6E832F1-9129-47B2-B556-470B09CDF71C}" srcOrd="0" destOrd="0" presId="urn:microsoft.com/office/officeart/2005/8/layout/hierarchy4"/>
    <dgm:cxn modelId="{AA47DE00-7643-438C-A6E7-32A222B4BA22}" srcId="{C9CC7AA7-7216-4576-9CC9-7780198CAFDC}" destId="{DB1ADA8A-3430-416D-A083-B126A0305946}" srcOrd="0" destOrd="0" parTransId="{20229D4B-0642-4724-B61B-A8AE06A41691}" sibTransId="{7C683149-5F8B-4D51-86F0-7A5E22239B83}"/>
    <dgm:cxn modelId="{DCB35E47-CA32-4308-819A-2584C3286493}" srcId="{DB1ADA8A-3430-416D-A083-B126A0305946}" destId="{81EB5987-EC7E-47C0-9D74-E209B641CD50}" srcOrd="1" destOrd="0" parTransId="{91108658-2BDE-4880-AB96-40349F04667F}" sibTransId="{622D1241-6A98-4F2F-AB90-C68BF461D09A}"/>
    <dgm:cxn modelId="{4EDF273B-F047-4414-BB7C-2D41E712A0BF}" srcId="{DB1ADA8A-3430-416D-A083-B126A0305946}" destId="{5274AE32-17EF-447C-AC16-86321A663EC3}" srcOrd="0" destOrd="0" parTransId="{05674587-F2EF-4EA0-9424-A0409428EC3A}" sibTransId="{9365A0CF-70FF-4D6E-9290-8E6859FA5918}"/>
    <dgm:cxn modelId="{D1A4DF43-EC0F-4446-AFEE-AD9D533F9D92}" type="presOf" srcId="{5274AE32-17EF-447C-AC16-86321A663EC3}" destId="{6480E642-8C34-4BE7-A50C-7456CD6F09D9}" srcOrd="0" destOrd="0" presId="urn:microsoft.com/office/officeart/2005/8/layout/hierarchy4"/>
    <dgm:cxn modelId="{42FDE72F-0FF7-44E0-AC48-B476BA67863A}" type="presOf" srcId="{DB1ADA8A-3430-416D-A083-B126A0305946}" destId="{DFDFF7B9-B53A-4678-9A65-9A75CB2D2BD1}" srcOrd="0" destOrd="0" presId="urn:microsoft.com/office/officeart/2005/8/layout/hierarchy4"/>
    <dgm:cxn modelId="{0B8A2070-F6AC-44A5-A1A4-64F1DF63D68E}" type="presOf" srcId="{C9CC7AA7-7216-4576-9CC9-7780198CAFDC}" destId="{5CD45916-CDFF-421B-A7AC-AA3F18F0F40B}" srcOrd="0" destOrd="0" presId="urn:microsoft.com/office/officeart/2005/8/layout/hierarchy4"/>
    <dgm:cxn modelId="{2C3A3EE3-FF9B-418A-A48E-A35513CA0F38}" type="presParOf" srcId="{5CD45916-CDFF-421B-A7AC-AA3F18F0F40B}" destId="{983B3BB8-A56F-4D55-82C0-79AB27AA8CAE}" srcOrd="0" destOrd="0" presId="urn:microsoft.com/office/officeart/2005/8/layout/hierarchy4"/>
    <dgm:cxn modelId="{58D38C01-D929-4794-AFD7-680161FF008C}" type="presParOf" srcId="{983B3BB8-A56F-4D55-82C0-79AB27AA8CAE}" destId="{DFDFF7B9-B53A-4678-9A65-9A75CB2D2BD1}" srcOrd="0" destOrd="0" presId="urn:microsoft.com/office/officeart/2005/8/layout/hierarchy4"/>
    <dgm:cxn modelId="{666DB56B-B80D-4CA5-8E91-14DF9354481A}" type="presParOf" srcId="{983B3BB8-A56F-4D55-82C0-79AB27AA8CAE}" destId="{F9B1C05E-9DA8-4571-9D18-2AC06D09DF64}" srcOrd="1" destOrd="0" presId="urn:microsoft.com/office/officeart/2005/8/layout/hierarchy4"/>
    <dgm:cxn modelId="{3A9CAC1C-C88B-4C96-B25B-CB637AC7630C}" type="presParOf" srcId="{983B3BB8-A56F-4D55-82C0-79AB27AA8CAE}" destId="{9A76F406-0872-44EF-9DBA-C1EE8696ED2F}" srcOrd="2" destOrd="0" presId="urn:microsoft.com/office/officeart/2005/8/layout/hierarchy4"/>
    <dgm:cxn modelId="{2D3254A4-0ECF-4EC3-BCA8-C33ECF5B9A9C}" type="presParOf" srcId="{9A76F406-0872-44EF-9DBA-C1EE8696ED2F}" destId="{16FB3053-783D-41AF-8EC3-A2643ACC5FAC}" srcOrd="0" destOrd="0" presId="urn:microsoft.com/office/officeart/2005/8/layout/hierarchy4"/>
    <dgm:cxn modelId="{BC2EF5A7-DE16-4D3D-B30A-22D5D71A123F}" type="presParOf" srcId="{16FB3053-783D-41AF-8EC3-A2643ACC5FAC}" destId="{6480E642-8C34-4BE7-A50C-7456CD6F09D9}" srcOrd="0" destOrd="0" presId="urn:microsoft.com/office/officeart/2005/8/layout/hierarchy4"/>
    <dgm:cxn modelId="{E080167A-4EEB-4CFA-84CD-DEF621C3D6D5}" type="presParOf" srcId="{16FB3053-783D-41AF-8EC3-A2643ACC5FAC}" destId="{3F3E8823-98BA-44E6-A796-4EFF5FBF30A1}" srcOrd="1" destOrd="0" presId="urn:microsoft.com/office/officeart/2005/8/layout/hierarchy4"/>
    <dgm:cxn modelId="{32D1A58D-ECBD-4E96-83F9-8C6C3AF7FC9B}" type="presParOf" srcId="{9A76F406-0872-44EF-9DBA-C1EE8696ED2F}" destId="{486F1F54-AECF-4130-96C9-AABA6B417F33}" srcOrd="1" destOrd="0" presId="urn:microsoft.com/office/officeart/2005/8/layout/hierarchy4"/>
    <dgm:cxn modelId="{2571137F-1285-44F1-8D7B-40E832AA8F3B}" type="presParOf" srcId="{9A76F406-0872-44EF-9DBA-C1EE8696ED2F}" destId="{45B2D431-0137-4B22-A585-1C0D91EEC95D}" srcOrd="2" destOrd="0" presId="urn:microsoft.com/office/officeart/2005/8/layout/hierarchy4"/>
    <dgm:cxn modelId="{FB2F5997-048F-4BDD-9EDC-3355102A09AA}" type="presParOf" srcId="{45B2D431-0137-4B22-A585-1C0D91EEC95D}" destId="{A6E832F1-9129-47B2-B556-470B09CDF71C}" srcOrd="0" destOrd="0" presId="urn:microsoft.com/office/officeart/2005/8/layout/hierarchy4"/>
    <dgm:cxn modelId="{965EC11D-41C3-45A6-A8D6-779EBC92F6A3}" type="presParOf" srcId="{45B2D431-0137-4B22-A585-1C0D91EEC95D}" destId="{FA661CB6-4ED8-4C98-AAEC-DFD73CA9169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AFD5DA-139C-42EB-8322-51349CCAD933}" type="doc">
      <dgm:prSet loTypeId="urn:microsoft.com/office/officeart/2005/8/layout/hierarchy4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FR"/>
        </a:p>
      </dgm:t>
    </dgm:pt>
    <dgm:pt modelId="{5385A6AE-574F-46ED-905E-1760B3470D58}">
      <dgm:prSet phldrT="[Texte]" custT="1"/>
      <dgm:spPr/>
      <dgm:t>
        <a:bodyPr/>
        <a:lstStyle/>
        <a:p>
          <a:r>
            <a:rPr lang="fr-FR" sz="1200" dirty="0" smtClean="0"/>
            <a:t>Présidence : Ministre en charge de la santé</a:t>
          </a:r>
        </a:p>
        <a:p>
          <a:r>
            <a:rPr lang="fr-FR" sz="1200" dirty="0" smtClean="0"/>
            <a:t>Présidence déléguée : Directeur de la DREES</a:t>
          </a:r>
        </a:p>
        <a:p>
          <a:r>
            <a:rPr lang="fr-FR" sz="1200" dirty="0" smtClean="0"/>
            <a:t>Vice présidence : Directrice de la DGRI</a:t>
          </a:r>
        </a:p>
        <a:p>
          <a:r>
            <a:rPr lang="fr-FR" sz="1200" dirty="0" smtClean="0"/>
            <a:t>Secrétariat : Plateforme des données de santé</a:t>
          </a:r>
          <a:endParaRPr lang="fr-FR" sz="1200" dirty="0"/>
        </a:p>
      </dgm:t>
    </dgm:pt>
    <dgm:pt modelId="{A5F1448A-D1A3-4580-9502-52EA2C9327FB}" type="parTrans" cxnId="{4FA7A96F-2DC2-4929-81B0-B2DE8402B31D}">
      <dgm:prSet/>
      <dgm:spPr/>
      <dgm:t>
        <a:bodyPr/>
        <a:lstStyle/>
        <a:p>
          <a:endParaRPr lang="fr-FR"/>
        </a:p>
      </dgm:t>
    </dgm:pt>
    <dgm:pt modelId="{EDCB8422-9DCC-44AD-80E7-9691B7B53BB7}" type="sibTrans" cxnId="{4FA7A96F-2DC2-4929-81B0-B2DE8402B31D}">
      <dgm:prSet/>
      <dgm:spPr/>
      <dgm:t>
        <a:bodyPr/>
        <a:lstStyle/>
        <a:p>
          <a:endParaRPr lang="fr-FR"/>
        </a:p>
      </dgm:t>
    </dgm:pt>
    <dgm:pt modelId="{DE5087DA-C4EA-4A8A-80B4-BFF9ACA64729}">
      <dgm:prSet phldrT="[Texte]" custT="1"/>
      <dgm:spPr/>
      <dgm:t>
        <a:bodyPr/>
        <a:lstStyle/>
        <a:p>
          <a:pPr algn="ctr"/>
          <a:r>
            <a:rPr lang="fr-FR" sz="1100" dirty="0" smtClean="0"/>
            <a:t>DGOS</a:t>
          </a:r>
        </a:p>
        <a:p>
          <a:pPr algn="ctr"/>
          <a:r>
            <a:rPr lang="fr-FR" sz="1100" dirty="0" smtClean="0"/>
            <a:t>DGS</a:t>
          </a:r>
        </a:p>
        <a:p>
          <a:pPr algn="ctr"/>
          <a:r>
            <a:rPr lang="fr-FR" sz="1100" dirty="0" smtClean="0"/>
            <a:t>DSS</a:t>
          </a:r>
        </a:p>
        <a:p>
          <a:pPr algn="ctr"/>
          <a:r>
            <a:rPr lang="fr-FR" sz="1100" dirty="0" smtClean="0"/>
            <a:t>DNS</a:t>
          </a:r>
        </a:p>
        <a:p>
          <a:pPr algn="ctr"/>
          <a:r>
            <a:rPr lang="fr-FR" sz="1100" dirty="0" smtClean="0"/>
            <a:t> DGCS</a:t>
          </a:r>
        </a:p>
        <a:p>
          <a:pPr algn="ctr"/>
          <a:r>
            <a:rPr lang="fr-FR" sz="1100" dirty="0" smtClean="0"/>
            <a:t>SG du MSS</a:t>
          </a:r>
          <a:endParaRPr lang="fr-FR" sz="1100" dirty="0"/>
        </a:p>
      </dgm:t>
    </dgm:pt>
    <dgm:pt modelId="{6B3240D1-AAAD-4C86-9D0C-B8410C91CB61}" type="parTrans" cxnId="{46E253AC-D35A-4CF0-8A97-3105DF5F876D}">
      <dgm:prSet/>
      <dgm:spPr/>
      <dgm:t>
        <a:bodyPr/>
        <a:lstStyle/>
        <a:p>
          <a:endParaRPr lang="fr-FR"/>
        </a:p>
      </dgm:t>
    </dgm:pt>
    <dgm:pt modelId="{5DD25A35-A68B-4046-8D63-7BA8C6AFB3FF}" type="sibTrans" cxnId="{46E253AC-D35A-4CF0-8A97-3105DF5F876D}">
      <dgm:prSet/>
      <dgm:spPr/>
      <dgm:t>
        <a:bodyPr/>
        <a:lstStyle/>
        <a:p>
          <a:endParaRPr lang="fr-FR"/>
        </a:p>
      </dgm:t>
    </dgm:pt>
    <dgm:pt modelId="{10E02BA8-1C1F-4CE3-846C-D0DA27C176E4}">
      <dgm:prSet phldrT="[Texte]" custT="1"/>
      <dgm:spPr/>
      <dgm:t>
        <a:bodyPr/>
        <a:lstStyle/>
        <a:p>
          <a:r>
            <a:rPr lang="fr-FR" sz="1050" dirty="0" smtClean="0"/>
            <a:t>4 représentants de établissements de santé :</a:t>
          </a:r>
        </a:p>
        <a:p>
          <a:endParaRPr lang="fr-FR" sz="1050" dirty="0" smtClean="0"/>
        </a:p>
        <a:p>
          <a:endParaRPr lang="fr-FR" sz="1050" dirty="0" smtClean="0"/>
        </a:p>
        <a:p>
          <a:r>
            <a:rPr lang="fr-FR" sz="1050" dirty="0" smtClean="0"/>
            <a:t>2 représentants des usagers</a:t>
          </a:r>
          <a:endParaRPr lang="fr-FR" sz="1050" dirty="0"/>
        </a:p>
      </dgm:t>
    </dgm:pt>
    <dgm:pt modelId="{3F5CCE6A-746A-4AA0-8132-6CD1BF8D99AE}" type="parTrans" cxnId="{31895F66-981B-4146-91FF-49A8B64BB1B4}">
      <dgm:prSet/>
      <dgm:spPr/>
      <dgm:t>
        <a:bodyPr/>
        <a:lstStyle/>
        <a:p>
          <a:endParaRPr lang="fr-FR"/>
        </a:p>
      </dgm:t>
    </dgm:pt>
    <dgm:pt modelId="{3E199EBE-9B9F-4A4F-9E3C-0CAEA3C44C24}" type="sibTrans" cxnId="{31895F66-981B-4146-91FF-49A8B64BB1B4}">
      <dgm:prSet/>
      <dgm:spPr/>
      <dgm:t>
        <a:bodyPr/>
        <a:lstStyle/>
        <a:p>
          <a:endParaRPr lang="fr-FR"/>
        </a:p>
      </dgm:t>
    </dgm:pt>
    <dgm:pt modelId="{75A8A249-9ABC-4204-BA35-2EDD554EF6BA}">
      <dgm:prSet phldrT="[Texte]" custT="1"/>
      <dgm:spPr/>
      <dgm:t>
        <a:bodyPr/>
        <a:lstStyle/>
        <a:p>
          <a:pPr algn="l"/>
          <a:r>
            <a:rPr lang="fr-FR" sz="1050" dirty="0" smtClean="0"/>
            <a:t>	CNAM		ANSM</a:t>
          </a:r>
        </a:p>
        <a:p>
          <a:pPr algn="l"/>
          <a:r>
            <a:rPr lang="fr-FR" sz="1050" dirty="0" smtClean="0"/>
            <a:t>	ATIH		</a:t>
          </a:r>
          <a:r>
            <a:rPr lang="fr-FR" sz="1050" dirty="0" err="1" smtClean="0"/>
            <a:t>INCa</a:t>
          </a:r>
          <a:endParaRPr lang="fr-FR" sz="1050" dirty="0" smtClean="0"/>
        </a:p>
        <a:p>
          <a:pPr algn="l"/>
          <a:r>
            <a:rPr lang="fr-FR" sz="1050" dirty="0" smtClean="0"/>
            <a:t>	INSERM	CNRS </a:t>
          </a:r>
        </a:p>
        <a:p>
          <a:pPr algn="l"/>
          <a:r>
            <a:rPr lang="fr-FR" sz="1050" dirty="0" smtClean="0"/>
            <a:t>	INRIA		HAS</a:t>
          </a:r>
        </a:p>
        <a:p>
          <a:pPr algn="l"/>
          <a:r>
            <a:rPr lang="fr-FR" sz="1050" dirty="0" smtClean="0"/>
            <a:t>	CNSA		SPF</a:t>
          </a:r>
        </a:p>
      </dgm:t>
    </dgm:pt>
    <dgm:pt modelId="{3467EEF6-5DF1-481C-A32F-A35DEF945C87}" type="parTrans" cxnId="{83BF1747-4B00-40E2-84AA-852B21763B70}">
      <dgm:prSet/>
      <dgm:spPr/>
      <dgm:t>
        <a:bodyPr/>
        <a:lstStyle/>
        <a:p>
          <a:endParaRPr lang="fr-FR"/>
        </a:p>
      </dgm:t>
    </dgm:pt>
    <dgm:pt modelId="{F042821F-6398-4352-A1B9-A4EED8D25A89}" type="sibTrans" cxnId="{83BF1747-4B00-40E2-84AA-852B21763B70}">
      <dgm:prSet/>
      <dgm:spPr/>
      <dgm:t>
        <a:bodyPr/>
        <a:lstStyle/>
        <a:p>
          <a:endParaRPr lang="fr-FR"/>
        </a:p>
      </dgm:t>
    </dgm:pt>
    <dgm:pt modelId="{1DA79590-6967-4F3F-89B1-D4C9C21138B7}" type="pres">
      <dgm:prSet presAssocID="{7DAFD5DA-139C-42EB-8322-51349CCAD93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082D91A-79B7-4B38-8BDF-36EF05DFC7C9}" type="pres">
      <dgm:prSet presAssocID="{5385A6AE-574F-46ED-905E-1760B3470D58}" presName="vertOne" presStyleCnt="0"/>
      <dgm:spPr/>
    </dgm:pt>
    <dgm:pt modelId="{D1FF75CA-B644-4FC1-BF03-6F13895F4775}" type="pres">
      <dgm:prSet presAssocID="{5385A6AE-574F-46ED-905E-1760B3470D58}" presName="txOne" presStyleLbl="node0" presStyleIdx="0" presStyleCnt="1" custScaleY="60518" custLinFactNeighborX="90984" custLinFactNeighborY="8706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876AEDC-C7C2-4133-8BD5-25A79D5B9167}" type="pres">
      <dgm:prSet presAssocID="{5385A6AE-574F-46ED-905E-1760B3470D58}" presName="parTransOne" presStyleCnt="0"/>
      <dgm:spPr/>
    </dgm:pt>
    <dgm:pt modelId="{F338B065-12E4-4FB5-9F26-4BDDBBBEC3E4}" type="pres">
      <dgm:prSet presAssocID="{5385A6AE-574F-46ED-905E-1760B3470D58}" presName="horzOne" presStyleCnt="0"/>
      <dgm:spPr/>
    </dgm:pt>
    <dgm:pt modelId="{3ACDA43A-73DB-4214-A59D-54D220DD28E0}" type="pres">
      <dgm:prSet presAssocID="{DE5087DA-C4EA-4A8A-80B4-BFF9ACA64729}" presName="vertTwo" presStyleCnt="0"/>
      <dgm:spPr/>
    </dgm:pt>
    <dgm:pt modelId="{6AABE228-1643-49F9-B19C-B90DDA61DE00}" type="pres">
      <dgm:prSet presAssocID="{DE5087DA-C4EA-4A8A-80B4-BFF9ACA64729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075E7CB-3C27-4144-A5A4-42E0C2957850}" type="pres">
      <dgm:prSet presAssocID="{DE5087DA-C4EA-4A8A-80B4-BFF9ACA64729}" presName="horzTwo" presStyleCnt="0"/>
      <dgm:spPr/>
    </dgm:pt>
    <dgm:pt modelId="{3E6D7C6C-336A-44FF-AF8A-EE10107CFBE7}" type="pres">
      <dgm:prSet presAssocID="{5DD25A35-A68B-4046-8D63-7BA8C6AFB3FF}" presName="sibSpaceTwo" presStyleCnt="0"/>
      <dgm:spPr/>
    </dgm:pt>
    <dgm:pt modelId="{2AE20D62-194E-4790-98B9-ECAF48BB5D8A}" type="pres">
      <dgm:prSet presAssocID="{75A8A249-9ABC-4204-BA35-2EDD554EF6BA}" presName="vertTwo" presStyleCnt="0"/>
      <dgm:spPr/>
    </dgm:pt>
    <dgm:pt modelId="{E28CC230-C0FD-4FA8-A782-995AF2E5AAEC}" type="pres">
      <dgm:prSet presAssocID="{75A8A249-9ABC-4204-BA35-2EDD554EF6BA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902A09F-BFDE-475D-8BF1-EB983D84BA98}" type="pres">
      <dgm:prSet presAssocID="{75A8A249-9ABC-4204-BA35-2EDD554EF6BA}" presName="horzTwo" presStyleCnt="0"/>
      <dgm:spPr/>
    </dgm:pt>
    <dgm:pt modelId="{88D57280-EE99-4331-AB3C-A429C355BEE4}" type="pres">
      <dgm:prSet presAssocID="{F042821F-6398-4352-A1B9-A4EED8D25A89}" presName="sibSpaceTwo" presStyleCnt="0"/>
      <dgm:spPr/>
    </dgm:pt>
    <dgm:pt modelId="{51CC746F-CE3F-4582-9524-BD95221D4381}" type="pres">
      <dgm:prSet presAssocID="{10E02BA8-1C1F-4CE3-846C-D0DA27C176E4}" presName="vertTwo" presStyleCnt="0"/>
      <dgm:spPr/>
    </dgm:pt>
    <dgm:pt modelId="{6A06B3AD-727B-4DEA-933B-23237E038C90}" type="pres">
      <dgm:prSet presAssocID="{10E02BA8-1C1F-4CE3-846C-D0DA27C176E4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18D048-99DA-431E-AE35-8B81F74D1F8D}" type="pres">
      <dgm:prSet presAssocID="{10E02BA8-1C1F-4CE3-846C-D0DA27C176E4}" presName="horzTwo" presStyleCnt="0"/>
      <dgm:spPr/>
    </dgm:pt>
  </dgm:ptLst>
  <dgm:cxnLst>
    <dgm:cxn modelId="{9D754A26-C88D-454E-A74F-5C4CCB804F89}" type="presOf" srcId="{10E02BA8-1C1F-4CE3-846C-D0DA27C176E4}" destId="{6A06B3AD-727B-4DEA-933B-23237E038C90}" srcOrd="0" destOrd="0" presId="urn:microsoft.com/office/officeart/2005/8/layout/hierarchy4"/>
    <dgm:cxn modelId="{46E253AC-D35A-4CF0-8A97-3105DF5F876D}" srcId="{5385A6AE-574F-46ED-905E-1760B3470D58}" destId="{DE5087DA-C4EA-4A8A-80B4-BFF9ACA64729}" srcOrd="0" destOrd="0" parTransId="{6B3240D1-AAAD-4C86-9D0C-B8410C91CB61}" sibTransId="{5DD25A35-A68B-4046-8D63-7BA8C6AFB3FF}"/>
    <dgm:cxn modelId="{2E70056E-0B86-47A0-9BD8-6C64CDD9B81F}" type="presOf" srcId="{DE5087DA-C4EA-4A8A-80B4-BFF9ACA64729}" destId="{6AABE228-1643-49F9-B19C-B90DDA61DE00}" srcOrd="0" destOrd="0" presId="urn:microsoft.com/office/officeart/2005/8/layout/hierarchy4"/>
    <dgm:cxn modelId="{06036727-DE75-4B1E-965D-6664E33D2D64}" type="presOf" srcId="{5385A6AE-574F-46ED-905E-1760B3470D58}" destId="{D1FF75CA-B644-4FC1-BF03-6F13895F4775}" srcOrd="0" destOrd="0" presId="urn:microsoft.com/office/officeart/2005/8/layout/hierarchy4"/>
    <dgm:cxn modelId="{D299F61F-EE8C-46C5-A1FC-F5E699629500}" type="presOf" srcId="{75A8A249-9ABC-4204-BA35-2EDD554EF6BA}" destId="{E28CC230-C0FD-4FA8-A782-995AF2E5AAEC}" srcOrd="0" destOrd="0" presId="urn:microsoft.com/office/officeart/2005/8/layout/hierarchy4"/>
    <dgm:cxn modelId="{EA015880-82CB-44B6-A13B-4212CE6A7D94}" type="presOf" srcId="{7DAFD5DA-139C-42EB-8322-51349CCAD933}" destId="{1DA79590-6967-4F3F-89B1-D4C9C21138B7}" srcOrd="0" destOrd="0" presId="urn:microsoft.com/office/officeart/2005/8/layout/hierarchy4"/>
    <dgm:cxn modelId="{4FA7A96F-2DC2-4929-81B0-B2DE8402B31D}" srcId="{7DAFD5DA-139C-42EB-8322-51349CCAD933}" destId="{5385A6AE-574F-46ED-905E-1760B3470D58}" srcOrd="0" destOrd="0" parTransId="{A5F1448A-D1A3-4580-9502-52EA2C9327FB}" sibTransId="{EDCB8422-9DCC-44AD-80E7-9691B7B53BB7}"/>
    <dgm:cxn modelId="{31895F66-981B-4146-91FF-49A8B64BB1B4}" srcId="{5385A6AE-574F-46ED-905E-1760B3470D58}" destId="{10E02BA8-1C1F-4CE3-846C-D0DA27C176E4}" srcOrd="2" destOrd="0" parTransId="{3F5CCE6A-746A-4AA0-8132-6CD1BF8D99AE}" sibTransId="{3E199EBE-9B9F-4A4F-9E3C-0CAEA3C44C24}"/>
    <dgm:cxn modelId="{83BF1747-4B00-40E2-84AA-852B21763B70}" srcId="{5385A6AE-574F-46ED-905E-1760B3470D58}" destId="{75A8A249-9ABC-4204-BA35-2EDD554EF6BA}" srcOrd="1" destOrd="0" parTransId="{3467EEF6-5DF1-481C-A32F-A35DEF945C87}" sibTransId="{F042821F-6398-4352-A1B9-A4EED8D25A89}"/>
    <dgm:cxn modelId="{089DA649-99A1-48BF-9D14-EA3B2699923D}" type="presParOf" srcId="{1DA79590-6967-4F3F-89B1-D4C9C21138B7}" destId="{A082D91A-79B7-4B38-8BDF-36EF05DFC7C9}" srcOrd="0" destOrd="0" presId="urn:microsoft.com/office/officeart/2005/8/layout/hierarchy4"/>
    <dgm:cxn modelId="{E3F92299-010A-4BF5-B3AE-5471BA80DC19}" type="presParOf" srcId="{A082D91A-79B7-4B38-8BDF-36EF05DFC7C9}" destId="{D1FF75CA-B644-4FC1-BF03-6F13895F4775}" srcOrd="0" destOrd="0" presId="urn:microsoft.com/office/officeart/2005/8/layout/hierarchy4"/>
    <dgm:cxn modelId="{56A03C0A-4626-4CC4-897A-CA048BDA8B65}" type="presParOf" srcId="{A082D91A-79B7-4B38-8BDF-36EF05DFC7C9}" destId="{B876AEDC-C7C2-4133-8BD5-25A79D5B9167}" srcOrd="1" destOrd="0" presId="urn:microsoft.com/office/officeart/2005/8/layout/hierarchy4"/>
    <dgm:cxn modelId="{6568FE9D-CEE3-4A7A-982F-986A6A3F9E8E}" type="presParOf" srcId="{A082D91A-79B7-4B38-8BDF-36EF05DFC7C9}" destId="{F338B065-12E4-4FB5-9F26-4BDDBBBEC3E4}" srcOrd="2" destOrd="0" presId="urn:microsoft.com/office/officeart/2005/8/layout/hierarchy4"/>
    <dgm:cxn modelId="{46A3A743-2DAF-4F74-8E11-8FB2414D699E}" type="presParOf" srcId="{F338B065-12E4-4FB5-9F26-4BDDBBBEC3E4}" destId="{3ACDA43A-73DB-4214-A59D-54D220DD28E0}" srcOrd="0" destOrd="0" presId="urn:microsoft.com/office/officeart/2005/8/layout/hierarchy4"/>
    <dgm:cxn modelId="{B314716B-E519-47F6-91F9-39747445188C}" type="presParOf" srcId="{3ACDA43A-73DB-4214-A59D-54D220DD28E0}" destId="{6AABE228-1643-49F9-B19C-B90DDA61DE00}" srcOrd="0" destOrd="0" presId="urn:microsoft.com/office/officeart/2005/8/layout/hierarchy4"/>
    <dgm:cxn modelId="{58603C89-964D-4CE8-B756-DAF020BD3BFF}" type="presParOf" srcId="{3ACDA43A-73DB-4214-A59D-54D220DD28E0}" destId="{8075E7CB-3C27-4144-A5A4-42E0C2957850}" srcOrd="1" destOrd="0" presId="urn:microsoft.com/office/officeart/2005/8/layout/hierarchy4"/>
    <dgm:cxn modelId="{89335E38-20F1-4E0E-A223-B10266A206EB}" type="presParOf" srcId="{F338B065-12E4-4FB5-9F26-4BDDBBBEC3E4}" destId="{3E6D7C6C-336A-44FF-AF8A-EE10107CFBE7}" srcOrd="1" destOrd="0" presId="urn:microsoft.com/office/officeart/2005/8/layout/hierarchy4"/>
    <dgm:cxn modelId="{744534CE-C112-4CE7-85BB-1BE68A63B14F}" type="presParOf" srcId="{F338B065-12E4-4FB5-9F26-4BDDBBBEC3E4}" destId="{2AE20D62-194E-4790-98B9-ECAF48BB5D8A}" srcOrd="2" destOrd="0" presId="urn:microsoft.com/office/officeart/2005/8/layout/hierarchy4"/>
    <dgm:cxn modelId="{21EEFC2B-3E96-4C21-B2C0-E8977BF9EEF2}" type="presParOf" srcId="{2AE20D62-194E-4790-98B9-ECAF48BB5D8A}" destId="{E28CC230-C0FD-4FA8-A782-995AF2E5AAEC}" srcOrd="0" destOrd="0" presId="urn:microsoft.com/office/officeart/2005/8/layout/hierarchy4"/>
    <dgm:cxn modelId="{7A8FE58A-6855-4C53-8DA1-4AE858A385FA}" type="presParOf" srcId="{2AE20D62-194E-4790-98B9-ECAF48BB5D8A}" destId="{5902A09F-BFDE-475D-8BF1-EB983D84BA98}" srcOrd="1" destOrd="0" presId="urn:microsoft.com/office/officeart/2005/8/layout/hierarchy4"/>
    <dgm:cxn modelId="{EEFFD8C3-29DC-4EDC-A9B2-92CF657CCE57}" type="presParOf" srcId="{F338B065-12E4-4FB5-9F26-4BDDBBBEC3E4}" destId="{88D57280-EE99-4331-AB3C-A429C355BEE4}" srcOrd="3" destOrd="0" presId="urn:microsoft.com/office/officeart/2005/8/layout/hierarchy4"/>
    <dgm:cxn modelId="{898C1B9E-B9E7-438B-9342-7B831D0BD81C}" type="presParOf" srcId="{F338B065-12E4-4FB5-9F26-4BDDBBBEC3E4}" destId="{51CC746F-CE3F-4582-9524-BD95221D4381}" srcOrd="4" destOrd="0" presId="urn:microsoft.com/office/officeart/2005/8/layout/hierarchy4"/>
    <dgm:cxn modelId="{6D622160-BBCB-4709-BFE7-4A7938F0C6F1}" type="presParOf" srcId="{51CC746F-CE3F-4582-9524-BD95221D4381}" destId="{6A06B3AD-727B-4DEA-933B-23237E038C90}" srcOrd="0" destOrd="0" presId="urn:microsoft.com/office/officeart/2005/8/layout/hierarchy4"/>
    <dgm:cxn modelId="{4ADC6217-3E8A-4B57-B3DC-7F12E90ADFD4}" type="presParOf" srcId="{51CC746F-CE3F-4582-9524-BD95221D4381}" destId="{CF18D048-99DA-431E-AE35-8B81F74D1F8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FF7B9-B53A-4678-9A65-9A75CB2D2BD1}">
      <dsp:nvSpPr>
        <dsp:cNvPr id="0" name=""/>
        <dsp:cNvSpPr/>
      </dsp:nvSpPr>
      <dsp:spPr>
        <a:xfrm>
          <a:off x="5422" y="0"/>
          <a:ext cx="7339393" cy="1792663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Le périmètre du SNDS prévu par la loi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 remboursement assurance maladie obligatoire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hospitalières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Causes de Décès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des MDPH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 remboursement assurance maladie complémentaire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cliniques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d’enquêtes dans le domaine de la santé quand elles sont appariées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 la médecine du travail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 la médecine scolaire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GIR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 PMI</a:t>
          </a:r>
          <a:endParaRPr lang="fr-FR" sz="700" kern="1200" dirty="0"/>
        </a:p>
      </dsp:txBody>
      <dsp:txXfrm>
        <a:off x="57927" y="52505"/>
        <a:ext cx="7234383" cy="1687653"/>
      </dsp:txXfrm>
    </dsp:sp>
    <dsp:sp modelId="{6480E642-8C34-4BE7-A50C-7456CD6F09D9}">
      <dsp:nvSpPr>
        <dsp:cNvPr id="0" name=""/>
        <dsp:cNvSpPr/>
      </dsp:nvSpPr>
      <dsp:spPr>
        <a:xfrm>
          <a:off x="0" y="1944215"/>
          <a:ext cx="3521781" cy="1483477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/>
            <a:t>La Base principale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SNIIRAM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PMSI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Cause de décès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Données des MDPH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+ données complémentaires prévues par l’arrêté catalogue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43450" y="1987665"/>
        <a:ext cx="3434881" cy="1396577"/>
      </dsp:txXfrm>
    </dsp:sp>
    <dsp:sp modelId="{A6E832F1-9129-47B2-B556-470B09CDF71C}">
      <dsp:nvSpPr>
        <dsp:cNvPr id="0" name=""/>
        <dsp:cNvSpPr/>
      </dsp:nvSpPr>
      <dsp:spPr>
        <a:xfrm>
          <a:off x="3820322" y="1971052"/>
          <a:ext cx="3521781" cy="1483477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Le catalogue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0" kern="1200" dirty="0" smtClean="0"/>
            <a:t>Entièrement défini par l’arrêté catalogue </a:t>
          </a:r>
          <a:endParaRPr lang="fr-FR" sz="700" kern="1200" dirty="0"/>
        </a:p>
      </dsp:txBody>
      <dsp:txXfrm>
        <a:off x="3863772" y="2014502"/>
        <a:ext cx="3434881" cy="1396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F75CA-B644-4FC1-BF03-6F13895F4775}">
      <dsp:nvSpPr>
        <dsp:cNvPr id="0" name=""/>
        <dsp:cNvSpPr/>
      </dsp:nvSpPr>
      <dsp:spPr>
        <a:xfrm>
          <a:off x="5434" y="212598"/>
          <a:ext cx="7555405" cy="1005008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Présidence : Ministre en charge de la santé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Présidence déléguée : Directeur de la DREES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Vice présidence : Directrice de la DGRI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Secrétariat : Plateforme des données de santé</a:t>
          </a:r>
          <a:endParaRPr lang="fr-FR" sz="1200" kern="1200" dirty="0"/>
        </a:p>
      </dsp:txBody>
      <dsp:txXfrm>
        <a:off x="34870" y="242034"/>
        <a:ext cx="7496533" cy="946136"/>
      </dsp:txXfrm>
    </dsp:sp>
    <dsp:sp modelId="{6AABE228-1643-49F9-B19C-B90DDA61DE00}">
      <dsp:nvSpPr>
        <dsp:cNvPr id="0" name=""/>
        <dsp:cNvSpPr/>
      </dsp:nvSpPr>
      <dsp:spPr>
        <a:xfrm>
          <a:off x="2717" y="1248838"/>
          <a:ext cx="2384913" cy="1660677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DGOS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DGS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DSS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DNS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 DGCS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SG du MSS</a:t>
          </a:r>
          <a:endParaRPr lang="fr-FR" sz="1100" kern="1200" dirty="0"/>
        </a:p>
      </dsp:txBody>
      <dsp:txXfrm>
        <a:off x="51357" y="1297478"/>
        <a:ext cx="2287633" cy="1563397"/>
      </dsp:txXfrm>
    </dsp:sp>
    <dsp:sp modelId="{E28CC230-C0FD-4FA8-A782-995AF2E5AAEC}">
      <dsp:nvSpPr>
        <dsp:cNvPr id="0" name=""/>
        <dsp:cNvSpPr/>
      </dsp:nvSpPr>
      <dsp:spPr>
        <a:xfrm>
          <a:off x="2587963" y="1248838"/>
          <a:ext cx="2384913" cy="1660677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	CNAM		ANSM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	ATIH		</a:t>
          </a:r>
          <a:r>
            <a:rPr lang="fr-FR" sz="1050" kern="1200" dirty="0" err="1" smtClean="0"/>
            <a:t>INCa</a:t>
          </a:r>
          <a:endParaRPr lang="fr-FR" sz="1050" kern="1200" dirty="0" smtClean="0"/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	INSERM	CNRS 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	INRIA		HAS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	CNSA		SPF</a:t>
          </a:r>
        </a:p>
      </dsp:txBody>
      <dsp:txXfrm>
        <a:off x="2636603" y="1297478"/>
        <a:ext cx="2287633" cy="1563397"/>
      </dsp:txXfrm>
    </dsp:sp>
    <dsp:sp modelId="{6A06B3AD-727B-4DEA-933B-23237E038C90}">
      <dsp:nvSpPr>
        <dsp:cNvPr id="0" name=""/>
        <dsp:cNvSpPr/>
      </dsp:nvSpPr>
      <dsp:spPr>
        <a:xfrm>
          <a:off x="5173209" y="1248838"/>
          <a:ext cx="2384913" cy="1660677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4 représentants de établissements de santé 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2 représentants des usagers</a:t>
          </a:r>
          <a:endParaRPr lang="fr-FR" sz="1050" kern="1200" dirty="0"/>
        </a:p>
      </dsp:txBody>
      <dsp:txXfrm>
        <a:off x="5221849" y="1297478"/>
        <a:ext cx="2287633" cy="1563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09/07/2021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xmlns="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xmlns="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xmlns="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xmlns="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xmlns="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xmlns="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xmlns="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xmlns="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xmlns="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xmlns="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xmlns="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xmlns="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xmlns="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xmlns="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2631" y="328486"/>
            <a:ext cx="1320064" cy="119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xmlns="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09/07/2021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453866" y="555526"/>
            <a:ext cx="1744453" cy="157614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xmlns="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277084" y="180000"/>
            <a:ext cx="398441" cy="36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23528" y="1923678"/>
            <a:ext cx="8424000" cy="22932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09/07/2021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OSAM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043608" y="2571750"/>
            <a:ext cx="7200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4400" b="1" dirty="0" smtClean="0"/>
              <a:t>Comité stratégique des données de Santé</a:t>
            </a:r>
          </a:p>
          <a:p>
            <a:pPr algn="ctr"/>
            <a:r>
              <a:rPr lang="fr" dirty="0" smtClean="0">
                <a:solidFill>
                  <a:schemeClr val="bg1">
                    <a:lumMod val="50000"/>
                  </a:schemeClr>
                </a:solidFill>
              </a:rPr>
              <a:t>9 juillet 2021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Ordre du jour</a:t>
            </a:r>
            <a:endParaRPr lang="fr-FR" sz="18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251520" y="1131590"/>
            <a:ext cx="8424334" cy="2880320"/>
          </a:xfrm>
        </p:spPr>
        <p:txBody>
          <a:bodyPr/>
          <a:lstStyle/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Introduction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Présentation </a:t>
            </a:r>
            <a:r>
              <a:rPr lang="fr-FR" sz="1200" dirty="0"/>
              <a:t>du SNDS, des différents circuits d’accès aux données et des missions du </a:t>
            </a:r>
            <a:r>
              <a:rPr lang="fr-FR" sz="1200" dirty="0" err="1" smtClean="0"/>
              <a:t>CoStrat</a:t>
            </a: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Tour de table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Validation </a:t>
            </a:r>
            <a:r>
              <a:rPr lang="fr-FR" sz="1200" dirty="0"/>
              <a:t>des principes du premier arrêté catalogue</a:t>
            </a:r>
          </a:p>
          <a:p>
            <a:pPr marL="637200" lvl="1" indent="-285750"/>
            <a:endParaRPr lang="fr-FR" dirty="0"/>
          </a:p>
          <a:p>
            <a:pPr marL="434975" indent="-342900">
              <a:buFont typeface="+mj-lt"/>
              <a:buAutoNum type="arabicPeriod" startAt="5"/>
            </a:pPr>
            <a:r>
              <a:rPr lang="fr-FR" sz="1200" dirty="0" smtClean="0"/>
              <a:t>Perspectives </a:t>
            </a:r>
            <a:r>
              <a:rPr lang="fr-FR" sz="1200" dirty="0"/>
              <a:t>sur les travaux du </a:t>
            </a:r>
            <a:r>
              <a:rPr lang="fr-FR" sz="1200" dirty="0" err="1" smtClean="0"/>
              <a:t>CoStrat</a:t>
            </a:r>
            <a:r>
              <a:rPr lang="fr-FR" sz="1200" dirty="0"/>
              <a:t> :</a:t>
            </a:r>
            <a:r>
              <a:rPr lang="fr-FR" sz="1200" dirty="0" smtClean="0"/>
              <a:t> 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96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Arrêté catalogue</a:t>
            </a:r>
            <a:endParaRPr lang="fr-FR" sz="1800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7"/>
          </p:nvPr>
        </p:nvSpPr>
        <p:spPr>
          <a:xfrm>
            <a:off x="323528" y="1347614"/>
            <a:ext cx="2556471" cy="2880320"/>
          </a:xfrm>
        </p:spPr>
        <p:txBody>
          <a:bodyPr/>
          <a:lstStyle/>
          <a:p>
            <a:r>
              <a:rPr lang="fr-FR" b="1" u="sng" dirty="0"/>
              <a:t>Principes retenus :</a:t>
            </a:r>
          </a:p>
          <a:p>
            <a:pPr marL="637200" lvl="1" indent="-285750"/>
            <a:r>
              <a:rPr lang="fr-FR" dirty="0"/>
              <a:t>Sécurisation des </a:t>
            </a:r>
            <a:r>
              <a:rPr lang="fr-FR" b="1" u="sng" dirty="0"/>
              <a:t>données </a:t>
            </a:r>
            <a:r>
              <a:rPr lang="fr-FR" b="1" u="sng" dirty="0" err="1"/>
              <a:t>CoVid</a:t>
            </a:r>
            <a:r>
              <a:rPr lang="fr-FR" b="1" u="sng" dirty="0"/>
              <a:t> </a:t>
            </a:r>
            <a:r>
              <a:rPr lang="fr-FR" dirty="0"/>
              <a:t>pour la recherche</a:t>
            </a:r>
          </a:p>
          <a:p>
            <a:pPr marL="637200" lvl="1" indent="-285750"/>
            <a:r>
              <a:rPr lang="fr-FR" dirty="0"/>
              <a:t>Sélection de bases de données </a:t>
            </a:r>
            <a:r>
              <a:rPr lang="fr-FR" u="sng" dirty="0"/>
              <a:t>volontaires</a:t>
            </a:r>
            <a:r>
              <a:rPr lang="fr-FR" dirty="0"/>
              <a:t> et </a:t>
            </a:r>
            <a:r>
              <a:rPr lang="fr-FR" u="sng" dirty="0"/>
              <a:t>conformes juridiquement</a:t>
            </a:r>
            <a:r>
              <a:rPr lang="fr-FR" dirty="0"/>
              <a:t> pour alimenter le premier catalogue et éprouver les procédures juridiques et techniques</a:t>
            </a:r>
            <a:r>
              <a:rPr lang="fr-FR" dirty="0" smtClean="0"/>
              <a:t>.</a:t>
            </a:r>
          </a:p>
          <a:p>
            <a:pPr lvl="1" indent="0">
              <a:buNone/>
            </a:pPr>
            <a:r>
              <a:rPr lang="fr-FR" dirty="0">
                <a:sym typeface="Wingdings" panose="05000000000000000000" pitchFamily="2" charset="2"/>
              </a:rPr>
              <a:t> Une mise en conformité juridique importante à réaliser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75856" y="1347614"/>
            <a:ext cx="2520000" cy="2880320"/>
          </a:xfrm>
        </p:spPr>
        <p:txBody>
          <a:bodyPr/>
          <a:lstStyle/>
          <a:p>
            <a:r>
              <a:rPr lang="fr-FR" b="1" u="sng" dirty="0"/>
              <a:t>B</a:t>
            </a:r>
            <a:r>
              <a:rPr lang="fr-FR" b="1" u="sng" dirty="0" smtClean="0"/>
              <a:t>ase principale :</a:t>
            </a:r>
          </a:p>
          <a:p>
            <a:pPr marL="637200" lvl="1" indent="-285750"/>
            <a:r>
              <a:rPr lang="fr-FR" dirty="0" err="1"/>
              <a:t>SiVic</a:t>
            </a:r>
            <a:endParaRPr lang="fr-FR" dirty="0"/>
          </a:p>
          <a:p>
            <a:pPr marL="637200" lvl="1" indent="-285750"/>
            <a:r>
              <a:rPr lang="fr-FR" dirty="0" err="1"/>
              <a:t>SiDep</a:t>
            </a:r>
            <a:endParaRPr lang="fr-FR" dirty="0"/>
          </a:p>
          <a:p>
            <a:pPr marL="637200" lvl="1" indent="-285750"/>
            <a:r>
              <a:rPr lang="fr-FR" dirty="0"/>
              <a:t>Vaccin </a:t>
            </a:r>
            <a:r>
              <a:rPr lang="fr-FR" dirty="0" err="1" smtClean="0"/>
              <a:t>Covid</a:t>
            </a:r>
            <a:endParaRPr lang="fr-FR" dirty="0"/>
          </a:p>
          <a:p>
            <a:pPr marL="637200" lvl="1" indent="-285750"/>
            <a:r>
              <a:rPr lang="fr-FR" dirty="0" smtClean="0"/>
              <a:t>Contact </a:t>
            </a:r>
            <a:r>
              <a:rPr lang="fr-FR" dirty="0" err="1" smtClean="0"/>
              <a:t>CoVid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8"/>
          </p:nvPr>
        </p:nvSpPr>
        <p:spPr>
          <a:xfrm>
            <a:off x="6228184" y="1347614"/>
            <a:ext cx="2520000" cy="2880320"/>
          </a:xfrm>
        </p:spPr>
        <p:txBody>
          <a:bodyPr/>
          <a:lstStyle/>
          <a:p>
            <a:r>
              <a:rPr lang="fr-FR" b="1" u="sng" dirty="0" smtClean="0"/>
              <a:t>Catalogue :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BNDMR </a:t>
            </a:r>
            <a:endParaRPr lang="fr-FR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MDO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Oscour</a:t>
            </a:r>
            <a:endParaRPr lang="fr-FR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ESMÉ CSM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UroCCR</a:t>
            </a:r>
            <a:endParaRPr lang="fr-FR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E-sis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BNA 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ATU </a:t>
            </a:r>
            <a:r>
              <a:rPr lang="fr-FR" dirty="0" smtClean="0"/>
              <a:t>CBPC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EpiCov</a:t>
            </a:r>
            <a:endParaRPr lang="fr-FR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IShare</a:t>
            </a:r>
            <a:endParaRPr lang="fr-FR" dirty="0" smtClean="0"/>
          </a:p>
          <a:p>
            <a:r>
              <a:rPr lang="fr-FR" dirty="0" smtClean="0">
                <a:sym typeface="Wingdings" panose="05000000000000000000" pitchFamily="2" charset="2"/>
              </a:rPr>
              <a:t>.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1807392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Ordre du jour</a:t>
            </a:r>
            <a:endParaRPr lang="fr-FR" sz="18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251520" y="1131590"/>
            <a:ext cx="8424334" cy="2880320"/>
          </a:xfrm>
        </p:spPr>
        <p:txBody>
          <a:bodyPr/>
          <a:lstStyle/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Introduction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Présentation </a:t>
            </a:r>
            <a:r>
              <a:rPr lang="fr-FR" sz="1200" dirty="0"/>
              <a:t>du SNDS, des différents circuits d’accès aux données et des missions du </a:t>
            </a:r>
            <a:r>
              <a:rPr lang="fr-FR" sz="1200" dirty="0" err="1" smtClean="0"/>
              <a:t>CoStrat</a:t>
            </a: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Tour de table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Validation </a:t>
            </a:r>
            <a:r>
              <a:rPr lang="fr-FR" sz="1200" dirty="0"/>
              <a:t>des principes du premier arrêté </a:t>
            </a:r>
            <a:r>
              <a:rPr lang="fr-FR" sz="1200" dirty="0" smtClean="0"/>
              <a:t>catalogue</a:t>
            </a:r>
          </a:p>
          <a:p>
            <a:pPr lvl="1" indent="0">
              <a:buNone/>
            </a:pPr>
            <a:endParaRPr lang="fr-FR" dirty="0" smtClean="0"/>
          </a:p>
          <a:p>
            <a:pPr marL="434975" indent="-342900">
              <a:buFont typeface="+mj-lt"/>
              <a:buAutoNum type="arabicPeriod" startAt="5"/>
            </a:pPr>
            <a:r>
              <a:rPr lang="fr-FR" sz="1200" dirty="0" smtClean="0"/>
              <a:t>Perspectives </a:t>
            </a:r>
            <a:r>
              <a:rPr lang="fr-FR" sz="1200" dirty="0"/>
              <a:t>sur les travaux du </a:t>
            </a:r>
            <a:r>
              <a:rPr lang="fr-FR" sz="1200" dirty="0" err="1" smtClean="0"/>
              <a:t>CoStrat</a:t>
            </a:r>
            <a:r>
              <a:rPr lang="fr-FR" sz="1200" dirty="0"/>
              <a:t> :</a:t>
            </a:r>
            <a:r>
              <a:rPr lang="fr-FR" sz="1200" dirty="0" smtClean="0"/>
              <a:t> 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79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Prochains travaux à mener dans le cadre du </a:t>
            </a:r>
            <a:r>
              <a:rPr lang="fr-FR" dirty="0" err="1" smtClean="0"/>
              <a:t>CoStrat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Perspectives</a:t>
            </a:r>
            <a:endParaRPr lang="fr-FR" sz="1800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b="1" u="sng" dirty="0" smtClean="0">
                <a:sym typeface="Wingdings" panose="05000000000000000000" pitchFamily="2" charset="2"/>
              </a:rPr>
              <a:t>Critères d’inclusion </a:t>
            </a:r>
            <a:r>
              <a:rPr lang="fr-FR" dirty="0" smtClean="0">
                <a:sym typeface="Wingdings" panose="05000000000000000000" pitchFamily="2" charset="2"/>
              </a:rPr>
              <a:t>des bases de données au catalogue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Intérêt scientifique 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Besoin des membres du </a:t>
            </a:r>
            <a:r>
              <a:rPr lang="fr-FR" dirty="0" err="1" smtClean="0"/>
              <a:t>Costrat</a:t>
            </a:r>
            <a:r>
              <a:rPr lang="fr-FR" dirty="0" smtClean="0"/>
              <a:t> 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Qualité, représentativité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  <a:p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u="sng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u="sng" dirty="0" smtClean="0"/>
              <a:t>Financer pour partager</a:t>
            </a:r>
          </a:p>
          <a:p>
            <a:endParaRPr lang="fr-FR" b="1" u="sng" dirty="0"/>
          </a:p>
          <a:p>
            <a:r>
              <a:rPr lang="fr-FR" dirty="0" smtClean="0"/>
              <a:t>Comment adapter les sources et critères de financements publics aux données de santé pour améliorer leur partage ?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b="1" u="sng" dirty="0" smtClean="0"/>
              <a:t>Sécurité des données</a:t>
            </a:r>
          </a:p>
          <a:p>
            <a:endParaRPr lang="fr-FR" b="1" u="sng" dirty="0"/>
          </a:p>
          <a:p>
            <a:r>
              <a:rPr lang="fr-FR" dirty="0" smtClean="0"/>
              <a:t>Mise à jour du référentiel de sécurité du SNDS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7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Ordre du jour</a:t>
            </a:r>
            <a:endParaRPr lang="fr-FR" sz="18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DREES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251520" y="1131590"/>
            <a:ext cx="8424334" cy="2880320"/>
          </a:xfrm>
        </p:spPr>
        <p:txBody>
          <a:bodyPr/>
          <a:lstStyle/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Introduction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Présentation </a:t>
            </a:r>
            <a:r>
              <a:rPr lang="fr-FR" sz="1200" dirty="0"/>
              <a:t>du SNDS, des différents circuits d’accès aux données et des missions du </a:t>
            </a:r>
            <a:r>
              <a:rPr lang="fr-FR" sz="1200" dirty="0" err="1" smtClean="0"/>
              <a:t>CoStrat</a:t>
            </a:r>
            <a:endParaRPr lang="fr-FR" sz="1200" dirty="0" smtClean="0"/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Tour de table</a:t>
            </a:r>
          </a:p>
          <a:p>
            <a:pPr marL="434975" indent="-342900">
              <a:buFont typeface="+mj-lt"/>
              <a:buAutoNum type="arabicPeriod"/>
            </a:pPr>
            <a:endParaRPr lang="fr-FR" sz="1200" dirty="0"/>
          </a:p>
          <a:p>
            <a:pPr marL="434975" indent="-342900">
              <a:buFont typeface="+mj-lt"/>
              <a:buAutoNum type="arabicPeriod"/>
            </a:pPr>
            <a:r>
              <a:rPr lang="fr-FR" sz="1200" dirty="0" smtClean="0"/>
              <a:t>Validation </a:t>
            </a:r>
            <a:r>
              <a:rPr lang="fr-FR" sz="1200" dirty="0"/>
              <a:t>des principes du premier arrêté catalogue</a:t>
            </a:r>
          </a:p>
          <a:p>
            <a:pPr marL="637200" lvl="1" indent="-285750"/>
            <a:endParaRPr lang="fr-FR" dirty="0"/>
          </a:p>
          <a:p>
            <a:pPr marL="434975" indent="-342900">
              <a:buFont typeface="+mj-lt"/>
              <a:buAutoNum type="arabicPeriod" startAt="5"/>
            </a:pPr>
            <a:r>
              <a:rPr lang="fr-FR" sz="1200" dirty="0" smtClean="0"/>
              <a:t>Perspectives </a:t>
            </a:r>
            <a:r>
              <a:rPr lang="fr-FR" sz="1200" dirty="0"/>
              <a:t>sur les travaux du </a:t>
            </a:r>
            <a:r>
              <a:rPr lang="fr-FR" sz="1200" dirty="0" err="1" smtClean="0"/>
              <a:t>CoStrat</a:t>
            </a:r>
            <a:r>
              <a:rPr lang="fr-FR" sz="1200" dirty="0"/>
              <a:t> :</a:t>
            </a:r>
            <a:r>
              <a:rPr lang="fr-FR" sz="1200" dirty="0" smtClean="0"/>
              <a:t> 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018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1800" dirty="0" smtClean="0"/>
              <a:t>Le système national des données de santé (SNDS)</a:t>
            </a:r>
            <a:endParaRPr lang="fr-FR" sz="18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850" y="1222792"/>
            <a:ext cx="8424334" cy="2880320"/>
          </a:xfrm>
        </p:spPr>
        <p:txBody>
          <a:bodyPr/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000" b="1" dirty="0" smtClean="0"/>
              <a:t>Une architecture générale validée</a:t>
            </a:r>
          </a:p>
          <a:p>
            <a:pPr marL="637200" lvl="1" indent="-285750"/>
            <a:r>
              <a:rPr lang="fr-FR" sz="1000" dirty="0" smtClean="0"/>
              <a:t>La base centrale du SNDS est constituée d’une </a:t>
            </a:r>
            <a:r>
              <a:rPr lang="fr-FR" sz="1000" u="sng" dirty="0" smtClean="0"/>
              <a:t>base principale </a:t>
            </a:r>
            <a:r>
              <a:rPr lang="fr-FR" sz="1000" dirty="0" smtClean="0"/>
              <a:t>et du </a:t>
            </a:r>
            <a:r>
              <a:rPr lang="fr-FR" sz="1000" u="sng" dirty="0" smtClean="0"/>
              <a:t>catalogue de données</a:t>
            </a:r>
          </a:p>
          <a:p>
            <a:pPr marL="637200" lvl="1" indent="-285750"/>
            <a:r>
              <a:rPr lang="fr-FR" sz="1000" u="sng" dirty="0" smtClean="0"/>
              <a:t>La base principale </a:t>
            </a:r>
            <a:r>
              <a:rPr lang="fr-FR" sz="1000" dirty="0" smtClean="0"/>
              <a:t>couvre l’ensemble de la population, est mise à disposition par la CNAM et la Plateforme des données de Santé (PDS ou </a:t>
            </a:r>
            <a:r>
              <a:rPr lang="fr-FR" sz="1000" dirty="0" err="1" smtClean="0"/>
              <a:t>Health</a:t>
            </a:r>
            <a:r>
              <a:rPr lang="fr-FR" sz="1000" dirty="0" smtClean="0"/>
              <a:t> Data Hub), est accessible sans démarche CNIL aux institutions disposant d’un accès permanent</a:t>
            </a:r>
          </a:p>
          <a:p>
            <a:pPr marL="637200" lvl="1" indent="-285750"/>
            <a:r>
              <a:rPr lang="fr-FR" sz="1000" u="sng" dirty="0" smtClean="0"/>
              <a:t>Le catalogue </a:t>
            </a:r>
            <a:r>
              <a:rPr lang="fr-FR" sz="1000" dirty="0" smtClean="0"/>
              <a:t>est constitué d’un ensemble de bases de données préexistantes, est stocké et mis à disposition par la PDS</a:t>
            </a:r>
            <a:r>
              <a:rPr lang="fr-FR" sz="1000" dirty="0"/>
              <a:t> </a:t>
            </a:r>
            <a:r>
              <a:rPr lang="fr-FR" sz="1000" dirty="0" smtClean="0"/>
              <a:t>et accessible après formalités </a:t>
            </a:r>
            <a:r>
              <a:rPr lang="fr-FR" sz="1000" dirty="0"/>
              <a:t>CNIL </a:t>
            </a:r>
            <a:endParaRPr lang="fr-FR" sz="1000" dirty="0" smtClean="0"/>
          </a:p>
          <a:p>
            <a:pPr lvl="1" indent="0">
              <a:buNone/>
            </a:pPr>
            <a:r>
              <a:rPr lang="fr-FR" sz="1000" dirty="0" smtClean="0">
                <a:sym typeface="Wingdings" panose="05000000000000000000" pitchFamily="2" charset="2"/>
              </a:rPr>
              <a:t> les responsables des bases de données alimentant le SNDS peuvent toujours les mettre à disposition directement.</a:t>
            </a:r>
            <a:endParaRPr lang="fr-FR" sz="1000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000" b="1" dirty="0" smtClean="0"/>
              <a:t>Un circuit d’exercice des droits des personnes concernées simplifié</a:t>
            </a:r>
          </a:p>
          <a:p>
            <a:pPr marL="637200" lvl="1" indent="-285750"/>
            <a:r>
              <a:rPr lang="fr-FR" sz="1000" dirty="0" smtClean="0"/>
              <a:t>L’exercice des droits (accès, rectification, effacement, opposition) peut se faire indifféremment auprès de l’organisme gestionnaire du régime d’assurance maladie ou de la PDS.</a:t>
            </a:r>
          </a:p>
          <a:p>
            <a:pPr marL="637200" lvl="1" indent="-285750"/>
            <a:r>
              <a:rPr lang="fr-FR" sz="1000" dirty="0" smtClean="0"/>
              <a:t>La CNAM et la PDS doivent se coordonner pour un exercice des droits cohérent</a:t>
            </a:r>
          </a:p>
          <a:p>
            <a:pPr marL="377825" indent="-285750">
              <a:buFont typeface="Arial" pitchFamily="34" charset="0"/>
              <a:buChar char="•"/>
            </a:pPr>
            <a:r>
              <a:rPr lang="fr-FR" sz="1000" b="1" dirty="0"/>
              <a:t>Des accès permanents vérifiés</a:t>
            </a:r>
          </a:p>
          <a:p>
            <a:pPr marL="637200" lvl="1" indent="-285750"/>
            <a:r>
              <a:rPr lang="fr-FR" sz="1000" dirty="0"/>
              <a:t>Le </a:t>
            </a:r>
            <a:r>
              <a:rPr lang="fr-FR" sz="1000" dirty="0" smtClean="0"/>
              <a:t>Conseil d’</a:t>
            </a:r>
            <a:r>
              <a:rPr lang="fr-FR" sz="1000" dirty="0" err="1" smtClean="0"/>
              <a:t>Etat</a:t>
            </a:r>
            <a:r>
              <a:rPr lang="fr-FR" sz="1000" dirty="0" smtClean="0"/>
              <a:t> </a:t>
            </a:r>
            <a:r>
              <a:rPr lang="fr-FR" sz="1000" dirty="0"/>
              <a:t>a vérifié pour l’ensemble des organismes concernés l’éligibilité à l’accès permanent au SNDS (services de l'</a:t>
            </a:r>
            <a:r>
              <a:rPr lang="fr-FR" sz="1000" dirty="0" err="1"/>
              <a:t>Etat</a:t>
            </a:r>
            <a:r>
              <a:rPr lang="fr-FR" sz="1000" dirty="0"/>
              <a:t>, établissements publics ou </a:t>
            </a:r>
            <a:r>
              <a:rPr lang="fr-FR" sz="1000" dirty="0" smtClean="0"/>
              <a:t>organismes </a:t>
            </a:r>
            <a:r>
              <a:rPr lang="fr-FR" sz="1000" dirty="0"/>
              <a:t>chargés d'une mission de service public</a:t>
            </a:r>
            <a:r>
              <a:rPr lang="fr-FR" sz="1000" dirty="0" smtClean="0"/>
              <a:t>)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900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23528" y="1131590"/>
            <a:ext cx="2520000" cy="288032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3275856" y="1203598"/>
            <a:ext cx="2520000" cy="2860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28184" y="1131590"/>
            <a:ext cx="2520000" cy="2860762"/>
          </a:xfrm>
        </p:spPr>
        <p:txBody>
          <a:bodyPr/>
          <a:lstStyle/>
          <a:p>
            <a:pPr marL="0" indent="0">
              <a:buNone/>
            </a:pPr>
            <a:endParaRPr lang="fr-FR" b="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Les données du SNDS</a:t>
            </a:r>
            <a:endParaRPr lang="fr-FR" sz="18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DREES</a:t>
            </a:r>
            <a:endParaRPr lang="fr-FR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705721592"/>
              </p:ext>
            </p:extLst>
          </p:nvPr>
        </p:nvGraphicFramePr>
        <p:xfrm>
          <a:off x="755576" y="1131590"/>
          <a:ext cx="7344816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76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9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560" y="522307"/>
            <a:ext cx="8424863" cy="539991"/>
          </a:xfrm>
        </p:spPr>
        <p:txBody>
          <a:bodyPr>
            <a:normAutofit/>
          </a:bodyPr>
          <a:lstStyle/>
          <a:p>
            <a:pPr lvl="0"/>
            <a:r>
              <a:rPr lang="fr-FR" sz="1800" dirty="0" smtClean="0"/>
              <a:t>Les voies d’accès aux données de santé (1/3)</a:t>
            </a:r>
            <a:endParaRPr lang="fr-FR" sz="1800" dirty="0"/>
          </a:p>
        </p:txBody>
      </p:sp>
      <p:sp>
        <p:nvSpPr>
          <p:cNvPr id="8" name="Rectangle 7"/>
          <p:cNvSpPr/>
          <p:nvPr/>
        </p:nvSpPr>
        <p:spPr>
          <a:xfrm>
            <a:off x="1331640" y="942898"/>
            <a:ext cx="3779838" cy="442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b="1" dirty="0">
                <a:solidFill>
                  <a:schemeClr val="tx1"/>
                </a:solidFill>
              </a:rPr>
              <a:t>Droit </a:t>
            </a:r>
            <a:r>
              <a:rPr lang="fr-FR" sz="1200" b="1" dirty="0" smtClean="0">
                <a:solidFill>
                  <a:schemeClr val="tx1"/>
                </a:solidFill>
              </a:rPr>
              <a:t>commun y compris accès au catalogue du SNDS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20072" y="942898"/>
            <a:ext cx="3779838" cy="442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b="1" dirty="0">
                <a:solidFill>
                  <a:schemeClr val="tx1"/>
                </a:solidFill>
              </a:rPr>
              <a:t>Accès </a:t>
            </a:r>
            <a:r>
              <a:rPr lang="fr-FR" sz="1200" b="1" dirty="0" smtClean="0">
                <a:solidFill>
                  <a:schemeClr val="tx1"/>
                </a:solidFill>
              </a:rPr>
              <a:t>permanent au SNDS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4513" y="2171896"/>
            <a:ext cx="1081087" cy="7598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chemeClr val="tx1"/>
                </a:solidFill>
              </a:rPr>
              <a:t>Public concerné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63" y="3088939"/>
            <a:ext cx="1081087" cy="5990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chemeClr val="tx1"/>
                </a:solidFill>
              </a:rPr>
              <a:t>Champ d’accès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563" y="3884481"/>
            <a:ext cx="1079500" cy="7231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chemeClr val="tx1"/>
                </a:solidFill>
              </a:rPr>
              <a:t>Procédure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10295" y="1482889"/>
            <a:ext cx="1800225" cy="541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Procédures simplifiées (MR, référentiels et règlement type)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11253" y="1483700"/>
            <a:ext cx="1800225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Autorisation CNIL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21391" y="2171897"/>
            <a:ext cx="3760788" cy="7598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Tout promoteur de projet</a:t>
            </a:r>
          </a:p>
          <a:p>
            <a:pPr algn="just" eaLnBrk="1" hangingPunct="1">
              <a:defRPr/>
            </a:pPr>
            <a:endParaRPr lang="fr-FR" sz="1100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20072" y="2171897"/>
            <a:ext cx="3779838" cy="7598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11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Organismes </a:t>
            </a:r>
            <a:r>
              <a:rPr lang="fr-FR" sz="1100" dirty="0">
                <a:solidFill>
                  <a:schemeClr val="tx1"/>
                </a:solidFill>
              </a:rPr>
              <a:t>« publics » (services de l’État, établissements publics, organismes exerçant une mission de service public) dont la mission nécessite l’accès aux données de </a:t>
            </a:r>
            <a:r>
              <a:rPr lang="fr-FR" sz="1100" dirty="0" smtClean="0">
                <a:solidFill>
                  <a:schemeClr val="tx1"/>
                </a:solidFill>
              </a:rPr>
              <a:t>santé </a:t>
            </a:r>
            <a:endParaRPr lang="fr-FR" sz="11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fr-FR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20911" y="3066905"/>
            <a:ext cx="3760788" cy="6211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Ensemble des données de santé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16103" y="3061721"/>
            <a:ext cx="3779838" cy="5961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Base principale 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0295" y="3887015"/>
            <a:ext cx="1773237" cy="759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Accès sans </a:t>
            </a:r>
            <a:r>
              <a:rPr lang="fr-FR" sz="1100" dirty="0" smtClean="0">
                <a:solidFill>
                  <a:schemeClr val="tx1"/>
                </a:solidFill>
              </a:rPr>
              <a:t>autorisation CNIL (mais </a:t>
            </a:r>
            <a:r>
              <a:rPr lang="fr-FR" sz="1100" dirty="0">
                <a:solidFill>
                  <a:schemeClr val="tx1"/>
                </a:solidFill>
              </a:rPr>
              <a:t>formalités administratives)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58994" y="3887015"/>
            <a:ext cx="1833563" cy="759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Circuit d’autorisation </a:t>
            </a:r>
            <a:r>
              <a:rPr lang="fr-FR" sz="1100" dirty="0" smtClean="0">
                <a:solidFill>
                  <a:schemeClr val="tx1"/>
                </a:solidFill>
              </a:rPr>
              <a:t>CNIL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16103" y="3884481"/>
            <a:ext cx="3787775" cy="7616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Accès</a:t>
            </a:r>
            <a:r>
              <a:rPr lang="fr-FR" sz="1100" dirty="0">
                <a:solidFill>
                  <a:schemeClr val="tx1"/>
                </a:solidFill>
              </a:rPr>
              <a:t> direct </a:t>
            </a:r>
          </a:p>
        </p:txBody>
      </p:sp>
    </p:spTree>
    <p:extLst>
      <p:ext uri="{BB962C8B-B14F-4D97-AF65-F5344CB8AC3E}">
        <p14:creationId xmlns:p14="http://schemas.microsoft.com/office/powerpoint/2010/main" val="184495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9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55526"/>
            <a:ext cx="8424863" cy="539991"/>
          </a:xfrm>
        </p:spPr>
        <p:txBody>
          <a:bodyPr>
            <a:normAutofit/>
          </a:bodyPr>
          <a:lstStyle/>
          <a:p>
            <a:pPr lvl="0"/>
            <a:r>
              <a:rPr lang="fr-FR" sz="1800" dirty="0" smtClean="0"/>
              <a:t>L’accès aux données sur autorisation CNIL (2/3)</a:t>
            </a:r>
            <a:endParaRPr lang="fr-FR" sz="1800" dirty="0"/>
          </a:p>
        </p:txBody>
      </p:sp>
      <p:sp>
        <p:nvSpPr>
          <p:cNvPr id="8" name="Ellipse 7"/>
          <p:cNvSpPr/>
          <p:nvPr/>
        </p:nvSpPr>
        <p:spPr>
          <a:xfrm>
            <a:off x="107504" y="1491631"/>
            <a:ext cx="1626046" cy="129614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Constitution et dépôt du dossier</a:t>
            </a:r>
          </a:p>
        </p:txBody>
      </p:sp>
      <p:sp>
        <p:nvSpPr>
          <p:cNvPr id="11" name="Rectangle avec flèche vers le bas 10"/>
          <p:cNvSpPr/>
          <p:nvPr/>
        </p:nvSpPr>
        <p:spPr>
          <a:xfrm>
            <a:off x="1846263" y="1491631"/>
            <a:ext cx="1111250" cy="1498600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Vérification de la complétude du dossier</a:t>
            </a:r>
          </a:p>
        </p:txBody>
      </p:sp>
      <p:sp>
        <p:nvSpPr>
          <p:cNvPr id="12" name="Rectangle avec flèche vers le bas 11"/>
          <p:cNvSpPr/>
          <p:nvPr/>
        </p:nvSpPr>
        <p:spPr>
          <a:xfrm>
            <a:off x="3150226" y="1491631"/>
            <a:ext cx="2049463" cy="1498600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Avis sur la pertinence scientifique et éthique et l’intérêt public du projet </a:t>
            </a:r>
          </a:p>
        </p:txBody>
      </p:sp>
      <p:sp>
        <p:nvSpPr>
          <p:cNvPr id="13" name="Rectangle avec flèche vers le bas 12"/>
          <p:cNvSpPr/>
          <p:nvPr/>
        </p:nvSpPr>
        <p:spPr>
          <a:xfrm>
            <a:off x="5364088" y="1491631"/>
            <a:ext cx="3640212" cy="1498600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dirty="0">
                <a:solidFill>
                  <a:schemeClr val="tx1"/>
                </a:solidFill>
              </a:rPr>
              <a:t>Autorisation après vérification de la conformité du dossier à la loi informatique et libertés valable sur un périmètre, une durée et une finalité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1450" y="3349625"/>
            <a:ext cx="1555750" cy="541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>
                <a:solidFill>
                  <a:schemeClr val="tx1"/>
                </a:solidFill>
              </a:rPr>
              <a:t>Promoteur du projet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39913" y="3351213"/>
            <a:ext cx="117951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 smtClean="0">
                <a:solidFill>
                  <a:schemeClr val="tx1"/>
                </a:solidFill>
              </a:rPr>
              <a:t>PDS ou hub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32138" y="3340100"/>
            <a:ext cx="2046288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>
                <a:solidFill>
                  <a:schemeClr val="tx1"/>
                </a:solidFill>
              </a:rPr>
              <a:t>CESREES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64088" y="3340100"/>
            <a:ext cx="364021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>
                <a:solidFill>
                  <a:schemeClr val="tx1"/>
                </a:solidFill>
              </a:rPr>
              <a:t>CNIL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753224" y="4037013"/>
            <a:ext cx="14191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fr-FR" sz="1200" dirty="0">
                <a:solidFill>
                  <a:schemeClr val="tx2"/>
                </a:solidFill>
              </a:rPr>
              <a:t>2 </a:t>
            </a:r>
            <a:r>
              <a:rPr lang="fr-FR" sz="1200" dirty="0" smtClean="0">
                <a:solidFill>
                  <a:schemeClr val="tx2"/>
                </a:solidFill>
              </a:rPr>
              <a:t>mois + (2 mois)</a:t>
            </a:r>
            <a:endParaRPr lang="fr-FR" sz="1200" dirty="0">
              <a:solidFill>
                <a:schemeClr val="tx2"/>
              </a:solidFill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5364088" y="4037013"/>
            <a:ext cx="3640212" cy="0"/>
          </a:xfrm>
          <a:prstGeom prst="straightConnector1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150226" y="4037013"/>
            <a:ext cx="2049463" cy="0"/>
          </a:xfrm>
          <a:prstGeom prst="straightConnector1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724275" y="4011613"/>
            <a:ext cx="7556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200" dirty="0">
                <a:solidFill>
                  <a:schemeClr val="tx2"/>
                </a:solidFill>
              </a:rPr>
              <a:t>1</a:t>
            </a:r>
            <a:r>
              <a:rPr lang="fr-FR" sz="1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1200" dirty="0">
                <a:solidFill>
                  <a:schemeClr val="tx2"/>
                </a:solidFill>
              </a:rPr>
              <a:t>mois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1839913" y="4017963"/>
            <a:ext cx="1203325" cy="11112"/>
          </a:xfrm>
          <a:prstGeom prst="straightConnector1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092325" y="4037013"/>
            <a:ext cx="6746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200" dirty="0">
                <a:solidFill>
                  <a:schemeClr val="tx2"/>
                </a:solidFill>
              </a:rPr>
              <a:t>7 jours</a:t>
            </a:r>
          </a:p>
        </p:txBody>
      </p:sp>
      <p:sp>
        <p:nvSpPr>
          <p:cNvPr id="24" name="Flèche courbée vers la droite 23"/>
          <p:cNvSpPr/>
          <p:nvPr/>
        </p:nvSpPr>
        <p:spPr>
          <a:xfrm>
            <a:off x="2841960" y="4313237"/>
            <a:ext cx="288032" cy="561855"/>
          </a:xfrm>
          <a:prstGeom prst="curved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3393474" y="4515966"/>
            <a:ext cx="1610573" cy="5314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Avis du </a:t>
            </a:r>
            <a:r>
              <a:rPr lang="fr-FR" sz="1100" dirty="0" smtClean="0"/>
              <a:t>responsable </a:t>
            </a:r>
            <a:r>
              <a:rPr lang="fr-FR" sz="1100" dirty="0" smtClean="0"/>
              <a:t>de la base</a:t>
            </a:r>
            <a:endParaRPr lang="fr-FR" sz="1100" dirty="0"/>
          </a:p>
        </p:txBody>
      </p:sp>
      <p:sp>
        <p:nvSpPr>
          <p:cNvPr id="27" name="Flèche courbée vers le haut 26"/>
          <p:cNvSpPr/>
          <p:nvPr/>
        </p:nvSpPr>
        <p:spPr>
          <a:xfrm rot="16200000">
            <a:off x="5036848" y="4395512"/>
            <a:ext cx="612933" cy="329776"/>
          </a:xfrm>
          <a:prstGeom prst="curvedUp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219820" y="4275164"/>
            <a:ext cx="19459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Pour les bases du catalogue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66537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9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55526"/>
            <a:ext cx="8424863" cy="539991"/>
          </a:xfrm>
        </p:spPr>
        <p:txBody>
          <a:bodyPr>
            <a:normAutofit/>
          </a:bodyPr>
          <a:lstStyle/>
          <a:p>
            <a:pPr lvl="0"/>
            <a:r>
              <a:rPr lang="fr-FR" sz="1800" dirty="0" smtClean="0"/>
              <a:t>L’accès aux données après autorisation CNIL (3/3)</a:t>
            </a:r>
            <a:endParaRPr lang="fr-FR" sz="1800" dirty="0"/>
          </a:p>
        </p:txBody>
      </p:sp>
      <p:sp>
        <p:nvSpPr>
          <p:cNvPr id="24" name="Rectangle 23"/>
          <p:cNvSpPr/>
          <p:nvPr/>
        </p:nvSpPr>
        <p:spPr>
          <a:xfrm>
            <a:off x="273810" y="1635646"/>
            <a:ext cx="2353974" cy="1303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chemeClr val="tx1"/>
                </a:solidFill>
              </a:rPr>
              <a:t>Promoteur du projet titulaire </a:t>
            </a:r>
            <a:r>
              <a:rPr lang="fr-FR" sz="1200" dirty="0" smtClean="0">
                <a:solidFill>
                  <a:schemeClr val="tx1"/>
                </a:solidFill>
              </a:rPr>
              <a:t>de l’avis CESREES et l’autorisation CNIL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47863" y="1635646"/>
            <a:ext cx="2454983" cy="1303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11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1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1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1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1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fr-FR" sz="1200" dirty="0" smtClean="0">
                <a:solidFill>
                  <a:schemeClr val="tx1"/>
                </a:solidFill>
              </a:rPr>
              <a:t>Orientation </a:t>
            </a:r>
            <a:r>
              <a:rPr lang="fr-FR" sz="1200" dirty="0">
                <a:solidFill>
                  <a:schemeClr val="tx1"/>
                </a:solidFill>
              </a:rPr>
              <a:t>de la </a:t>
            </a:r>
            <a:r>
              <a:rPr lang="fr-FR" sz="1200" dirty="0" smtClean="0">
                <a:solidFill>
                  <a:schemeClr val="tx1"/>
                </a:solidFill>
              </a:rPr>
              <a:t>demande :</a:t>
            </a:r>
          </a:p>
          <a:p>
            <a:pPr algn="ctr" eaLnBrk="1" hangingPunct="1">
              <a:defRPr/>
            </a:pPr>
            <a:r>
              <a:rPr lang="fr-FR" sz="1200" dirty="0" smtClean="0">
                <a:solidFill>
                  <a:schemeClr val="tx1"/>
                </a:solidFill>
              </a:rPr>
              <a:t>CNAM ou PDS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fr-FR" sz="1400" dirty="0"/>
          </a:p>
        </p:txBody>
      </p:sp>
      <p:sp>
        <p:nvSpPr>
          <p:cNvPr id="27" name="Rectangle 26"/>
          <p:cNvSpPr/>
          <p:nvPr/>
        </p:nvSpPr>
        <p:spPr>
          <a:xfrm>
            <a:off x="6522925" y="1635646"/>
            <a:ext cx="2319140" cy="1303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2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2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fr-FR" sz="1200" dirty="0" smtClean="0">
                <a:solidFill>
                  <a:schemeClr val="tx1"/>
                </a:solidFill>
              </a:rPr>
              <a:t>Mise </a:t>
            </a:r>
            <a:r>
              <a:rPr lang="fr-FR" sz="1200" dirty="0">
                <a:solidFill>
                  <a:schemeClr val="tx1"/>
                </a:solidFill>
              </a:rPr>
              <a:t>à disposition des données dans une bulle </a:t>
            </a:r>
            <a:r>
              <a:rPr lang="fr-FR" sz="1200" dirty="0" smtClean="0">
                <a:solidFill>
                  <a:schemeClr val="tx1"/>
                </a:solidFill>
              </a:rPr>
              <a:t>sécurisée :</a:t>
            </a:r>
          </a:p>
          <a:p>
            <a:pPr algn="ctr" eaLnBrk="1" hangingPunct="1">
              <a:defRPr/>
            </a:pPr>
            <a:r>
              <a:rPr lang="fr-FR" sz="1200" dirty="0" smtClean="0">
                <a:solidFill>
                  <a:schemeClr val="tx1"/>
                </a:solidFill>
              </a:rPr>
              <a:t>CNAM, PDS, autres…</a:t>
            </a:r>
          </a:p>
          <a:p>
            <a:pPr algn="ctr" eaLnBrk="1" hangingPunct="1">
              <a:defRPr/>
            </a:pPr>
            <a:endParaRPr lang="fr-FR" sz="12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2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fr-FR" sz="1400" dirty="0"/>
          </a:p>
        </p:txBody>
      </p:sp>
      <p:sp>
        <p:nvSpPr>
          <p:cNvPr id="28" name="Flèche droite 27"/>
          <p:cNvSpPr/>
          <p:nvPr/>
        </p:nvSpPr>
        <p:spPr>
          <a:xfrm flipV="1">
            <a:off x="5982704" y="2264287"/>
            <a:ext cx="360363" cy="1111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9" name="Flèche droite 28"/>
          <p:cNvSpPr/>
          <p:nvPr/>
        </p:nvSpPr>
        <p:spPr>
          <a:xfrm flipV="1">
            <a:off x="2787278" y="2276464"/>
            <a:ext cx="360363" cy="1111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02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067944" y="555526"/>
            <a:ext cx="5879931" cy="360000"/>
          </a:xfrm>
        </p:spPr>
        <p:txBody>
          <a:bodyPr/>
          <a:lstStyle/>
          <a:p>
            <a:r>
              <a:rPr lang="fr-FR" smtClean="0"/>
              <a:t>DREES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lvl="0"/>
            <a:r>
              <a:rPr lang="fr-FR" dirty="0" smtClean="0"/>
              <a:t>Composition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Le comité stratégique des données de santé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574586047"/>
              </p:ext>
            </p:extLst>
          </p:nvPr>
        </p:nvGraphicFramePr>
        <p:xfrm>
          <a:off x="539552" y="1419622"/>
          <a:ext cx="7560840" cy="29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94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09/07/2021</a:t>
            </a:fld>
            <a:endParaRPr lang="fr-FR" cap="all" dirty="0"/>
          </a:p>
        </p:txBody>
      </p:sp>
      <p:sp>
        <p:nvSpPr>
          <p:cNvPr id="9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</p:spPr>
        <p:txBody>
          <a:bodyPr>
            <a:normAutofit/>
          </a:bodyPr>
          <a:lstStyle/>
          <a:p>
            <a:pPr lvl="0"/>
            <a:r>
              <a:rPr lang="fr-FR" sz="1800" dirty="0" smtClean="0"/>
              <a:t>Les missions du comité stratégique des données de santé</a:t>
            </a:r>
            <a:endParaRPr lang="fr-FR" sz="1800" dirty="0"/>
          </a:p>
        </p:txBody>
      </p:sp>
      <p:sp>
        <p:nvSpPr>
          <p:cNvPr id="10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850" y="1350107"/>
            <a:ext cx="8424334" cy="2880320"/>
          </a:xfrm>
        </p:spPr>
        <p:txBody>
          <a:bodyPr/>
          <a:lstStyle/>
          <a:p>
            <a:pPr marL="263525" indent="-171450">
              <a:buFont typeface="Wingdings" panose="05000000000000000000" pitchFamily="2" charset="2"/>
              <a:buChar char="§"/>
            </a:pPr>
            <a:r>
              <a:rPr lang="fr-FR" sz="1000" b="1" dirty="0" smtClean="0"/>
              <a:t>Il est chargé de :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000" b="0" dirty="0" smtClean="0"/>
              <a:t>proposer </a:t>
            </a:r>
            <a:r>
              <a:rPr lang="fr-FR" sz="1000" b="0" dirty="0"/>
              <a:t>des </a:t>
            </a:r>
            <a:r>
              <a:rPr lang="fr-FR" sz="1000" b="0" u="sng" dirty="0"/>
              <a:t>orientations </a:t>
            </a:r>
            <a:r>
              <a:rPr lang="fr-FR" sz="1000" b="0" u="sng" dirty="0" smtClean="0"/>
              <a:t>stratégique sur </a:t>
            </a:r>
            <a:r>
              <a:rPr lang="fr-FR" sz="1000" b="0" u="sng" dirty="0"/>
              <a:t>le développement du système national des données de </a:t>
            </a:r>
            <a:r>
              <a:rPr lang="fr-FR" sz="1000" b="0" u="sng" dirty="0" smtClean="0"/>
              <a:t>santé </a:t>
            </a:r>
            <a:r>
              <a:rPr lang="fr-FR" sz="1000" b="0" dirty="0" smtClean="0"/>
              <a:t>(SNDS) </a:t>
            </a:r>
            <a:r>
              <a:rPr lang="fr-FR" sz="1000" b="0" dirty="0"/>
              <a:t>et </a:t>
            </a:r>
            <a:r>
              <a:rPr lang="fr-FR" sz="1000" b="0" dirty="0" smtClean="0"/>
              <a:t>mener une réflexion prospective sur la collecte, la production et le partage des données de santé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000" b="0" dirty="0" smtClean="0"/>
              <a:t>émettre un avis sur </a:t>
            </a:r>
            <a:r>
              <a:rPr lang="fr-FR" sz="1000" b="0" dirty="0"/>
              <a:t>les </a:t>
            </a:r>
            <a:r>
              <a:rPr lang="fr-FR" sz="1000" b="0" u="sng" dirty="0"/>
              <a:t>évolutions législatives et réglementaires </a:t>
            </a:r>
            <a:r>
              <a:rPr lang="fr-FR" sz="1000" b="0" dirty="0" smtClean="0"/>
              <a:t>et des recommandations pour favoriser le partage des données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000" b="0" dirty="0" smtClean="0"/>
              <a:t>mener un </a:t>
            </a:r>
            <a:r>
              <a:rPr lang="fr-FR" sz="1000" b="0" u="sng" dirty="0" smtClean="0"/>
              <a:t>travail d’identification </a:t>
            </a:r>
            <a:r>
              <a:rPr lang="fr-FR" sz="1000" b="0" dirty="0" smtClean="0"/>
              <a:t>des bases de données qui doivent être inscrites au catalogue et des catégories de données manquantes</a:t>
            </a:r>
          </a:p>
          <a:p>
            <a:pPr marL="637200" lvl="1" indent="-285750"/>
            <a:endParaRPr lang="fr-FR" sz="1000" dirty="0" smtClean="0"/>
          </a:p>
          <a:p>
            <a:pPr marL="262800" lvl="1" indent="-17145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fr-FR" sz="1000" b="1" dirty="0" smtClean="0"/>
              <a:t>Constitué pour 5 ans, il peut :</a:t>
            </a:r>
          </a:p>
          <a:p>
            <a:pPr marL="262800" lvl="1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000" dirty="0" smtClean="0"/>
              <a:t>réunir des groupes de travail thématiques</a:t>
            </a:r>
          </a:p>
          <a:p>
            <a:pPr marL="262800" lvl="1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000" dirty="0" smtClean="0"/>
              <a:t>auditionner les responsables des bases de données pressenties</a:t>
            </a:r>
            <a:endParaRPr lang="fr-FR" sz="1000" dirty="0"/>
          </a:p>
          <a:p>
            <a:pPr marL="637200" lvl="1" indent="-285750"/>
            <a:endParaRPr lang="fr-FR" sz="1000" dirty="0" smtClean="0"/>
          </a:p>
        </p:txBody>
      </p:sp>
    </p:spTree>
    <p:extLst>
      <p:ext uri="{BB962C8B-B14F-4D97-AF65-F5344CB8AC3E}">
        <p14:creationId xmlns:p14="http://schemas.microsoft.com/office/powerpoint/2010/main" val="1496904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DREES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TEMPLATE_DREES 16-9</Template>
  <TotalTime>678</TotalTime>
  <Words>930</Words>
  <Application>Microsoft Office PowerPoint</Application>
  <PresentationFormat>Affichage à l'écran (16:9)</PresentationFormat>
  <Paragraphs>211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TEMPLATE_DREES 16-9</vt:lpstr>
      <vt:lpstr>Présentation PowerPoint</vt:lpstr>
      <vt:lpstr>Ordre du jour</vt:lpstr>
      <vt:lpstr>Le système national des données de santé (SNDS)</vt:lpstr>
      <vt:lpstr>Les données du SNDS</vt:lpstr>
      <vt:lpstr>Les voies d’accès aux données de santé (1/3)</vt:lpstr>
      <vt:lpstr>L’accès aux données sur autorisation CNIL (2/3)</vt:lpstr>
      <vt:lpstr>L’accès aux données après autorisation CNIL (3/3)</vt:lpstr>
      <vt:lpstr>Le comité stratégique des données de santé</vt:lpstr>
      <vt:lpstr>Les missions du comité stratégique des données de santé</vt:lpstr>
      <vt:lpstr>Ordre du jour</vt:lpstr>
      <vt:lpstr>Arrêté catalogue</vt:lpstr>
      <vt:lpstr>Ordre du jour</vt:lpstr>
      <vt:lpstr>Perspectives</vt:lpstr>
    </vt:vector>
  </TitlesOfParts>
  <Manager>Client</Manager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Muriel Barlet</dc:creator>
  <cp:lastModifiedBy>Muriel Barlet</cp:lastModifiedBy>
  <cp:revision>32</cp:revision>
  <dcterms:created xsi:type="dcterms:W3CDTF">2021-06-29T14:24:21Z</dcterms:created>
  <dcterms:modified xsi:type="dcterms:W3CDTF">2021-07-09T07:57:38Z</dcterms:modified>
</cp:coreProperties>
</file>