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  <p15:guide id="3" orient="horz" pos="3655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18" roundtripDataSignature="AMtx7mi6kwez2AJ+KI1aiYHU7iS7Wmzr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  <p:guide pos="365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4"/>
          <p:cNvSpPr txBox="1"/>
          <p:nvPr/>
        </p:nvSpPr>
        <p:spPr>
          <a:xfrm>
            <a:off x="2246425" y="3965000"/>
            <a:ext cx="60414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fr-FR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Wifirst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4"/>
          <p:cNvSpPr txBox="1"/>
          <p:nvPr>
            <p:ph type="title"/>
          </p:nvPr>
        </p:nvSpPr>
        <p:spPr>
          <a:xfrm>
            <a:off x="10014375" y="3889275"/>
            <a:ext cx="62097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calaire 1 1 1 1">
  <p:cSld name="SECTION_HEADER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2" type="title"/>
          </p:nvPr>
        </p:nvSpPr>
        <p:spPr>
          <a:xfrm>
            <a:off x="792525" y="8169450"/>
            <a:ext cx="54279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15"/>
          <p:cNvSpPr txBox="1"/>
          <p:nvPr/>
        </p:nvSpPr>
        <p:spPr>
          <a:xfrm>
            <a:off x="-261257" y="473528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t/>
            </a:r>
            <a:endParaRPr b="1" i="0" sz="15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792525" y="4612640"/>
            <a:ext cx="2946400" cy="1524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1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95">
          <p15:clr>
            <a:srgbClr val="FA7B17"/>
          </p15:clr>
        </p15:guide>
        <p15:guide id="2" orient="horz" pos="513">
          <p15:clr>
            <a:srgbClr val="FA7B17"/>
          </p15:clr>
        </p15:guide>
        <p15:guide id="3" orient="horz" pos="5366">
          <p15:clr>
            <a:srgbClr val="FA7B17"/>
          </p15:clr>
        </p15:guide>
        <p15:guide id="4" pos="11067">
          <p15:clr>
            <a:srgbClr val="FA7B17"/>
          </p15:clr>
        </p15:guide>
        <p15:guide id="5" pos="662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 1">
  <p:cSld name="CUSTOM_2_1_1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 rot="-5400000">
            <a:off x="6950750" y="-1077900"/>
            <a:ext cx="14546700" cy="8183100"/>
          </a:xfrm>
          <a:prstGeom prst="rtTriangle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6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6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25">
          <p15:clr>
            <a:srgbClr val="FA7B17"/>
          </p15:clr>
        </p15:guide>
        <p15:guide id="4" orient="horz" pos="1693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792525" y="262742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7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0" name="Google Shape;3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99">
          <p15:clr>
            <a:srgbClr val="FA7B17"/>
          </p15:clr>
        </p15:guide>
        <p15:guide id="2" orient="horz" pos="487">
          <p15:clr>
            <a:srgbClr val="FA7B17"/>
          </p15:clr>
        </p15:guide>
        <p15:guide id="3" pos="11021">
          <p15:clr>
            <a:srgbClr val="FA7B17"/>
          </p15:clr>
        </p15:guide>
        <p15:guide id="4" orient="horz" pos="5365">
          <p15:clr>
            <a:srgbClr val="FA7B17"/>
          </p15:clr>
        </p15:guide>
        <p15:guide id="5" orient="horz" pos="1655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uv">
  <p:cSld name="CUSTOM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9258" y="-76200"/>
            <a:ext cx="18423456" cy="1036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8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">
  <p:cSld name="CUSTOM_2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792525" y="262745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9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39" name="Google Shape;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5">
          <p15:clr>
            <a:srgbClr val="FA7B17"/>
          </p15:clr>
        </p15:guide>
        <p15:guide id="2" pos="499">
          <p15:clr>
            <a:srgbClr val="FA7B17"/>
          </p15:clr>
        </p15:guide>
        <p15:guide id="3" orient="horz" pos="1655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">
  <p:cSld name="CUSTOM_2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792525" y="263977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20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45" name="Google Shape;4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7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">
  <p:cSld name="CUSTOM_2_1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1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1" name="Google Shape;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9">
          <p15:clr>
            <a:srgbClr val="FA7B17"/>
          </p15:clr>
        </p15:guide>
        <p15:guide id="4" orient="horz" pos="5355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">
  <p:cSld name="CUSTOM_2_1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2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2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6" name="Google Shape;56;p22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8" name="Google Shape;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13">
          <p15:clr>
            <a:srgbClr val="FA7B17"/>
          </p15:clr>
        </p15:guide>
        <p15:guide id="4" orient="horz" pos="166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roc@wifirst.fr" TargetMode="External"/><Relationship Id="rId4" Type="http://schemas.openxmlformats.org/officeDocument/2006/relationships/hyperlink" Target="mailto:khalil.miladi@wifirst.fr" TargetMode="External"/><Relationship Id="rId5" Type="http://schemas.openxmlformats.org/officeDocument/2006/relationships/hyperlink" Target="mailto:eloise.brisson@wifirst.fr" TargetMode="External"/><Relationship Id="rId6" Type="http://schemas.openxmlformats.org/officeDocument/2006/relationships/image" Target="../media/image16.jpg"/><Relationship Id="rId7" Type="http://schemas.openxmlformats.org/officeDocument/2006/relationships/image" Target="../media/image5.png"/><Relationship Id="rId8" Type="http://schemas.openxmlformats.org/officeDocument/2006/relationships/hyperlink" Target="mailto:michel.affre@cnous.f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title"/>
          </p:nvPr>
        </p:nvSpPr>
        <p:spPr>
          <a:xfrm>
            <a:off x="9809221" y="3551019"/>
            <a:ext cx="74838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fr-FR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CoPEX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.1: Crous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9615790" y="4881910"/>
            <a:ext cx="663239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Données</a:t>
            </a:r>
            <a:r>
              <a:rPr b="0" i="0" lang="fr-F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Collectées Mars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77" y="128196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3" name="Google Shape;123;p10"/>
          <p:cNvSpPr/>
          <p:nvPr/>
        </p:nvSpPr>
        <p:spPr>
          <a:xfrm>
            <a:off x="3886200" y="62962"/>
            <a:ext cx="108145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Nombre de chambres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50" y="1291251"/>
            <a:ext cx="16940325" cy="8443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1" name="Google Shape;131;p11"/>
          <p:cNvSpPr txBox="1"/>
          <p:nvPr/>
        </p:nvSpPr>
        <p:spPr>
          <a:xfrm>
            <a:off x="15764933" y="939800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1"/>
          <p:cNvSpPr txBox="1"/>
          <p:nvPr/>
        </p:nvSpPr>
        <p:spPr>
          <a:xfrm>
            <a:off x="7172302" y="4563683"/>
            <a:ext cx="33265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Wifirst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3991627" y="5295893"/>
            <a:ext cx="96879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Exploitation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roc@wifirst.fr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Anwar Régis-Lydi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de compte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Khalil Miladi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khalil.miladi@wifirst.fr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BU Grands Comptes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Eloïse Brisson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eloise.brisson@wifirst.fr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8553971"/>
            <a:ext cx="1688057" cy="168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2303" y="888532"/>
            <a:ext cx="3326551" cy="332100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1"/>
          <p:cNvSpPr txBox="1"/>
          <p:nvPr/>
        </p:nvSpPr>
        <p:spPr>
          <a:xfrm>
            <a:off x="5438315" y="7327219"/>
            <a:ext cx="64123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 du numérique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 Affre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michel.affre@cnous.fr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1"/>
          <p:cNvSpPr txBox="1"/>
          <p:nvPr/>
        </p:nvSpPr>
        <p:spPr>
          <a:xfrm>
            <a:off x="7172302" y="6628268"/>
            <a:ext cx="33249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Cnous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1. Bande passante 19h-23h.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5437"/>
          <a:stretch/>
        </p:blipFill>
        <p:spPr>
          <a:xfrm>
            <a:off x="260625" y="1572325"/>
            <a:ext cx="17060225" cy="846227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6014000" y="45411"/>
            <a:ext cx="62600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Minimum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 b="0" l="0" r="0" t="5078"/>
          <a:stretch/>
        </p:blipFill>
        <p:spPr>
          <a:xfrm>
            <a:off x="260625" y="1237775"/>
            <a:ext cx="17310350" cy="86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6070907" y="45411"/>
            <a:ext cx="61462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Moyenne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2. Taux de disponibilité.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6"/>
          <p:cNvPicPr preferRelativeResize="0"/>
          <p:nvPr/>
        </p:nvPicPr>
        <p:blipFill rotWithShape="1">
          <a:blip r:embed="rId3">
            <a:alphaModFix/>
          </a:blip>
          <a:srcRect b="0" l="0" r="0" t="5917"/>
          <a:stretch/>
        </p:blipFill>
        <p:spPr>
          <a:xfrm>
            <a:off x="486050" y="1789775"/>
            <a:ext cx="17541326" cy="74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5116326" y="45411"/>
            <a:ext cx="80554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Disponibilité globale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3. Latence.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8"/>
          <p:cNvPicPr preferRelativeResize="0"/>
          <p:nvPr/>
        </p:nvPicPr>
        <p:blipFill rotWithShape="1">
          <a:blip r:embed="rId3">
            <a:alphaModFix/>
          </a:blip>
          <a:srcRect b="0" l="0" r="0" t="5900"/>
          <a:stretch/>
        </p:blipFill>
        <p:spPr>
          <a:xfrm>
            <a:off x="545950" y="1655950"/>
            <a:ext cx="17022874" cy="840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8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1" name="Google Shape;111;p8"/>
          <p:cNvSpPr/>
          <p:nvPr/>
        </p:nvSpPr>
        <p:spPr>
          <a:xfrm>
            <a:off x="6954980" y="45411"/>
            <a:ext cx="43781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Latence Maximum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4942" y="72600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3.Chambres.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first">
  <a:themeElements>
    <a:clrScheme name="Simple Light">
      <a:dk1>
        <a:srgbClr val="535353"/>
      </a:dk1>
      <a:lt1>
        <a:srgbClr val="535353"/>
      </a:lt1>
      <a:dk2>
        <a:srgbClr val="535353"/>
      </a:dk2>
      <a:lt2>
        <a:srgbClr val="535353"/>
      </a:lt2>
      <a:accent1>
        <a:srgbClr val="008CC4"/>
      </a:accent1>
      <a:accent2>
        <a:srgbClr val="B8C446"/>
      </a:accent2>
      <a:accent3>
        <a:srgbClr val="004C6C"/>
      </a:accent3>
      <a:accent4>
        <a:srgbClr val="FFAB40"/>
      </a:accent4>
      <a:accent5>
        <a:srgbClr val="0097A7"/>
      </a:accent5>
      <a:accent6>
        <a:srgbClr val="EEFF41"/>
      </a:accent6>
      <a:hlink>
        <a:srgbClr val="008CC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