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  <p15:guide id="3" orient="horz" pos="365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  <p:guide pos="365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5" name="Google Shape;11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6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Relationship Id="rId3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uvertur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/>
        </p:nvSpPr>
        <p:spPr>
          <a:xfrm>
            <a:off x="2246425" y="3965000"/>
            <a:ext cx="6041400" cy="183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fr-FR" sz="6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Wifirst</a:t>
            </a:r>
            <a:endParaRPr b="0" i="0" sz="6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 txBox="1"/>
          <p:nvPr>
            <p:ph type="title"/>
          </p:nvPr>
        </p:nvSpPr>
        <p:spPr>
          <a:xfrm>
            <a:off x="10014375" y="3889275"/>
            <a:ext cx="6209700" cy="191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43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rcalaire 1 1 1 1">
  <p:cSld name="SECTION_HEADER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  <a:defRPr b="1" i="0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title"/>
          </p:nvPr>
        </p:nvSpPr>
        <p:spPr>
          <a:xfrm>
            <a:off x="792525" y="8169450"/>
            <a:ext cx="54279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/>
        </p:nvSpPr>
        <p:spPr>
          <a:xfrm>
            <a:off x="-261257" y="473528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0"/>
              <a:buFont typeface="Arial"/>
              <a:buNone/>
            </a:pPr>
            <a:r>
              <a:t/>
            </a:r>
            <a:endParaRPr b="1" i="0" sz="15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792525" y="4612640"/>
            <a:ext cx="2946400" cy="1524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b="1" i="0" sz="1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Char char="■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495">
          <p15:clr>
            <a:srgbClr val="FA7B17"/>
          </p15:clr>
        </p15:guide>
        <p15:guide id="2" orient="horz" pos="513">
          <p15:clr>
            <a:srgbClr val="FA7B17"/>
          </p15:clr>
        </p15:guide>
        <p15:guide id="3" orient="horz" pos="5366">
          <p15:clr>
            <a:srgbClr val="FA7B17"/>
          </p15:clr>
        </p15:guide>
        <p15:guide id="4" pos="11067">
          <p15:clr>
            <a:srgbClr val="FA7B17"/>
          </p15:clr>
        </p15:guide>
        <p15:guide id="5" pos="6628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 1 1 1 1">
  <p:cSld name="CUSTOM_2_1_1_1_1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 rot="-5400000">
            <a:off x="6950750" y="-1077900"/>
            <a:ext cx="14546700" cy="8183100"/>
          </a:xfrm>
          <a:prstGeom prst="rtTriangle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792525" y="2658000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Arial"/>
              <a:buChar char="○"/>
              <a:defRPr sz="2500">
                <a:latin typeface="Arial"/>
                <a:ea typeface="Arial"/>
                <a:cs typeface="Arial"/>
                <a:sym typeface="Arial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■"/>
              <a:defRPr sz="2500">
                <a:latin typeface="Arial"/>
                <a:ea typeface="Arial"/>
                <a:cs typeface="Arial"/>
                <a:sym typeface="Arial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●"/>
              <a:defRPr sz="2500">
                <a:latin typeface="Arial"/>
                <a:ea typeface="Arial"/>
                <a:cs typeface="Arial"/>
                <a:sym typeface="Arial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/>
        </p:nvSpPr>
        <p:spPr>
          <a:xfrm>
            <a:off x="15753025" y="9056600"/>
            <a:ext cx="1382100" cy="81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03 février 2020</a:t>
            </a:r>
            <a:endParaRPr b="0" i="0" sz="14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5366">
          <p15:clr>
            <a:srgbClr val="FA7B17"/>
          </p15:clr>
        </p15:guide>
        <p15:guide id="2" orient="horz" pos="477">
          <p15:clr>
            <a:srgbClr val="FA7B17"/>
          </p15:clr>
        </p15:guide>
        <p15:guide id="3" pos="525">
          <p15:clr>
            <a:srgbClr val="FA7B17"/>
          </p15:clr>
        </p15:guide>
        <p15:guide id="4" orient="horz" pos="1693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">
  <p:cSld name="CUSTOM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792525" y="2627425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Arial"/>
              <a:buChar char="○"/>
              <a:defRPr sz="2500">
                <a:latin typeface="Arial"/>
                <a:ea typeface="Arial"/>
                <a:cs typeface="Arial"/>
                <a:sym typeface="Arial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■"/>
              <a:defRPr sz="2500">
                <a:latin typeface="Arial"/>
                <a:ea typeface="Arial"/>
                <a:cs typeface="Arial"/>
                <a:sym typeface="Arial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●"/>
              <a:defRPr sz="2500">
                <a:latin typeface="Arial"/>
                <a:ea typeface="Arial"/>
                <a:cs typeface="Arial"/>
                <a:sym typeface="Arial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5"/>
          <p:cNvSpPr txBox="1"/>
          <p:nvPr/>
        </p:nvSpPr>
        <p:spPr>
          <a:xfrm>
            <a:off x="15753025" y="9056600"/>
            <a:ext cx="1382100" cy="81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-FR" sz="1400" u="none" cap="none" strike="noStrik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03 février 2020</a:t>
            </a:r>
            <a:endParaRPr b="0" i="0" sz="1400" u="none" cap="none" strike="noStrik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30" name="Google Shape;30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499">
          <p15:clr>
            <a:srgbClr val="FA7B17"/>
          </p15:clr>
        </p15:guide>
        <p15:guide id="2" orient="horz" pos="487">
          <p15:clr>
            <a:srgbClr val="FA7B17"/>
          </p15:clr>
        </p15:guide>
        <p15:guide id="3" pos="11021">
          <p15:clr>
            <a:srgbClr val="FA7B17"/>
          </p15:clr>
        </p15:guide>
        <p15:guide id="4" orient="horz" pos="5365">
          <p15:clr>
            <a:srgbClr val="FA7B17"/>
          </p15:clr>
        </p15:guide>
        <p15:guide id="5" orient="horz" pos="1655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Couv">
  <p:cSld name="CUSTOM_1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59258" y="-76200"/>
            <a:ext cx="18423456" cy="10363199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17113569" y="9499702"/>
            <a:ext cx="10974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">
  <p:cSld name="CUSTOM_2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67913" y="0"/>
            <a:ext cx="822007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7"/>
          <p:cNvSpPr txBox="1"/>
          <p:nvPr>
            <p:ph idx="1" type="body"/>
          </p:nvPr>
        </p:nvSpPr>
        <p:spPr>
          <a:xfrm>
            <a:off x="792525" y="2627450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Arial"/>
              <a:buChar char="○"/>
              <a:defRPr sz="2500">
                <a:latin typeface="Arial"/>
                <a:ea typeface="Arial"/>
                <a:cs typeface="Arial"/>
                <a:sym typeface="Arial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■"/>
              <a:defRPr sz="2500">
                <a:latin typeface="Arial"/>
                <a:ea typeface="Arial"/>
                <a:cs typeface="Arial"/>
                <a:sym typeface="Arial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●"/>
              <a:defRPr sz="2500">
                <a:latin typeface="Arial"/>
                <a:ea typeface="Arial"/>
                <a:cs typeface="Arial"/>
                <a:sym typeface="Arial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7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39" name="Google Shape;3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75">
          <p15:clr>
            <a:srgbClr val="FA7B17"/>
          </p15:clr>
        </p15:guide>
        <p15:guide id="2" pos="499">
          <p15:clr>
            <a:srgbClr val="FA7B17"/>
          </p15:clr>
        </p15:guide>
        <p15:guide id="3" orient="horz" pos="1655">
          <p15:clr>
            <a:srgbClr val="FA7B17"/>
          </p15:clr>
        </p15:guide>
        <p15:guide id="4" orient="horz" pos="5366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 1">
  <p:cSld name="CUSTOM_2_1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67913" y="0"/>
            <a:ext cx="822007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8"/>
          <p:cNvSpPr txBox="1"/>
          <p:nvPr>
            <p:ph idx="1" type="body"/>
          </p:nvPr>
        </p:nvSpPr>
        <p:spPr>
          <a:xfrm>
            <a:off x="792525" y="2639775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Arial"/>
              <a:buChar char="○"/>
              <a:defRPr sz="2500">
                <a:latin typeface="Arial"/>
                <a:ea typeface="Arial"/>
                <a:cs typeface="Arial"/>
                <a:sym typeface="Arial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■"/>
              <a:defRPr sz="2500">
                <a:latin typeface="Arial"/>
                <a:ea typeface="Arial"/>
                <a:cs typeface="Arial"/>
                <a:sym typeface="Arial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●"/>
              <a:defRPr sz="2500">
                <a:latin typeface="Arial"/>
                <a:ea typeface="Arial"/>
                <a:cs typeface="Arial"/>
                <a:sym typeface="Arial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8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45" name="Google Shape;4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77">
          <p15:clr>
            <a:srgbClr val="FA7B17"/>
          </p15:clr>
        </p15:guide>
        <p15:guide id="2" pos="501">
          <p15:clr>
            <a:srgbClr val="FA7B17"/>
          </p15:clr>
        </p15:guide>
        <p15:guide id="3" orient="horz" pos="1667">
          <p15:clr>
            <a:srgbClr val="FA7B17"/>
          </p15:clr>
        </p15:guide>
        <p15:guide id="4" orient="horz" pos="5366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 1 1">
  <p:cSld name="CUSTOM_2_1_1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67913" y="0"/>
            <a:ext cx="822007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9"/>
          <p:cNvSpPr txBox="1"/>
          <p:nvPr>
            <p:ph idx="1" type="body"/>
          </p:nvPr>
        </p:nvSpPr>
        <p:spPr>
          <a:xfrm>
            <a:off x="792525" y="2658000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Arial"/>
              <a:buChar char="○"/>
              <a:defRPr sz="2500">
                <a:latin typeface="Arial"/>
                <a:ea typeface="Arial"/>
                <a:cs typeface="Arial"/>
                <a:sym typeface="Arial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■"/>
              <a:defRPr sz="2500">
                <a:latin typeface="Arial"/>
                <a:ea typeface="Arial"/>
                <a:cs typeface="Arial"/>
                <a:sym typeface="Arial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●"/>
              <a:defRPr sz="2500">
                <a:latin typeface="Arial"/>
                <a:ea typeface="Arial"/>
                <a:cs typeface="Arial"/>
                <a:sym typeface="Arial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51" name="Google Shape;5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77">
          <p15:clr>
            <a:srgbClr val="FA7B17"/>
          </p15:clr>
        </p15:guide>
        <p15:guide id="2" pos="501">
          <p15:clr>
            <a:srgbClr val="FA7B17"/>
          </p15:clr>
        </p15:guide>
        <p15:guide id="3" orient="horz" pos="1669">
          <p15:clr>
            <a:srgbClr val="FA7B17"/>
          </p15:clr>
        </p15:guide>
        <p15:guide id="4" orient="horz" pos="5355">
          <p15:clr>
            <a:srgbClr val="FA7B17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ise en page personnalisée 1 1 1 1 1 1">
  <p:cSld name="CUSTOM_2_1_1_1_1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67913" y="0"/>
            <a:ext cx="822007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792525" y="2658000"/>
            <a:ext cx="16300200" cy="49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Char char="●"/>
              <a:defRPr b="0" i="0" sz="3000">
                <a:latin typeface="Arial"/>
                <a:ea typeface="Arial"/>
                <a:cs typeface="Arial"/>
                <a:sym typeface="Arial"/>
              </a:defRPr>
            </a:lvl1pPr>
            <a:lvl2pPr indent="-387350" lvl="1" marL="91440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Arial"/>
              <a:buChar char="○"/>
              <a:defRPr sz="2500">
                <a:latin typeface="Arial"/>
                <a:ea typeface="Arial"/>
                <a:cs typeface="Arial"/>
                <a:sym typeface="Arial"/>
              </a:defRPr>
            </a:lvl2pPr>
            <a:lvl3pPr indent="-387350" lvl="2" marL="1371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■"/>
              <a:defRPr sz="2500">
                <a:latin typeface="Arial"/>
                <a:ea typeface="Arial"/>
                <a:cs typeface="Arial"/>
                <a:sym typeface="Arial"/>
              </a:defRPr>
            </a:lvl3pPr>
            <a:lvl4pPr indent="-387350" lvl="3" marL="18288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500"/>
              <a:buFont typeface="Arial"/>
              <a:buChar char="●"/>
              <a:defRPr sz="2500">
                <a:latin typeface="Arial"/>
                <a:ea typeface="Arial"/>
                <a:cs typeface="Arial"/>
                <a:sym typeface="Arial"/>
              </a:defRPr>
            </a:lvl4pPr>
            <a:lvl5pPr indent="-406400" lvl="4" marL="22860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406400" lvl="5" marL="27432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406400" lvl="6" marL="32004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●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406400" lvl="7" marL="3657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2800"/>
              <a:buFont typeface="Arial"/>
              <a:buChar char="○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406400" lvl="8" marL="41148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2800"/>
              <a:buFont typeface="Arial"/>
              <a:buChar char="■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17113569" y="9499702"/>
            <a:ext cx="10974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56" name="Google Shape;56;p10"/>
          <p:cNvSpPr txBox="1"/>
          <p:nvPr>
            <p:ph type="title"/>
          </p:nvPr>
        </p:nvSpPr>
        <p:spPr>
          <a:xfrm>
            <a:off x="792525" y="773675"/>
            <a:ext cx="16702799" cy="75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0" i="0" sz="1800">
                <a:solidFill>
                  <a:srgbClr val="CCCCC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2" type="title"/>
          </p:nvPr>
        </p:nvSpPr>
        <p:spPr>
          <a:xfrm>
            <a:off x="792525" y="1183500"/>
            <a:ext cx="17041200" cy="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b="1" i="0" sz="3600">
                <a:solidFill>
                  <a:srgbClr val="008CC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8CC4"/>
                </a:solidFill>
              </a:defRPr>
            </a:lvl9pPr>
          </a:lstStyle>
          <a:p/>
        </p:txBody>
      </p:sp>
      <p:pic>
        <p:nvPicPr>
          <p:cNvPr id="58" name="Google Shape;5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525" y="9253963"/>
            <a:ext cx="1479275" cy="4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5366">
          <p15:clr>
            <a:srgbClr val="FA7B17"/>
          </p15:clr>
        </p15:guide>
        <p15:guide id="2" orient="horz" pos="477">
          <p15:clr>
            <a:srgbClr val="FA7B17"/>
          </p15:clr>
        </p15:guide>
        <p15:guide id="3" pos="513">
          <p15:clr>
            <a:srgbClr val="FA7B17"/>
          </p15:clr>
        </p15:guide>
        <p15:guide id="4" orient="horz" pos="1669">
          <p15:clr>
            <a:srgbClr val="FA7B17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82850" lIns="182850" spcFirstLastPara="1" rIns="182850" wrap="square" tIns="182850">
            <a:noAutofit/>
          </a:bodyPr>
          <a:lstStyle>
            <a:lvl1pPr indent="-457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Char char="●"/>
              <a:defRPr b="0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06400" lvl="2" marL="13716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■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06400" lvl="3" marL="18288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06400" lvl="4" marL="22860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06400" lvl="5" marL="27432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■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06400" lvl="6" marL="32004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06400" lvl="7" marL="3657600" marR="0" rtl="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06400" lvl="8" marL="4114800" marR="0" rtl="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Clr>
                <a:schemeClr val="dk2"/>
              </a:buClr>
              <a:buSzPts val="2800"/>
              <a:buFont typeface="Arial"/>
              <a:buChar char="■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mailto:roc@wifirst.fr" TargetMode="External"/><Relationship Id="rId4" Type="http://schemas.openxmlformats.org/officeDocument/2006/relationships/hyperlink" Target="mailto:khalil.miladi@wifirst.fr" TargetMode="External"/><Relationship Id="rId5" Type="http://schemas.openxmlformats.org/officeDocument/2006/relationships/hyperlink" Target="mailto:eloise.brisson@wifirst.fr" TargetMode="External"/><Relationship Id="rId6" Type="http://schemas.openxmlformats.org/officeDocument/2006/relationships/image" Target="../media/image14.jpg"/><Relationship Id="rId7" Type="http://schemas.openxmlformats.org/officeDocument/2006/relationships/image" Target="../media/image7.png"/><Relationship Id="rId8" Type="http://schemas.openxmlformats.org/officeDocument/2006/relationships/hyperlink" Target="mailto:michel.affre@cnous.fr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type="title"/>
          </p:nvPr>
        </p:nvSpPr>
        <p:spPr>
          <a:xfrm>
            <a:off x="9809221" y="3551019"/>
            <a:ext cx="7483800" cy="191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2850" lIns="182850" spcFirstLastPara="1" rIns="182850" wrap="square" tIns="1828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</a:pPr>
            <a:r>
              <a:rPr lang="fr-FR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CoPEX</a:t>
            </a:r>
            <a:r>
              <a:rPr lang="fr-FR">
                <a:latin typeface="Arial"/>
                <a:ea typeface="Arial"/>
                <a:cs typeface="Arial"/>
                <a:sym typeface="Arial"/>
              </a:rPr>
              <a:t>.1: Crous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1"/>
          <p:cNvSpPr txBox="1"/>
          <p:nvPr/>
        </p:nvSpPr>
        <p:spPr>
          <a:xfrm>
            <a:off x="9809221" y="4939699"/>
            <a:ext cx="5731329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fr-FR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Données</a:t>
            </a:r>
            <a:r>
              <a:rPr b="0" i="0" lang="fr-FR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fr-FR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Collectées Juillet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4977" y="128196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30923"/>
            <a:ext cx="18124472" cy="8774723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0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24" name="Google Shape;124;p20"/>
          <p:cNvSpPr/>
          <p:nvPr/>
        </p:nvSpPr>
        <p:spPr>
          <a:xfrm>
            <a:off x="3886200" y="62962"/>
            <a:ext cx="1081453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Nombre de chambres VS chambres fibrées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634177" y="57858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31" name="Google Shape;131;p21"/>
          <p:cNvSpPr txBox="1"/>
          <p:nvPr/>
        </p:nvSpPr>
        <p:spPr>
          <a:xfrm>
            <a:off x="15764933" y="9398000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1"/>
          <p:cNvSpPr txBox="1"/>
          <p:nvPr/>
        </p:nvSpPr>
        <p:spPr>
          <a:xfrm>
            <a:off x="7172302" y="4563683"/>
            <a:ext cx="332655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fr-FR" sz="3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Contacts Wifirst</a:t>
            </a:r>
            <a:endParaRPr b="1" i="1" sz="3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1"/>
          <p:cNvSpPr txBox="1"/>
          <p:nvPr/>
        </p:nvSpPr>
        <p:spPr>
          <a:xfrm>
            <a:off x="3991627" y="5295893"/>
            <a:ext cx="968790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Exploitation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0" lang="fr-FR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roc@wifirst.fr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Anwar Régis-Lydi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Responsable de compte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Khalil Miladi - </a:t>
            </a:r>
            <a:r>
              <a:rPr b="0" i="0" lang="fr-FR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khalil.miladi@wifirst.fr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Responsable BU Grands Comptes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Eloïse Brisson - </a:t>
            </a:r>
            <a:r>
              <a:rPr b="0" i="0" lang="fr-FR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eloise.brisson@wifirst.fr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Google Shape;134;p2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0" y="8553971"/>
            <a:ext cx="1688057" cy="1688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72303" y="888532"/>
            <a:ext cx="3326551" cy="3321007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1"/>
          <p:cNvSpPr txBox="1"/>
          <p:nvPr/>
        </p:nvSpPr>
        <p:spPr>
          <a:xfrm>
            <a:off x="5438315" y="7327219"/>
            <a:ext cx="64123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fr-FR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Direction du numérique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Michel Affre </a:t>
            </a:r>
            <a:r>
              <a:rPr b="0" i="0" lang="fr-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0" i="0" lang="fr-FR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michel.affre@cnous.fr</a:t>
            </a:r>
            <a:r>
              <a:rPr b="0" i="0" lang="fr-F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1"/>
          <p:cNvSpPr txBox="1"/>
          <p:nvPr/>
        </p:nvSpPr>
        <p:spPr>
          <a:xfrm>
            <a:off x="7172302" y="6628268"/>
            <a:ext cx="332494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1" lang="fr-FR" sz="3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Contacts Cnous</a:t>
            </a:r>
            <a:endParaRPr b="1" i="1" sz="32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fr-FR"/>
              <a:t>1. Bande passante 19h-23h.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00503"/>
            <a:ext cx="18027377" cy="9124373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3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014000" y="45411"/>
            <a:ext cx="626004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Bande passante Minimum</a:t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634177" y="57858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36783"/>
            <a:ext cx="18112154" cy="8866701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85" name="Google Shape;85;p14"/>
          <p:cNvSpPr/>
          <p:nvPr/>
        </p:nvSpPr>
        <p:spPr>
          <a:xfrm>
            <a:off x="6070907" y="45411"/>
            <a:ext cx="614623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Bande passante Moyenne</a:t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634177" y="57858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fr-FR"/>
              <a:t>2. Taux de disponibilité.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6"/>
          <p:cNvPicPr preferRelativeResize="0"/>
          <p:nvPr/>
        </p:nvPicPr>
        <p:blipFill rotWithShape="1">
          <a:blip r:embed="rId3">
            <a:alphaModFix/>
          </a:blip>
          <a:srcRect b="25191" l="0" r="0" t="0"/>
          <a:stretch/>
        </p:blipFill>
        <p:spPr>
          <a:xfrm>
            <a:off x="580292" y="455452"/>
            <a:ext cx="16053885" cy="9607633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6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5116326" y="45411"/>
            <a:ext cx="805541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Disponibilité globale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634177" y="57858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fr-FR"/>
              <a:t>3. Latence.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31276"/>
            <a:ext cx="18080848" cy="889195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 txBox="1"/>
          <p:nvPr>
            <p:ph idx="12" type="sldNum"/>
          </p:nvPr>
        </p:nvSpPr>
        <p:spPr>
          <a:xfrm>
            <a:off x="17092727" y="9069800"/>
            <a:ext cx="476100" cy="78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11" name="Google Shape;111;p18"/>
          <p:cNvSpPr/>
          <p:nvPr/>
        </p:nvSpPr>
        <p:spPr>
          <a:xfrm>
            <a:off x="6954980" y="45411"/>
            <a:ext cx="437812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fr-FR" sz="40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Latence Maximum</a:t>
            </a:r>
            <a:endParaRPr b="0" i="1" sz="4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824942" y="72600"/>
            <a:ext cx="1393200" cy="1390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type="title"/>
          </p:nvPr>
        </p:nvSpPr>
        <p:spPr>
          <a:xfrm>
            <a:off x="785075" y="6567750"/>
            <a:ext cx="9736500" cy="19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fr-FR"/>
              <a:t>3.Chambres.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ifirst">
  <a:themeElements>
    <a:clrScheme name="Simple Light">
      <a:dk1>
        <a:srgbClr val="535353"/>
      </a:dk1>
      <a:lt1>
        <a:srgbClr val="535353"/>
      </a:lt1>
      <a:dk2>
        <a:srgbClr val="535353"/>
      </a:dk2>
      <a:lt2>
        <a:srgbClr val="535353"/>
      </a:lt2>
      <a:accent1>
        <a:srgbClr val="008CC4"/>
      </a:accent1>
      <a:accent2>
        <a:srgbClr val="B8C446"/>
      </a:accent2>
      <a:accent3>
        <a:srgbClr val="004C6C"/>
      </a:accent3>
      <a:accent4>
        <a:srgbClr val="FFAB40"/>
      </a:accent4>
      <a:accent5>
        <a:srgbClr val="0097A7"/>
      </a:accent5>
      <a:accent6>
        <a:srgbClr val="EEFF41"/>
      </a:accent6>
      <a:hlink>
        <a:srgbClr val="008CC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