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0287000" cx="18288000"/>
  <p:notesSz cx="6858000" cy="9144000"/>
  <p:embeddedFontLst>
    <p:embeddedFont>
      <p:font typeface="Hind Madurai Light"/>
      <p:regular r:id="rId18"/>
      <p:bold r:id="rId19"/>
    </p:embeddedFont>
    <p:embeddedFont>
      <p:font typeface="Hind Madurai Medium"/>
      <p:regular r:id="rId20"/>
      <p:bold r:id="rId21"/>
    </p:embeddedFont>
    <p:embeddedFont>
      <p:font typeface="Hind Madurai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  <p15:guide id="3" orient="horz" pos="365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  <p:guide pos="365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indMaduraiMedium-regular.fntdata"/><Relationship Id="rId11" Type="http://schemas.openxmlformats.org/officeDocument/2006/relationships/slide" Target="slides/slide6.xml"/><Relationship Id="rId22" Type="http://schemas.openxmlformats.org/officeDocument/2006/relationships/font" Target="fonts/HindMadurai-regular.fntdata"/><Relationship Id="rId10" Type="http://schemas.openxmlformats.org/officeDocument/2006/relationships/slide" Target="slides/slide5.xml"/><Relationship Id="rId21" Type="http://schemas.openxmlformats.org/officeDocument/2006/relationships/font" Target="fonts/HindMaduraiMedium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HindMadurai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HindMaduraiLight-bold.fntdata"/><Relationship Id="rId6" Type="http://schemas.openxmlformats.org/officeDocument/2006/relationships/slide" Target="slides/slide1.xml"/><Relationship Id="rId18" Type="http://schemas.openxmlformats.org/officeDocument/2006/relationships/font" Target="fonts/HindMaduraiLigh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uverture" type="title">
  <p:cSld name="TITLE">
    <p:bg>
      <p:bgPr>
        <a:noFill/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/>
        </p:nvSpPr>
        <p:spPr>
          <a:xfrm>
            <a:off x="2246425" y="3965000"/>
            <a:ext cx="6041400" cy="183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fr-FR" sz="6000" u="none" cap="none" strike="noStrike">
                <a:solidFill>
                  <a:srgbClr val="FFFFFF"/>
                </a:solidFill>
                <a:latin typeface="Hind Madurai Medium"/>
                <a:ea typeface="Hind Madurai Medium"/>
                <a:cs typeface="Hind Madurai Medium"/>
                <a:sym typeface="Hind Madurai Medium"/>
              </a:rPr>
              <a:t>Wifirst</a:t>
            </a:r>
            <a:endParaRPr b="0" i="0" sz="6000" u="none" cap="none" strike="noStrike">
              <a:solidFill>
                <a:srgbClr val="FFFFFF"/>
              </a:solidFill>
              <a:latin typeface="Hind Madurai Medium"/>
              <a:ea typeface="Hind Madurai Medium"/>
              <a:cs typeface="Hind Madurai Medium"/>
              <a:sym typeface="Hind Madurai Medium"/>
            </a:endParaRPr>
          </a:p>
        </p:txBody>
      </p:sp>
      <p:sp>
        <p:nvSpPr>
          <p:cNvPr id="10" name="Google Shape;10;p2"/>
          <p:cNvSpPr txBox="1"/>
          <p:nvPr>
            <p:ph type="title"/>
          </p:nvPr>
        </p:nvSpPr>
        <p:spPr>
          <a:xfrm>
            <a:off x="10014375" y="3889275"/>
            <a:ext cx="62097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4300">
                <a:solidFill>
                  <a:srgbClr val="FFFFFF"/>
                </a:solidFill>
                <a:latin typeface="Hind Madurai Light"/>
                <a:ea typeface="Hind Madurai Light"/>
                <a:cs typeface="Hind Madurai Light"/>
                <a:sym typeface="Hind Madurai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calaire 1 1 1 1">
  <p:cSld name="SECTION_HEADER_2_1_1_1">
    <p:bg>
      <p:bgPr>
        <a:noFill/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ind Madurai SemiBold"/>
              <a:buNone/>
              <a:defRPr b="1" i="0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title"/>
          </p:nvPr>
        </p:nvSpPr>
        <p:spPr>
          <a:xfrm>
            <a:off x="792525" y="8169450"/>
            <a:ext cx="54279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ind Madurai"/>
              <a:buNone/>
              <a:defRPr b="0" i="0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/>
        </p:nvSpPr>
        <p:spPr>
          <a:xfrm>
            <a:off x="-261257" y="473528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t/>
            </a:r>
            <a:endParaRPr b="1" i="0" sz="15000" u="none" cap="none" strike="noStrike">
              <a:solidFill>
                <a:srgbClr val="FFFFFF"/>
              </a:solidFill>
              <a:latin typeface="Hind Madurai"/>
              <a:ea typeface="Hind Madurai"/>
              <a:cs typeface="Hind Madurai"/>
              <a:sym typeface="Hind Madurai"/>
            </a:endParaRPr>
          </a:p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792525" y="4612640"/>
            <a:ext cx="2946400" cy="1524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i="0" sz="1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Char char="■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495">
          <p15:clr>
            <a:srgbClr val="FA7B17"/>
          </p15:clr>
        </p15:guide>
        <p15:guide id="2" orient="horz" pos="513">
          <p15:clr>
            <a:srgbClr val="FA7B17"/>
          </p15:clr>
        </p15:guide>
        <p15:guide id="3" orient="horz" pos="5366">
          <p15:clr>
            <a:srgbClr val="FA7B17"/>
          </p15:clr>
        </p15:guide>
        <p15:guide id="4" pos="11067">
          <p15:clr>
            <a:srgbClr val="FA7B17"/>
          </p15:clr>
        </p15:guide>
        <p15:guide id="5" pos="6628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 1 1">
  <p:cSld name="CUSTOM_2_1_1_1_1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rot="-5400000">
            <a:off x="6950750" y="-1077900"/>
            <a:ext cx="14546700" cy="8183100"/>
          </a:xfrm>
          <a:prstGeom prst="rtTriangle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21" name="Google Shape;21;p4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/>
        </p:nvSpPr>
        <p:spPr>
          <a:xfrm>
            <a:off x="15753025" y="9056600"/>
            <a:ext cx="1382100" cy="8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999999"/>
                </a:solidFill>
                <a:latin typeface="Hind Madurai"/>
                <a:ea typeface="Hind Madurai"/>
                <a:cs typeface="Hind Madurai"/>
                <a:sym typeface="Hind Madurai"/>
              </a:rPr>
              <a:t>03 février 2020</a:t>
            </a:r>
            <a:endParaRPr b="0" i="0" sz="1400" u="none" cap="none" strike="noStrike">
              <a:solidFill>
                <a:srgbClr val="999999"/>
              </a:solidFill>
              <a:latin typeface="Hind Madurai"/>
              <a:ea typeface="Hind Madurai"/>
              <a:cs typeface="Hind Madurai"/>
              <a:sym typeface="Hind Madurai"/>
            </a:endParaRPr>
          </a:p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5366">
          <p15:clr>
            <a:srgbClr val="FA7B17"/>
          </p15:clr>
        </p15:guide>
        <p15:guide id="2" orient="horz" pos="477">
          <p15:clr>
            <a:srgbClr val="FA7B17"/>
          </p15:clr>
        </p15:guide>
        <p15:guide id="3" pos="525">
          <p15:clr>
            <a:srgbClr val="FA7B17"/>
          </p15:clr>
        </p15:guide>
        <p15:guide id="4" orient="horz" pos="1693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">
  <p:cSld name="CUSTOM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792525" y="2627425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28" name="Google Shape;28;p5"/>
          <p:cNvSpPr txBox="1"/>
          <p:nvPr/>
        </p:nvSpPr>
        <p:spPr>
          <a:xfrm>
            <a:off x="15753025" y="9056600"/>
            <a:ext cx="1382100" cy="8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999999"/>
                </a:solidFill>
                <a:latin typeface="Hind Madurai"/>
                <a:ea typeface="Hind Madurai"/>
                <a:cs typeface="Hind Madurai"/>
                <a:sym typeface="Hind Madurai"/>
              </a:rPr>
              <a:t>03 février 2020</a:t>
            </a:r>
            <a:endParaRPr b="0" i="0" sz="1400" u="none" cap="none" strike="noStrike">
              <a:solidFill>
                <a:srgbClr val="999999"/>
              </a:solidFill>
              <a:latin typeface="Hind Madurai"/>
              <a:ea typeface="Hind Madurai"/>
              <a:cs typeface="Hind Madurai"/>
              <a:sym typeface="Hind Madurai"/>
            </a:endParaRPr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30" name="Google Shape;30;p5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499">
          <p15:clr>
            <a:srgbClr val="FA7B17"/>
          </p15:clr>
        </p15:guide>
        <p15:guide id="2" orient="horz" pos="487">
          <p15:clr>
            <a:srgbClr val="FA7B17"/>
          </p15:clr>
        </p15:guide>
        <p15:guide id="3" pos="11021">
          <p15:clr>
            <a:srgbClr val="FA7B17"/>
          </p15:clr>
        </p15:guide>
        <p15:guide id="4" orient="horz" pos="5365">
          <p15:clr>
            <a:srgbClr val="FA7B17"/>
          </p15:clr>
        </p15:guide>
        <p15:guide id="5" orient="horz" pos="1655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uv">
  <p:cSld name="CUSTOM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6"/>
          <p:cNvPicPr preferRelativeResize="0"/>
          <p:nvPr/>
        </p:nvPicPr>
        <p:blipFill/>
        <p:spPr>
          <a:xfrm>
            <a:off x="-59258" y="-76200"/>
            <a:ext cx="18423456" cy="10363199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17113569" y="9499702"/>
            <a:ext cx="10974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">
  <p:cSld name="CUSTOM_2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7"/>
          <p:cNvPicPr preferRelativeResize="0"/>
          <p:nvPr/>
        </p:nvPicPr>
        <p:blipFill/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 txBox="1"/>
          <p:nvPr>
            <p:ph idx="1" type="body"/>
          </p:nvPr>
        </p:nvSpPr>
        <p:spPr>
          <a:xfrm>
            <a:off x="792525" y="262745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39" name="Google Shape;39;p7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5">
          <p15:clr>
            <a:srgbClr val="FA7B17"/>
          </p15:clr>
        </p15:guide>
        <p15:guide id="2" pos="499">
          <p15:clr>
            <a:srgbClr val="FA7B17"/>
          </p15:clr>
        </p15:guide>
        <p15:guide id="3" orient="horz" pos="1655">
          <p15:clr>
            <a:srgbClr val="FA7B17"/>
          </p15:clr>
        </p15:guide>
        <p15:guide id="4" orient="horz" pos="5366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">
  <p:cSld name="CUSTOM_2_1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8"/>
          <p:cNvPicPr preferRelativeResize="0"/>
          <p:nvPr/>
        </p:nvPicPr>
        <p:blipFill/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8"/>
          <p:cNvSpPr txBox="1"/>
          <p:nvPr>
            <p:ph idx="1" type="body"/>
          </p:nvPr>
        </p:nvSpPr>
        <p:spPr>
          <a:xfrm>
            <a:off x="792525" y="2639775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45" name="Google Shape;45;p8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7">
          <p15:clr>
            <a:srgbClr val="FA7B17"/>
          </p15:clr>
        </p15:guide>
        <p15:guide id="2" pos="501">
          <p15:clr>
            <a:srgbClr val="FA7B17"/>
          </p15:clr>
        </p15:guide>
        <p15:guide id="3" orient="horz" pos="1667">
          <p15:clr>
            <a:srgbClr val="FA7B17"/>
          </p15:clr>
        </p15:guide>
        <p15:guide id="4" orient="horz" pos="5366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">
  <p:cSld name="CUSTOM_2_1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9"/>
          <p:cNvPicPr preferRelativeResize="0"/>
          <p:nvPr/>
        </p:nvPicPr>
        <p:blipFill/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9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51" name="Google Shape;51;p9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7">
          <p15:clr>
            <a:srgbClr val="FA7B17"/>
          </p15:clr>
        </p15:guide>
        <p15:guide id="2" pos="501">
          <p15:clr>
            <a:srgbClr val="FA7B17"/>
          </p15:clr>
        </p15:guide>
        <p15:guide id="3" orient="horz" pos="1669">
          <p15:clr>
            <a:srgbClr val="FA7B17"/>
          </p15:clr>
        </p15:guide>
        <p15:guide id="4" orient="horz" pos="5355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 1">
  <p:cSld name="CUSTOM_2_1_1_1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10"/>
          <p:cNvPicPr preferRelativeResize="0"/>
          <p:nvPr/>
        </p:nvPicPr>
        <p:blipFill/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Hind Madurai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Hind Madurai"/>
              <a:buChar char="○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■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Hind Madurai"/>
              <a:buChar char="●"/>
              <a:defRPr sz="2500"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●"/>
              <a:defRPr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Hind Madurai"/>
              <a:buChar char="○"/>
              <a:defRPr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Hind Madurai"/>
              <a:buChar char="■"/>
              <a:defRPr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17113569" y="9499702"/>
            <a:ext cx="10974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Hind Madurai"/>
                <a:ea typeface="Hind Madurai"/>
                <a:cs typeface="Hind Madurai"/>
                <a:sym typeface="Hind Madura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6" name="Google Shape;56;p10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58" name="Google Shape;58;p10"/>
          <p:cNvPicPr preferRelativeResize="0"/>
          <p:nvPr/>
        </p:nvPicPr>
        <p:blipFill/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5366">
          <p15:clr>
            <a:srgbClr val="FA7B17"/>
          </p15:clr>
        </p15:guide>
        <p15:guide id="2" orient="horz" pos="477">
          <p15:clr>
            <a:srgbClr val="FA7B17"/>
          </p15:clr>
        </p15:guide>
        <p15:guide id="3" pos="513">
          <p15:clr>
            <a:srgbClr val="FA7B17"/>
          </p15:clr>
        </p15:guide>
        <p15:guide id="4" orient="horz" pos="1669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Char char="●"/>
              <a:defRPr b="0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06400" lvl="2" marL="13716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18288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marR="0" rtl="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roc@wifirst.fr" TargetMode="External"/><Relationship Id="rId4" Type="http://schemas.openxmlformats.org/officeDocument/2006/relationships/hyperlink" Target="mailto:khalil.miladi@wifirst.fr" TargetMode="External"/><Relationship Id="rId5" Type="http://schemas.openxmlformats.org/officeDocument/2006/relationships/hyperlink" Target="mailto:eloise.brisson@wifirst.fr" TargetMode="External"/><Relationship Id="rId6" Type="http://schemas.openxmlformats.org/officeDocument/2006/relationships/hyperlink" Target="mailto:michel.affre@cnous.fr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9809221" y="3551019"/>
            <a:ext cx="74838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</a:pPr>
            <a:r>
              <a:rPr lang="fr-FR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CoPEX</a:t>
            </a:r>
            <a:r>
              <a:rPr lang="fr-FR">
                <a:latin typeface="Arial"/>
                <a:ea typeface="Arial"/>
                <a:cs typeface="Arial"/>
                <a:sym typeface="Arial"/>
              </a:rPr>
              <a:t>.1: Crous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1"/>
          <p:cNvSpPr txBox="1"/>
          <p:nvPr/>
        </p:nvSpPr>
        <p:spPr>
          <a:xfrm>
            <a:off x="9809221" y="4939699"/>
            <a:ext cx="573132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fr-FR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Données</a:t>
            </a:r>
            <a:r>
              <a:rPr b="0" i="0" lang="fr-FR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fr-FR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Collectées Avril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11"/>
          <p:cNvPicPr preferRelativeResize="0"/>
          <p:nvPr/>
        </p:nvPicPr>
        <p:blipFill/>
        <p:spPr>
          <a:xfrm>
            <a:off x="174977" y="128196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3" name="Google Shape;123;p20"/>
          <p:cNvSpPr/>
          <p:nvPr/>
        </p:nvSpPr>
        <p:spPr>
          <a:xfrm>
            <a:off x="3886200" y="62962"/>
            <a:ext cx="1081453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Nombre de chambres VS chambres fibrées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20"/>
          <p:cNvPicPr preferRelativeResize="0"/>
          <p:nvPr/>
        </p:nvPicPr>
        <p:blipFill/>
        <p:spPr>
          <a:xfrm>
            <a:off x="0" y="770848"/>
            <a:ext cx="18287999" cy="9347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0"/>
          <p:cNvPicPr preferRelativeResize="0"/>
          <p:nvPr/>
        </p:nvPicPr>
        <p:blipFill/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1" name="Google Shape;131;p21"/>
          <p:cNvSpPr txBox="1"/>
          <p:nvPr/>
        </p:nvSpPr>
        <p:spPr>
          <a:xfrm>
            <a:off x="15764933" y="9398000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7172302" y="4563683"/>
            <a:ext cx="33265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fr-FR" sz="3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Contacts Wifirst</a:t>
            </a:r>
            <a:endParaRPr b="1" i="1" sz="3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3991627" y="5295893"/>
            <a:ext cx="968790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Exploitation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roc@wifirst.fr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Anwar Régis-Lydi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Responsable de compte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Khalil Miladi -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khalil.miladi@wifirst.fr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Responsable BU Grands Comptes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Eloïse Brisson -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eloise.brisson@wifirst.fr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21"/>
          <p:cNvPicPr preferRelativeResize="0"/>
          <p:nvPr/>
        </p:nvPicPr>
        <p:blipFill/>
        <p:spPr>
          <a:xfrm>
            <a:off x="0" y="8553971"/>
            <a:ext cx="1688057" cy="1688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/>
        <p:spPr>
          <a:xfrm>
            <a:off x="7172303" y="888532"/>
            <a:ext cx="3326551" cy="3321007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1"/>
          <p:cNvSpPr txBox="1"/>
          <p:nvPr/>
        </p:nvSpPr>
        <p:spPr>
          <a:xfrm>
            <a:off x="5438315" y="7327219"/>
            <a:ext cx="64123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Direction du numérique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Michel Affre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michel.affre@cnous.fr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1"/>
          <p:cNvSpPr txBox="1"/>
          <p:nvPr/>
        </p:nvSpPr>
        <p:spPr>
          <a:xfrm>
            <a:off x="7172302" y="6628268"/>
            <a:ext cx="332494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fr-FR" sz="3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Contacts Cnous</a:t>
            </a:r>
            <a:endParaRPr b="1" i="1" sz="3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ind Madurai SemiBold"/>
              <a:buNone/>
            </a:pPr>
            <a:r>
              <a:rPr lang="fr-FR"/>
              <a:t>1. Bande passante 19h-23h.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6014000" y="45411"/>
            <a:ext cx="626004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Bande passante Minimum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3"/>
          <p:cNvPicPr preferRelativeResize="0"/>
          <p:nvPr/>
        </p:nvPicPr>
        <p:blipFill/>
        <p:spPr>
          <a:xfrm>
            <a:off x="0" y="1210275"/>
            <a:ext cx="16547123" cy="8791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/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84" name="Google Shape;84;p14"/>
          <p:cNvSpPr/>
          <p:nvPr/>
        </p:nvSpPr>
        <p:spPr>
          <a:xfrm>
            <a:off x="6070907" y="45411"/>
            <a:ext cx="614623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Bande passante Moyenne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4"/>
          <p:cNvPicPr preferRelativeResize="0"/>
          <p:nvPr/>
        </p:nvPicPr>
        <p:blipFill/>
        <p:spPr>
          <a:xfrm>
            <a:off x="0" y="1088821"/>
            <a:ext cx="16775723" cy="8912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/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ind Madurai SemiBold"/>
              <a:buNone/>
            </a:pPr>
            <a:r>
              <a:rPr lang="fr-FR"/>
              <a:t>2. Taux de disponibilité.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5116326" y="45411"/>
            <a:ext cx="80554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Disponibilité globale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6"/>
          <p:cNvPicPr preferRelativeResize="0"/>
          <p:nvPr/>
        </p:nvPicPr>
        <p:blipFill/>
        <p:spPr>
          <a:xfrm>
            <a:off x="719173" y="753297"/>
            <a:ext cx="15751234" cy="9262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6"/>
          <p:cNvPicPr preferRelativeResize="0"/>
          <p:nvPr/>
        </p:nvPicPr>
        <p:blipFill/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ind Madurai SemiBold"/>
              <a:buNone/>
            </a:pPr>
            <a:r>
              <a:rPr lang="fr-FR"/>
              <a:t>3. Latence.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0" name="Google Shape;110;p18"/>
          <p:cNvSpPr/>
          <p:nvPr/>
        </p:nvSpPr>
        <p:spPr>
          <a:xfrm>
            <a:off x="6954980" y="45411"/>
            <a:ext cx="437812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Latence Maximum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8"/>
          <p:cNvPicPr preferRelativeResize="0"/>
          <p:nvPr/>
        </p:nvPicPr>
        <p:blipFill/>
        <p:spPr>
          <a:xfrm>
            <a:off x="0" y="888560"/>
            <a:ext cx="17092726" cy="914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8"/>
          <p:cNvPicPr preferRelativeResize="0"/>
          <p:nvPr/>
        </p:nvPicPr>
        <p:blipFill/>
        <p:spPr>
          <a:xfrm>
            <a:off x="16824942" y="72600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ind Madurai SemiBold"/>
              <a:buNone/>
            </a:pPr>
            <a:r>
              <a:rPr lang="fr-FR"/>
              <a:t>3.Chambres.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ifirst">
  <a:themeElements>
    <a:clrScheme name="Simple Light">
      <a:dk1>
        <a:srgbClr val="535353"/>
      </a:dk1>
      <a:lt1>
        <a:srgbClr val="535353"/>
      </a:lt1>
      <a:dk2>
        <a:srgbClr val="535353"/>
      </a:dk2>
      <a:lt2>
        <a:srgbClr val="535353"/>
      </a:lt2>
      <a:accent1>
        <a:srgbClr val="008CC4"/>
      </a:accent1>
      <a:accent2>
        <a:srgbClr val="B8C446"/>
      </a:accent2>
      <a:accent3>
        <a:srgbClr val="004C6C"/>
      </a:accent3>
      <a:accent4>
        <a:srgbClr val="FFAB40"/>
      </a:accent4>
      <a:accent5>
        <a:srgbClr val="0097A7"/>
      </a:accent5>
      <a:accent6>
        <a:srgbClr val="EEFF41"/>
      </a:accent6>
      <a:hlink>
        <a:srgbClr val="008CC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