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379aadfc9b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379aadfc9b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379aadfc9b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379aadfc9b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379aadfc9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379aadfc9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379aadfc9b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379aadfc9b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79aadfc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79aadfc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379aadfc9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379aadfc9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379aadfc9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379aadfc9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79aadfc9b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379aadfc9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79aadfc9b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379aadfc9b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379aadfc9b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379aadfc9b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79aadfc9b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379aadfc9b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379aadfc9b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379aadfc9b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fr.wikipedia.org/wiki/Fluor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fr.wikipedia.org/wiki/Chimie" TargetMode="External"/><Relationship Id="rId4" Type="http://schemas.openxmlformats.org/officeDocument/2006/relationships/hyperlink" Target="https://fr.wikipedia.org/wiki/Radium" TargetMode="External"/><Relationship Id="rId5" Type="http://schemas.openxmlformats.org/officeDocument/2006/relationships/hyperlink" Target="https://fr.wikipedia.org/wiki/Polonium" TargetMode="External"/><Relationship Id="rId6" Type="http://schemas.openxmlformats.org/officeDocument/2006/relationships/hyperlink" Target="https://fr.wikipedia.org/wiki/Radium" TargetMode="External"/><Relationship Id="rId7" Type="http://schemas.openxmlformats.org/officeDocument/2006/relationships/image" Target="../media/image4.png"/><Relationship Id="rId8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fr.wikipedia.org/wiki/R%C3%A9actif_de_Grignard" TargetMode="External"/><Relationship Id="rId4" Type="http://schemas.openxmlformats.org/officeDocument/2006/relationships/hyperlink" Target="https://fr.wikipedia.org/wiki/Chimie_organique" TargetMode="External"/><Relationship Id="rId9" Type="http://schemas.openxmlformats.org/officeDocument/2006/relationships/image" Target="../media/image1.png"/><Relationship Id="rId5" Type="http://schemas.openxmlformats.org/officeDocument/2006/relationships/hyperlink" Target="https://fr.wikipedia.org/wiki/Hydrog%C3%A9nation" TargetMode="External"/><Relationship Id="rId6" Type="http://schemas.openxmlformats.org/officeDocument/2006/relationships/hyperlink" Target="https://fr.wikipedia.org/wiki/Compos%C3%A9_organique" TargetMode="External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Nobel Chimie (fr)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49" name="Google Shape;149;p22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50" name="Google Shape;150;p22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51" name="Google Shape;151;p22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52" name="Google Shape;152;p22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3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59" name="Google Shape;159;p23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60" name="Google Shape;160;p23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61" name="Google Shape;161;p23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62" name="Google Shape;162;p23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4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69" name="Google Shape;169;p24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70" name="Google Shape;170;p24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71" name="Google Shape;171;p24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72" name="Google Shape;172;p24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5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79" name="Google Shape;179;p25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80" name="Google Shape;180;p25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81" name="Google Shape;181;p25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82" name="Google Shape;182;p25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1300">
                <a:highlight>
                  <a:srgbClr val="EEEEFF"/>
                </a:highlight>
              </a:rPr>
              <a:t>Henri Moissan</a:t>
            </a:r>
            <a:r>
              <a:rPr b="1" lang="fr" sz="2300"/>
              <a:t> : Fluor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1906 : 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En reconnaissance des grands services qu'il a rendus par la découverte du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fluor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 et de ses propriétés, et pour avoir mis à la disposition de la science le four électrique qui porte son nom.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4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3" name="Google Shape;63;p14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Henri Moissan</a:t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05800" y="1128738"/>
            <a:ext cx="1752404" cy="24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Marie Curie</a:t>
            </a:r>
            <a:r>
              <a:rPr b="1" lang="fr" sz="2300"/>
              <a:t> : </a:t>
            </a:r>
            <a:r>
              <a:rPr b="1" lang="fr" sz="2300"/>
              <a:t>Elément</a:t>
            </a:r>
            <a:r>
              <a:rPr b="1" lang="fr" sz="2300"/>
              <a:t> </a:t>
            </a:r>
            <a:r>
              <a:rPr b="1" lang="fr" sz="2300"/>
              <a:t>radioactif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1911 : 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Pour les services rendus à l'avancement de la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chimie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 par sa découverte des éléments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radium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 et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polonium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, pour avoir isolé le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radium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 et étudié la nature et les composés de cet élément remarquable.</a:t>
            </a:r>
            <a:r>
              <a:rPr lang="fr"/>
              <a:t> </a:t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7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4" name="Google Shape;74;p15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186150" y="1041425"/>
            <a:ext cx="1825607" cy="24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Grignard &amp; Sabatier</a:t>
            </a:r>
            <a:r>
              <a:rPr b="1" lang="fr" sz="2300"/>
              <a:t> : Contribution à la </a:t>
            </a:r>
            <a:r>
              <a:rPr b="1" lang="fr" sz="2300"/>
              <a:t>synthèse</a:t>
            </a:r>
            <a:r>
              <a:rPr b="1" lang="fr" sz="2300"/>
              <a:t> organique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Nobel 1912 : </a:t>
            </a:r>
            <a:endParaRPr sz="1050">
              <a:solidFill>
                <a:srgbClr val="0645AD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Victor Grignard: 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Pour sa découverte du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réactif de Grignard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, lequel a permis d'accomplir de grands progrès en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chimie organique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 ces dernières années.</a:t>
            </a:r>
            <a:endParaRPr sz="105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50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Paul Sabatier : 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Pour sa méthode d'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hydrogénation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 des </a:t>
            </a:r>
            <a:r>
              <a:rPr lang="fr" sz="10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composés organiques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 en présence de métaux finement divisés, par laquelle de grands progrès en chimie organique ont été permis ces dernières années.</a:t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 rotWithShape="1">
          <a:blip r:embed="rId7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5" name="Google Shape;85;p16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Victor Grignard</a:t>
            </a: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5657250" y="3710500"/>
            <a:ext cx="1073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Paul Sabatier</a:t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058396" y="1152475"/>
            <a:ext cx="1592875" cy="249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145100" y="1041425"/>
            <a:ext cx="1752404" cy="24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Joliot-Curie</a:t>
            </a:r>
            <a:r>
              <a:rPr b="1" lang="fr" sz="2300"/>
              <a:t> : </a:t>
            </a:r>
            <a:r>
              <a:rPr b="1" lang="fr" sz="2300"/>
              <a:t>Éléments</a:t>
            </a:r>
            <a:r>
              <a:rPr b="1" lang="fr" sz="2300"/>
              <a:t> radioactif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1935 : </a:t>
            </a:r>
            <a:r>
              <a:rPr lang="fr" sz="1050">
                <a:solidFill>
                  <a:srgbClr val="202122"/>
                </a:solidFill>
                <a:highlight>
                  <a:srgbClr val="FFFFFF"/>
                </a:highlight>
              </a:rPr>
              <a:t>En reconnaissance de leurs synthèses de nouveaux éléments radioactifs.</a:t>
            </a:r>
            <a:r>
              <a:rPr lang="fr"/>
              <a:t> </a:t>
            </a: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7" name="Google Shape;97;p17"/>
          <p:cNvSpPr txBox="1"/>
          <p:nvPr/>
        </p:nvSpPr>
        <p:spPr>
          <a:xfrm>
            <a:off x="3030334" y="3408775"/>
            <a:ext cx="1441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Frédéric Joliot-Curie</a:t>
            </a:r>
            <a:endParaRPr/>
          </a:p>
        </p:txBody>
      </p:sp>
      <p:sp>
        <p:nvSpPr>
          <p:cNvPr id="98" name="Google Shape;98;p17"/>
          <p:cNvSpPr txBox="1"/>
          <p:nvPr/>
        </p:nvSpPr>
        <p:spPr>
          <a:xfrm>
            <a:off x="6228250" y="4201125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99" name="Google Shape;99;p17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7225" y="1318588"/>
            <a:ext cx="1394775" cy="192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33475" y="1205658"/>
            <a:ext cx="1394775" cy="197259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7"/>
          <p:cNvSpPr txBox="1"/>
          <p:nvPr/>
        </p:nvSpPr>
        <p:spPr>
          <a:xfrm>
            <a:off x="4810122" y="3318375"/>
            <a:ext cx="1441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Irène Joliot-Curie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8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0" name="Google Shape;110;p18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11" name="Google Shape;111;p18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12" name="Google Shape;112;p18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19" name="Google Shape;119;p19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20" name="Google Shape;120;p19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21" name="Google Shape;121;p19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22" name="Google Shape;122;p19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30" name="Google Shape;130;p20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31" name="Google Shape;131;p20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32" name="Google Shape;132;p20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b="1" lang="fr" sz="2300"/>
              <a:t>Nom : découverte</a:t>
            </a:r>
            <a:endParaRPr b="1" sz="23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311700" y="1152475"/>
            <a:ext cx="2451900" cy="22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Nobel 1912 : </a:t>
            </a:r>
            <a:endParaRPr/>
          </a:p>
        </p:txBody>
      </p:sp>
      <p:pic>
        <p:nvPicPr>
          <p:cNvPr id="139" name="Google Shape;139;p21"/>
          <p:cNvPicPr preferRelativeResize="0"/>
          <p:nvPr/>
        </p:nvPicPr>
        <p:blipFill rotWithShape="1">
          <a:blip r:embed="rId3">
            <a:alphaModFix/>
          </a:blip>
          <a:srcRect b="1755" l="18137" r="17087" t="1765"/>
          <a:stretch/>
        </p:blipFill>
        <p:spPr>
          <a:xfrm>
            <a:off x="311700" y="3539500"/>
            <a:ext cx="1228200" cy="12132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40" name="Google Shape;140;p21"/>
          <p:cNvSpPr txBox="1"/>
          <p:nvPr/>
        </p:nvSpPr>
        <p:spPr>
          <a:xfrm>
            <a:off x="3331709" y="3718150"/>
            <a:ext cx="144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chemeClr val="dk1"/>
                </a:solidFill>
                <a:highlight>
                  <a:srgbClr val="EEEEFF"/>
                </a:highlight>
              </a:rPr>
              <a:t>adb</a:t>
            </a:r>
            <a:endParaRPr/>
          </a:p>
        </p:txBody>
      </p:sp>
      <p:sp>
        <p:nvSpPr>
          <p:cNvPr id="141" name="Google Shape;141;p21"/>
          <p:cNvSpPr txBox="1"/>
          <p:nvPr/>
        </p:nvSpPr>
        <p:spPr>
          <a:xfrm>
            <a:off x="5657250" y="3710500"/>
            <a:ext cx="10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  <p:sp>
        <p:nvSpPr>
          <p:cNvPr id="142" name="Google Shape;142;p21"/>
          <p:cNvSpPr txBox="1"/>
          <p:nvPr/>
        </p:nvSpPr>
        <p:spPr>
          <a:xfrm>
            <a:off x="7286225" y="3800925"/>
            <a:ext cx="19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Texte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