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1379aadfc9b_0_1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1379aadfc9b_0_1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1379aadfc9b_0_1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1379aadfc9b_0_1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1379aadfc9b_0_1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1379aadfc9b_0_1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1379aadfc9b_0_1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1379aadfc9b_0_1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379aadfc9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379aadfc9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1379aadfc9b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1379aadfc9b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1379aadfc9b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1379aadfc9b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1379aadfc9b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1379aadfc9b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1379aadfc9b_0_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1379aadfc9b_0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1379aadfc9b_0_9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1379aadfc9b_0_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1379aadfc9b_0_9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1379aadfc9b_0_9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1379aadfc9b_0_10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1379aadfc9b_0_10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4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fr.wikipedia.org/wiki/Fluor" TargetMode="External"/><Relationship Id="rId4" Type="http://schemas.openxmlformats.org/officeDocument/2006/relationships/image" Target="../media/image4.png"/><Relationship Id="rId5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fr.wikipedia.org/wiki/Chimie" TargetMode="External"/><Relationship Id="rId4" Type="http://schemas.openxmlformats.org/officeDocument/2006/relationships/hyperlink" Target="https://fr.wikipedia.org/wiki/Radium" TargetMode="External"/><Relationship Id="rId5" Type="http://schemas.openxmlformats.org/officeDocument/2006/relationships/hyperlink" Target="https://fr.wikipedia.org/wiki/Polonium" TargetMode="External"/><Relationship Id="rId6" Type="http://schemas.openxmlformats.org/officeDocument/2006/relationships/hyperlink" Target="https://fr.wikipedia.org/wiki/Radium" TargetMode="External"/><Relationship Id="rId7" Type="http://schemas.openxmlformats.org/officeDocument/2006/relationships/image" Target="../media/image4.png"/><Relationship Id="rId8" Type="http://schemas.openxmlformats.org/officeDocument/2006/relationships/image" Target="../media/image7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fr.wikipedia.org/wiki/R%C3%A9actif_de_Grignard" TargetMode="External"/><Relationship Id="rId4" Type="http://schemas.openxmlformats.org/officeDocument/2006/relationships/hyperlink" Target="https://fr.wikipedia.org/wiki/Chimie_organique" TargetMode="External"/><Relationship Id="rId9" Type="http://schemas.openxmlformats.org/officeDocument/2006/relationships/image" Target="../media/image1.png"/><Relationship Id="rId5" Type="http://schemas.openxmlformats.org/officeDocument/2006/relationships/hyperlink" Target="https://fr.wikipedia.org/wiki/Hydrog%C3%A9nation" TargetMode="External"/><Relationship Id="rId6" Type="http://schemas.openxmlformats.org/officeDocument/2006/relationships/hyperlink" Target="https://fr.wikipedia.org/wiki/Compos%C3%A9_organique" TargetMode="External"/><Relationship Id="rId7" Type="http://schemas.openxmlformats.org/officeDocument/2006/relationships/image" Target="../media/image4.png"/><Relationship Id="rId8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Relationship Id="rId4" Type="http://schemas.openxmlformats.org/officeDocument/2006/relationships/image" Target="../media/image2.png"/><Relationship Id="rId5" Type="http://schemas.openxmlformats.org/officeDocument/2006/relationships/image" Target="../media/image6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Nobel Chimie (fr)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  <a:buNone/>
            </a:pPr>
            <a:r>
              <a:rPr b="1" lang="fr" sz="2300"/>
              <a:t>Nom : découverte</a:t>
            </a:r>
            <a:endParaRPr b="1" sz="23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22"/>
          <p:cNvSpPr txBox="1"/>
          <p:nvPr>
            <p:ph idx="1" type="body"/>
          </p:nvPr>
        </p:nvSpPr>
        <p:spPr>
          <a:xfrm>
            <a:off x="311700" y="1152475"/>
            <a:ext cx="2451900" cy="225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fr"/>
              <a:t>Nobel 1912 : </a:t>
            </a:r>
            <a:endParaRPr/>
          </a:p>
        </p:txBody>
      </p:sp>
      <p:pic>
        <p:nvPicPr>
          <p:cNvPr id="149" name="Google Shape;149;p22"/>
          <p:cNvPicPr preferRelativeResize="0"/>
          <p:nvPr/>
        </p:nvPicPr>
        <p:blipFill rotWithShape="1">
          <a:blip r:embed="rId3">
            <a:alphaModFix/>
          </a:blip>
          <a:srcRect b="1755" l="18137" r="17087" t="1765"/>
          <a:stretch/>
        </p:blipFill>
        <p:spPr>
          <a:xfrm>
            <a:off x="311700" y="3539500"/>
            <a:ext cx="1228200" cy="1213200"/>
          </a:xfrm>
          <a:prstGeom prst="ellipse">
            <a:avLst/>
          </a:prstGeom>
          <a:noFill/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150" name="Google Shape;150;p22"/>
          <p:cNvSpPr txBox="1"/>
          <p:nvPr/>
        </p:nvSpPr>
        <p:spPr>
          <a:xfrm>
            <a:off x="3331709" y="3718150"/>
            <a:ext cx="14415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300">
                <a:solidFill>
                  <a:schemeClr val="dk1"/>
                </a:solidFill>
                <a:highlight>
                  <a:srgbClr val="EEEEFF"/>
                </a:highlight>
              </a:rPr>
              <a:t>adb</a:t>
            </a:r>
            <a:endParaRPr/>
          </a:p>
        </p:txBody>
      </p:sp>
      <p:sp>
        <p:nvSpPr>
          <p:cNvPr id="151" name="Google Shape;151;p22"/>
          <p:cNvSpPr txBox="1"/>
          <p:nvPr/>
        </p:nvSpPr>
        <p:spPr>
          <a:xfrm>
            <a:off x="5657250" y="3710500"/>
            <a:ext cx="1073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Texte</a:t>
            </a:r>
            <a:endParaRPr/>
          </a:p>
        </p:txBody>
      </p:sp>
      <p:sp>
        <p:nvSpPr>
          <p:cNvPr id="152" name="Google Shape;152;p22"/>
          <p:cNvSpPr txBox="1"/>
          <p:nvPr/>
        </p:nvSpPr>
        <p:spPr>
          <a:xfrm>
            <a:off x="7286225" y="3800925"/>
            <a:ext cx="1934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Texte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  <a:buNone/>
            </a:pPr>
            <a:r>
              <a:rPr b="1" lang="fr" sz="2300"/>
              <a:t>Nom : découverte</a:t>
            </a:r>
            <a:endParaRPr b="1" sz="23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8" name="Google Shape;158;p23"/>
          <p:cNvSpPr txBox="1"/>
          <p:nvPr>
            <p:ph idx="1" type="body"/>
          </p:nvPr>
        </p:nvSpPr>
        <p:spPr>
          <a:xfrm>
            <a:off x="311700" y="1152475"/>
            <a:ext cx="2451900" cy="225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fr"/>
              <a:t>Nobel 1912 : </a:t>
            </a:r>
            <a:endParaRPr/>
          </a:p>
        </p:txBody>
      </p:sp>
      <p:pic>
        <p:nvPicPr>
          <p:cNvPr id="159" name="Google Shape;159;p23"/>
          <p:cNvPicPr preferRelativeResize="0"/>
          <p:nvPr/>
        </p:nvPicPr>
        <p:blipFill rotWithShape="1">
          <a:blip r:embed="rId3">
            <a:alphaModFix/>
          </a:blip>
          <a:srcRect b="1755" l="18137" r="17087" t="1765"/>
          <a:stretch/>
        </p:blipFill>
        <p:spPr>
          <a:xfrm>
            <a:off x="311700" y="3539500"/>
            <a:ext cx="1228200" cy="1213200"/>
          </a:xfrm>
          <a:prstGeom prst="ellipse">
            <a:avLst/>
          </a:prstGeom>
          <a:noFill/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160" name="Google Shape;160;p23"/>
          <p:cNvSpPr txBox="1"/>
          <p:nvPr/>
        </p:nvSpPr>
        <p:spPr>
          <a:xfrm>
            <a:off x="3331709" y="3718150"/>
            <a:ext cx="14415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300">
                <a:solidFill>
                  <a:schemeClr val="dk1"/>
                </a:solidFill>
                <a:highlight>
                  <a:srgbClr val="EEEEFF"/>
                </a:highlight>
              </a:rPr>
              <a:t>adb</a:t>
            </a:r>
            <a:endParaRPr/>
          </a:p>
        </p:txBody>
      </p:sp>
      <p:sp>
        <p:nvSpPr>
          <p:cNvPr id="161" name="Google Shape;161;p23"/>
          <p:cNvSpPr txBox="1"/>
          <p:nvPr/>
        </p:nvSpPr>
        <p:spPr>
          <a:xfrm>
            <a:off x="5657250" y="3710500"/>
            <a:ext cx="1073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Texte</a:t>
            </a:r>
            <a:endParaRPr/>
          </a:p>
        </p:txBody>
      </p:sp>
      <p:sp>
        <p:nvSpPr>
          <p:cNvPr id="162" name="Google Shape;162;p23"/>
          <p:cNvSpPr txBox="1"/>
          <p:nvPr/>
        </p:nvSpPr>
        <p:spPr>
          <a:xfrm>
            <a:off x="7286225" y="3800925"/>
            <a:ext cx="1934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Texte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  <a:buNone/>
            </a:pPr>
            <a:r>
              <a:rPr b="1" lang="fr" sz="2300"/>
              <a:t>Nom : découverte</a:t>
            </a:r>
            <a:endParaRPr b="1" sz="23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24"/>
          <p:cNvSpPr txBox="1"/>
          <p:nvPr>
            <p:ph idx="1" type="body"/>
          </p:nvPr>
        </p:nvSpPr>
        <p:spPr>
          <a:xfrm>
            <a:off x="311700" y="1152475"/>
            <a:ext cx="2451900" cy="225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fr"/>
              <a:t>Nobel 1912 : </a:t>
            </a:r>
            <a:endParaRPr/>
          </a:p>
        </p:txBody>
      </p:sp>
      <p:pic>
        <p:nvPicPr>
          <p:cNvPr id="169" name="Google Shape;169;p24"/>
          <p:cNvPicPr preferRelativeResize="0"/>
          <p:nvPr/>
        </p:nvPicPr>
        <p:blipFill rotWithShape="1">
          <a:blip r:embed="rId3">
            <a:alphaModFix/>
          </a:blip>
          <a:srcRect b="1755" l="18137" r="17087" t="1765"/>
          <a:stretch/>
        </p:blipFill>
        <p:spPr>
          <a:xfrm>
            <a:off x="311700" y="3539500"/>
            <a:ext cx="1228200" cy="1213200"/>
          </a:xfrm>
          <a:prstGeom prst="ellipse">
            <a:avLst/>
          </a:prstGeom>
          <a:noFill/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170" name="Google Shape;170;p24"/>
          <p:cNvSpPr txBox="1"/>
          <p:nvPr/>
        </p:nvSpPr>
        <p:spPr>
          <a:xfrm>
            <a:off x="3331709" y="3718150"/>
            <a:ext cx="14415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300">
                <a:solidFill>
                  <a:schemeClr val="dk1"/>
                </a:solidFill>
                <a:highlight>
                  <a:srgbClr val="EEEEFF"/>
                </a:highlight>
              </a:rPr>
              <a:t>adb</a:t>
            </a:r>
            <a:endParaRPr/>
          </a:p>
        </p:txBody>
      </p:sp>
      <p:sp>
        <p:nvSpPr>
          <p:cNvPr id="171" name="Google Shape;171;p24"/>
          <p:cNvSpPr txBox="1"/>
          <p:nvPr/>
        </p:nvSpPr>
        <p:spPr>
          <a:xfrm>
            <a:off x="5657250" y="3710500"/>
            <a:ext cx="1073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Texte</a:t>
            </a:r>
            <a:endParaRPr/>
          </a:p>
        </p:txBody>
      </p:sp>
      <p:sp>
        <p:nvSpPr>
          <p:cNvPr id="172" name="Google Shape;172;p24"/>
          <p:cNvSpPr txBox="1"/>
          <p:nvPr/>
        </p:nvSpPr>
        <p:spPr>
          <a:xfrm>
            <a:off x="7286225" y="3800925"/>
            <a:ext cx="1934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Texte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  <a:buNone/>
            </a:pPr>
            <a:r>
              <a:rPr b="1" lang="fr" sz="2300"/>
              <a:t>Nom : découverte</a:t>
            </a:r>
            <a:endParaRPr b="1" sz="23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p25"/>
          <p:cNvSpPr txBox="1"/>
          <p:nvPr>
            <p:ph idx="1" type="body"/>
          </p:nvPr>
        </p:nvSpPr>
        <p:spPr>
          <a:xfrm>
            <a:off x="311700" y="1152475"/>
            <a:ext cx="2451900" cy="225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fr"/>
              <a:t>Nobel 1912 : </a:t>
            </a:r>
            <a:endParaRPr/>
          </a:p>
        </p:txBody>
      </p:sp>
      <p:pic>
        <p:nvPicPr>
          <p:cNvPr id="179" name="Google Shape;179;p25"/>
          <p:cNvPicPr preferRelativeResize="0"/>
          <p:nvPr/>
        </p:nvPicPr>
        <p:blipFill rotWithShape="1">
          <a:blip r:embed="rId3">
            <a:alphaModFix/>
          </a:blip>
          <a:srcRect b="1755" l="18137" r="17087" t="1765"/>
          <a:stretch/>
        </p:blipFill>
        <p:spPr>
          <a:xfrm>
            <a:off x="311700" y="3539500"/>
            <a:ext cx="1228200" cy="1213200"/>
          </a:xfrm>
          <a:prstGeom prst="ellipse">
            <a:avLst/>
          </a:prstGeom>
          <a:noFill/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180" name="Google Shape;180;p25"/>
          <p:cNvSpPr txBox="1"/>
          <p:nvPr/>
        </p:nvSpPr>
        <p:spPr>
          <a:xfrm>
            <a:off x="3331709" y="3718150"/>
            <a:ext cx="14415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300">
                <a:solidFill>
                  <a:schemeClr val="dk1"/>
                </a:solidFill>
                <a:highlight>
                  <a:srgbClr val="EEEEFF"/>
                </a:highlight>
              </a:rPr>
              <a:t>adb</a:t>
            </a:r>
            <a:endParaRPr/>
          </a:p>
        </p:txBody>
      </p:sp>
      <p:sp>
        <p:nvSpPr>
          <p:cNvPr id="181" name="Google Shape;181;p25"/>
          <p:cNvSpPr txBox="1"/>
          <p:nvPr/>
        </p:nvSpPr>
        <p:spPr>
          <a:xfrm>
            <a:off x="5657250" y="3710500"/>
            <a:ext cx="1073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Texte</a:t>
            </a:r>
            <a:endParaRPr/>
          </a:p>
        </p:txBody>
      </p:sp>
      <p:sp>
        <p:nvSpPr>
          <p:cNvPr id="182" name="Google Shape;182;p25"/>
          <p:cNvSpPr txBox="1"/>
          <p:nvPr/>
        </p:nvSpPr>
        <p:spPr>
          <a:xfrm>
            <a:off x="7286225" y="3800925"/>
            <a:ext cx="1934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Texte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  <a:buNone/>
            </a:pPr>
            <a:r>
              <a:rPr b="1" lang="fr" sz="1300">
                <a:highlight>
                  <a:srgbClr val="EEEEFF"/>
                </a:highlight>
              </a:rPr>
              <a:t>Henri Moissan</a:t>
            </a:r>
            <a:r>
              <a:rPr b="1" lang="fr" sz="2300"/>
              <a:t> : Fluor</a:t>
            </a:r>
            <a:endParaRPr b="1" sz="23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2451900" cy="225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fr"/>
              <a:t>Nobel 1906 : </a:t>
            </a:r>
            <a:r>
              <a:rPr lang="fr" sz="1050">
                <a:solidFill>
                  <a:srgbClr val="202122"/>
                </a:solidFill>
                <a:highlight>
                  <a:srgbClr val="FFFFFF"/>
                </a:highlight>
              </a:rPr>
              <a:t>En reconnaissance des grands services qu'il a rendus par la découverte du </a:t>
            </a:r>
            <a:r>
              <a:rPr lang="fr" sz="1050">
                <a:solidFill>
                  <a:srgbClr val="0645AD"/>
                </a:solidFill>
                <a:highlight>
                  <a:srgbClr val="FFFFFF"/>
                </a:highlight>
                <a:uFill>
                  <a:noFill/>
                </a:u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fluor</a:t>
            </a:r>
            <a:r>
              <a:rPr lang="fr" sz="1050">
                <a:solidFill>
                  <a:srgbClr val="202122"/>
                </a:solidFill>
                <a:highlight>
                  <a:srgbClr val="FFFFFF"/>
                </a:highlight>
              </a:rPr>
              <a:t> et de ses propriétés, et pour avoir mis à la disposition de la science le four électrique qui porte son nom.</a:t>
            </a:r>
            <a:endParaRPr/>
          </a:p>
        </p:txBody>
      </p:sp>
      <p:pic>
        <p:nvPicPr>
          <p:cNvPr id="62" name="Google Shape;62;p14"/>
          <p:cNvPicPr preferRelativeResize="0"/>
          <p:nvPr/>
        </p:nvPicPr>
        <p:blipFill rotWithShape="1">
          <a:blip r:embed="rId4">
            <a:alphaModFix/>
          </a:blip>
          <a:srcRect b="1755" l="18137" r="17087" t="1765"/>
          <a:stretch/>
        </p:blipFill>
        <p:spPr>
          <a:xfrm>
            <a:off x="311700" y="3539500"/>
            <a:ext cx="1228200" cy="1213200"/>
          </a:xfrm>
          <a:prstGeom prst="ellipse">
            <a:avLst/>
          </a:prstGeom>
          <a:noFill/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63" name="Google Shape;63;p14"/>
          <p:cNvSpPr txBox="1"/>
          <p:nvPr/>
        </p:nvSpPr>
        <p:spPr>
          <a:xfrm>
            <a:off x="3331709" y="3718150"/>
            <a:ext cx="14415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300">
                <a:solidFill>
                  <a:schemeClr val="dk1"/>
                </a:solidFill>
                <a:highlight>
                  <a:srgbClr val="EEEEFF"/>
                </a:highlight>
              </a:rPr>
              <a:t>Henri Moissan</a:t>
            </a:r>
            <a:endParaRPr/>
          </a:p>
        </p:txBody>
      </p:sp>
      <p:sp>
        <p:nvSpPr>
          <p:cNvPr id="64" name="Google Shape;64;p14"/>
          <p:cNvSpPr txBox="1"/>
          <p:nvPr/>
        </p:nvSpPr>
        <p:spPr>
          <a:xfrm>
            <a:off x="5657250" y="3710500"/>
            <a:ext cx="1073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Texte</a:t>
            </a:r>
            <a:endParaRPr/>
          </a:p>
        </p:txBody>
      </p:sp>
      <p:sp>
        <p:nvSpPr>
          <p:cNvPr id="65" name="Google Shape;65;p14"/>
          <p:cNvSpPr txBox="1"/>
          <p:nvPr/>
        </p:nvSpPr>
        <p:spPr>
          <a:xfrm>
            <a:off x="7286225" y="3800925"/>
            <a:ext cx="1934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Texte</a:t>
            </a:r>
            <a:endParaRPr/>
          </a:p>
        </p:txBody>
      </p:sp>
      <p:pic>
        <p:nvPicPr>
          <p:cNvPr id="66" name="Google Shape;66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105800" y="1128738"/>
            <a:ext cx="1752404" cy="2478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  <a:buNone/>
            </a:pPr>
            <a:r>
              <a:rPr b="1" lang="fr" sz="2300"/>
              <a:t>Marie Curie</a:t>
            </a:r>
            <a:r>
              <a:rPr b="1" lang="fr" sz="2300"/>
              <a:t> : </a:t>
            </a:r>
            <a:r>
              <a:rPr b="1" lang="fr" sz="2300"/>
              <a:t>Elément</a:t>
            </a:r>
            <a:r>
              <a:rPr b="1" lang="fr" sz="2300"/>
              <a:t> </a:t>
            </a:r>
            <a:r>
              <a:rPr b="1" lang="fr" sz="2300"/>
              <a:t>radioactif</a:t>
            </a:r>
            <a:endParaRPr b="1" sz="23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5"/>
          <p:cNvSpPr txBox="1"/>
          <p:nvPr>
            <p:ph idx="1" type="body"/>
          </p:nvPr>
        </p:nvSpPr>
        <p:spPr>
          <a:xfrm>
            <a:off x="311700" y="1152475"/>
            <a:ext cx="2451900" cy="225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fr"/>
              <a:t>Nobel 1911 : </a:t>
            </a:r>
            <a:r>
              <a:rPr lang="fr" sz="1050">
                <a:solidFill>
                  <a:srgbClr val="202122"/>
                </a:solidFill>
                <a:highlight>
                  <a:srgbClr val="FFFFFF"/>
                </a:highlight>
              </a:rPr>
              <a:t>Pour les services rendus à l'avancement de la </a:t>
            </a:r>
            <a:r>
              <a:rPr lang="fr" sz="1050">
                <a:solidFill>
                  <a:srgbClr val="0645AD"/>
                </a:solidFill>
                <a:highlight>
                  <a:srgbClr val="FFFFFF"/>
                </a:highlight>
                <a:uFill>
                  <a:noFill/>
                </a:u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chimie</a:t>
            </a:r>
            <a:r>
              <a:rPr lang="fr" sz="1050">
                <a:solidFill>
                  <a:srgbClr val="202122"/>
                </a:solidFill>
                <a:highlight>
                  <a:srgbClr val="FFFFFF"/>
                </a:highlight>
              </a:rPr>
              <a:t> par sa découverte des éléments </a:t>
            </a:r>
            <a:r>
              <a:rPr lang="fr" sz="1050">
                <a:solidFill>
                  <a:srgbClr val="0645AD"/>
                </a:solidFill>
                <a:highlight>
                  <a:srgbClr val="FFFFFF"/>
                </a:highlight>
                <a:uFill>
                  <a:noFill/>
                </a:u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radium</a:t>
            </a:r>
            <a:r>
              <a:rPr lang="fr" sz="1050">
                <a:solidFill>
                  <a:srgbClr val="202122"/>
                </a:solidFill>
                <a:highlight>
                  <a:srgbClr val="FFFFFF"/>
                </a:highlight>
              </a:rPr>
              <a:t> et </a:t>
            </a:r>
            <a:r>
              <a:rPr lang="fr" sz="1050">
                <a:solidFill>
                  <a:srgbClr val="0645AD"/>
                </a:solidFill>
                <a:highlight>
                  <a:srgbClr val="FFFFFF"/>
                </a:highlight>
                <a:uFill>
                  <a:noFill/>
                </a:uFill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polonium</a:t>
            </a:r>
            <a:r>
              <a:rPr lang="fr" sz="1050">
                <a:solidFill>
                  <a:srgbClr val="202122"/>
                </a:solidFill>
                <a:highlight>
                  <a:srgbClr val="FFFFFF"/>
                </a:highlight>
              </a:rPr>
              <a:t>, pour avoir isolé le </a:t>
            </a:r>
            <a:r>
              <a:rPr lang="fr" sz="1050">
                <a:solidFill>
                  <a:srgbClr val="0645AD"/>
                </a:solidFill>
                <a:highlight>
                  <a:srgbClr val="FFFFFF"/>
                </a:highlight>
                <a:uFill>
                  <a:noFill/>
                </a:uFill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radium</a:t>
            </a:r>
            <a:r>
              <a:rPr lang="fr" sz="1050">
                <a:solidFill>
                  <a:srgbClr val="202122"/>
                </a:solidFill>
                <a:highlight>
                  <a:srgbClr val="FFFFFF"/>
                </a:highlight>
              </a:rPr>
              <a:t> et étudié la nature et les composés de cet élément remarquable.</a:t>
            </a:r>
            <a:r>
              <a:rPr lang="fr"/>
              <a:t> </a:t>
            </a:r>
            <a:endParaRPr/>
          </a:p>
        </p:txBody>
      </p:sp>
      <p:pic>
        <p:nvPicPr>
          <p:cNvPr id="73" name="Google Shape;73;p15"/>
          <p:cNvPicPr preferRelativeResize="0"/>
          <p:nvPr/>
        </p:nvPicPr>
        <p:blipFill rotWithShape="1">
          <a:blip r:embed="rId7">
            <a:alphaModFix/>
          </a:blip>
          <a:srcRect b="1755" l="18137" r="17087" t="1765"/>
          <a:stretch/>
        </p:blipFill>
        <p:spPr>
          <a:xfrm>
            <a:off x="311700" y="3539500"/>
            <a:ext cx="1228200" cy="1213200"/>
          </a:xfrm>
          <a:prstGeom prst="ellipse">
            <a:avLst/>
          </a:prstGeom>
          <a:noFill/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74" name="Google Shape;74;p15"/>
          <p:cNvSpPr txBox="1"/>
          <p:nvPr/>
        </p:nvSpPr>
        <p:spPr>
          <a:xfrm>
            <a:off x="3331709" y="3718150"/>
            <a:ext cx="14415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300">
                <a:solidFill>
                  <a:schemeClr val="dk1"/>
                </a:solidFill>
                <a:highlight>
                  <a:srgbClr val="EEEEFF"/>
                </a:highlight>
              </a:rPr>
              <a:t>adb</a:t>
            </a:r>
            <a:endParaRPr/>
          </a:p>
        </p:txBody>
      </p:sp>
      <p:sp>
        <p:nvSpPr>
          <p:cNvPr id="75" name="Google Shape;75;p15"/>
          <p:cNvSpPr txBox="1"/>
          <p:nvPr/>
        </p:nvSpPr>
        <p:spPr>
          <a:xfrm>
            <a:off x="5657250" y="3710500"/>
            <a:ext cx="1073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Texte</a:t>
            </a:r>
            <a:endParaRPr/>
          </a:p>
        </p:txBody>
      </p:sp>
      <p:sp>
        <p:nvSpPr>
          <p:cNvPr id="76" name="Google Shape;76;p15"/>
          <p:cNvSpPr txBox="1"/>
          <p:nvPr/>
        </p:nvSpPr>
        <p:spPr>
          <a:xfrm>
            <a:off x="7286225" y="3800925"/>
            <a:ext cx="1934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Texte</a:t>
            </a:r>
            <a:endParaRPr/>
          </a:p>
        </p:txBody>
      </p:sp>
      <p:pic>
        <p:nvPicPr>
          <p:cNvPr id="77" name="Google Shape;77;p15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3186150" y="1041425"/>
            <a:ext cx="1825607" cy="2478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  <a:buNone/>
            </a:pPr>
            <a:r>
              <a:rPr b="1" lang="fr" sz="2300"/>
              <a:t>Grignard &amp; Sabatier</a:t>
            </a:r>
            <a:r>
              <a:rPr b="1" lang="fr" sz="2300"/>
              <a:t> : Contribution à la </a:t>
            </a:r>
            <a:r>
              <a:rPr b="1" lang="fr" sz="2300"/>
              <a:t>synthèse</a:t>
            </a:r>
            <a:r>
              <a:rPr b="1" lang="fr" sz="2300"/>
              <a:t> organique</a:t>
            </a:r>
            <a:endParaRPr b="1" sz="23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16"/>
          <p:cNvSpPr txBox="1"/>
          <p:nvPr>
            <p:ph idx="1" type="body"/>
          </p:nvPr>
        </p:nvSpPr>
        <p:spPr>
          <a:xfrm>
            <a:off x="311700" y="1152475"/>
            <a:ext cx="2451900" cy="225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Nobel 1912 : </a:t>
            </a:r>
            <a:endParaRPr sz="1050">
              <a:solidFill>
                <a:srgbClr val="0645AD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fr" sz="1300">
                <a:solidFill>
                  <a:schemeClr val="dk1"/>
                </a:solidFill>
                <a:highlight>
                  <a:srgbClr val="EEEEFF"/>
                </a:highlight>
              </a:rPr>
              <a:t>Victor Grignard: </a:t>
            </a:r>
            <a:r>
              <a:rPr lang="fr" sz="1050">
                <a:solidFill>
                  <a:srgbClr val="202122"/>
                </a:solidFill>
                <a:highlight>
                  <a:srgbClr val="FFFFFF"/>
                </a:highlight>
              </a:rPr>
              <a:t>Pour sa découverte du </a:t>
            </a:r>
            <a:r>
              <a:rPr lang="fr" sz="1050">
                <a:solidFill>
                  <a:srgbClr val="0645AD"/>
                </a:solidFill>
                <a:highlight>
                  <a:srgbClr val="FFFFFF"/>
                </a:highlight>
                <a:uFill>
                  <a:noFill/>
                </a:u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réactif de Grignard</a:t>
            </a:r>
            <a:r>
              <a:rPr lang="fr" sz="1050">
                <a:solidFill>
                  <a:srgbClr val="202122"/>
                </a:solidFill>
                <a:highlight>
                  <a:srgbClr val="FFFFFF"/>
                </a:highlight>
              </a:rPr>
              <a:t>, lequel a permis d'accomplir de grands progrès en </a:t>
            </a:r>
            <a:r>
              <a:rPr lang="fr" sz="1050">
                <a:solidFill>
                  <a:srgbClr val="0645AD"/>
                </a:solidFill>
                <a:highlight>
                  <a:srgbClr val="FFFFFF"/>
                </a:highlight>
                <a:uFill>
                  <a:noFill/>
                </a:u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chimie organique</a:t>
            </a:r>
            <a:r>
              <a:rPr lang="fr" sz="1050">
                <a:solidFill>
                  <a:srgbClr val="202122"/>
                </a:solidFill>
                <a:highlight>
                  <a:srgbClr val="FFFFFF"/>
                </a:highlight>
              </a:rPr>
              <a:t> ces dernières années.</a:t>
            </a:r>
            <a:endParaRPr sz="1050">
              <a:solidFill>
                <a:srgbClr val="202122"/>
              </a:solidFill>
              <a:highlight>
                <a:srgbClr val="FFFFFF"/>
              </a:highlight>
            </a:endParaRPr>
          </a:p>
          <a:p>
            <a:pPr indent="0" lvl="0" marL="0" rtl="0" algn="l">
              <a:spcBef>
                <a:spcPts val="1200"/>
              </a:spcBef>
              <a:spcAft>
                <a:spcPts val="500"/>
              </a:spcAft>
              <a:buNone/>
            </a:pPr>
            <a:r>
              <a:rPr b="1" lang="fr" sz="1300">
                <a:solidFill>
                  <a:schemeClr val="dk1"/>
                </a:solidFill>
                <a:highlight>
                  <a:srgbClr val="EEEEFF"/>
                </a:highlight>
              </a:rPr>
              <a:t>Paul Sabatier : </a:t>
            </a:r>
            <a:r>
              <a:rPr lang="fr" sz="1050">
                <a:solidFill>
                  <a:srgbClr val="202122"/>
                </a:solidFill>
                <a:highlight>
                  <a:srgbClr val="FFFFFF"/>
                </a:highlight>
              </a:rPr>
              <a:t>Pour sa méthode d'</a:t>
            </a:r>
            <a:r>
              <a:rPr lang="fr" sz="1050">
                <a:solidFill>
                  <a:srgbClr val="0645AD"/>
                </a:solidFill>
                <a:highlight>
                  <a:srgbClr val="FFFFFF"/>
                </a:highlight>
                <a:uFill>
                  <a:noFill/>
                </a:uFill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hydrogénation</a:t>
            </a:r>
            <a:r>
              <a:rPr lang="fr" sz="1050">
                <a:solidFill>
                  <a:srgbClr val="202122"/>
                </a:solidFill>
                <a:highlight>
                  <a:srgbClr val="FFFFFF"/>
                </a:highlight>
              </a:rPr>
              <a:t> des </a:t>
            </a:r>
            <a:r>
              <a:rPr lang="fr" sz="1050">
                <a:solidFill>
                  <a:srgbClr val="0645AD"/>
                </a:solidFill>
                <a:highlight>
                  <a:srgbClr val="FFFFFF"/>
                </a:highlight>
                <a:uFill>
                  <a:noFill/>
                </a:uFill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composés organiques</a:t>
            </a:r>
            <a:r>
              <a:rPr lang="fr" sz="1050">
                <a:solidFill>
                  <a:srgbClr val="202122"/>
                </a:solidFill>
                <a:highlight>
                  <a:srgbClr val="FFFFFF"/>
                </a:highlight>
              </a:rPr>
              <a:t> en présence de métaux finement divisés, par laquelle de grands progrès en chimie organique ont été permis ces dernières années.</a:t>
            </a:r>
            <a:endParaRPr/>
          </a:p>
        </p:txBody>
      </p:sp>
      <p:pic>
        <p:nvPicPr>
          <p:cNvPr id="84" name="Google Shape;84;p16"/>
          <p:cNvPicPr preferRelativeResize="0"/>
          <p:nvPr/>
        </p:nvPicPr>
        <p:blipFill rotWithShape="1">
          <a:blip r:embed="rId7">
            <a:alphaModFix/>
          </a:blip>
          <a:srcRect b="1755" l="18137" r="17087" t="1765"/>
          <a:stretch/>
        </p:blipFill>
        <p:spPr>
          <a:xfrm>
            <a:off x="311700" y="3539500"/>
            <a:ext cx="1228200" cy="1213200"/>
          </a:xfrm>
          <a:prstGeom prst="ellipse">
            <a:avLst/>
          </a:prstGeom>
          <a:noFill/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85" name="Google Shape;85;p16"/>
          <p:cNvSpPr txBox="1"/>
          <p:nvPr/>
        </p:nvSpPr>
        <p:spPr>
          <a:xfrm>
            <a:off x="3331709" y="3718150"/>
            <a:ext cx="14415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300">
                <a:solidFill>
                  <a:schemeClr val="dk1"/>
                </a:solidFill>
                <a:highlight>
                  <a:srgbClr val="EEEEFF"/>
                </a:highlight>
              </a:rPr>
              <a:t>Victor Grignard</a:t>
            </a:r>
            <a:endParaRPr/>
          </a:p>
        </p:txBody>
      </p:sp>
      <p:sp>
        <p:nvSpPr>
          <p:cNvPr id="86" name="Google Shape;86;p16"/>
          <p:cNvSpPr txBox="1"/>
          <p:nvPr/>
        </p:nvSpPr>
        <p:spPr>
          <a:xfrm>
            <a:off x="5657250" y="3710500"/>
            <a:ext cx="10734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300">
                <a:solidFill>
                  <a:schemeClr val="dk1"/>
                </a:solidFill>
                <a:highlight>
                  <a:srgbClr val="EEEEFF"/>
                </a:highlight>
              </a:rPr>
              <a:t>Paul Sabatier</a:t>
            </a:r>
            <a:endParaRPr/>
          </a:p>
        </p:txBody>
      </p:sp>
      <p:sp>
        <p:nvSpPr>
          <p:cNvPr id="87" name="Google Shape;87;p16"/>
          <p:cNvSpPr txBox="1"/>
          <p:nvPr/>
        </p:nvSpPr>
        <p:spPr>
          <a:xfrm>
            <a:off x="7286225" y="3800925"/>
            <a:ext cx="1934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Texte</a:t>
            </a:r>
            <a:endParaRPr/>
          </a:p>
        </p:txBody>
      </p:sp>
      <p:pic>
        <p:nvPicPr>
          <p:cNvPr id="88" name="Google Shape;88;p16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3058396" y="1152475"/>
            <a:ext cx="1592875" cy="2491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6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5145100" y="1041425"/>
            <a:ext cx="1752404" cy="2478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  <a:buNone/>
            </a:pPr>
            <a:r>
              <a:rPr b="1" lang="fr" sz="2300"/>
              <a:t>Joliot-Curie</a:t>
            </a:r>
            <a:r>
              <a:rPr b="1" lang="fr" sz="2300"/>
              <a:t> : </a:t>
            </a:r>
            <a:r>
              <a:rPr b="1" lang="fr" sz="2300"/>
              <a:t>Éléments</a:t>
            </a:r>
            <a:r>
              <a:rPr b="1" lang="fr" sz="2300"/>
              <a:t> radioactif</a:t>
            </a:r>
            <a:endParaRPr b="1" sz="23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7"/>
          <p:cNvSpPr txBox="1"/>
          <p:nvPr>
            <p:ph idx="1" type="body"/>
          </p:nvPr>
        </p:nvSpPr>
        <p:spPr>
          <a:xfrm>
            <a:off x="311700" y="1152475"/>
            <a:ext cx="2451900" cy="225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fr"/>
              <a:t>Nobel 1935 : </a:t>
            </a:r>
            <a:r>
              <a:rPr lang="fr" sz="1050">
                <a:solidFill>
                  <a:srgbClr val="202122"/>
                </a:solidFill>
                <a:highlight>
                  <a:srgbClr val="FFFFFF"/>
                </a:highlight>
              </a:rPr>
              <a:t>En reconnaissance de leurs synthèses de nouveaux éléments radioactifs.</a:t>
            </a:r>
            <a:r>
              <a:rPr lang="fr"/>
              <a:t> </a:t>
            </a:r>
            <a:endParaRPr/>
          </a:p>
        </p:txBody>
      </p:sp>
      <p:pic>
        <p:nvPicPr>
          <p:cNvPr id="96" name="Google Shape;96;p17"/>
          <p:cNvPicPr preferRelativeResize="0"/>
          <p:nvPr/>
        </p:nvPicPr>
        <p:blipFill rotWithShape="1">
          <a:blip r:embed="rId3">
            <a:alphaModFix/>
          </a:blip>
          <a:srcRect b="1755" l="18137" r="17087" t="1765"/>
          <a:stretch/>
        </p:blipFill>
        <p:spPr>
          <a:xfrm>
            <a:off x="311700" y="3539500"/>
            <a:ext cx="1228200" cy="1213200"/>
          </a:xfrm>
          <a:prstGeom prst="ellipse">
            <a:avLst/>
          </a:prstGeom>
          <a:noFill/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97" name="Google Shape;97;p17"/>
          <p:cNvSpPr txBox="1"/>
          <p:nvPr/>
        </p:nvSpPr>
        <p:spPr>
          <a:xfrm>
            <a:off x="3030334" y="3408775"/>
            <a:ext cx="14415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300">
                <a:solidFill>
                  <a:schemeClr val="dk1"/>
                </a:solidFill>
                <a:highlight>
                  <a:srgbClr val="EEEEFF"/>
                </a:highlight>
              </a:rPr>
              <a:t>Frédéric Joliot-Curie</a:t>
            </a:r>
            <a:endParaRPr/>
          </a:p>
        </p:txBody>
      </p:sp>
      <p:sp>
        <p:nvSpPr>
          <p:cNvPr id="98" name="Google Shape;98;p17"/>
          <p:cNvSpPr txBox="1"/>
          <p:nvPr/>
        </p:nvSpPr>
        <p:spPr>
          <a:xfrm>
            <a:off x="6228250" y="4201125"/>
            <a:ext cx="1073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Texte</a:t>
            </a:r>
            <a:endParaRPr/>
          </a:p>
        </p:txBody>
      </p:sp>
      <p:sp>
        <p:nvSpPr>
          <p:cNvPr id="99" name="Google Shape;99;p17"/>
          <p:cNvSpPr txBox="1"/>
          <p:nvPr/>
        </p:nvSpPr>
        <p:spPr>
          <a:xfrm>
            <a:off x="7286225" y="3800925"/>
            <a:ext cx="1934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Texte</a:t>
            </a:r>
            <a:endParaRPr/>
          </a:p>
        </p:txBody>
      </p:sp>
      <p:pic>
        <p:nvPicPr>
          <p:cNvPr id="100" name="Google Shape;100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77225" y="1318588"/>
            <a:ext cx="1394775" cy="1924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833475" y="1205658"/>
            <a:ext cx="1394775" cy="1972595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17"/>
          <p:cNvSpPr txBox="1"/>
          <p:nvPr/>
        </p:nvSpPr>
        <p:spPr>
          <a:xfrm>
            <a:off x="4810122" y="3318375"/>
            <a:ext cx="14415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300">
                <a:solidFill>
                  <a:schemeClr val="dk1"/>
                </a:solidFill>
                <a:highlight>
                  <a:srgbClr val="EEEEFF"/>
                </a:highlight>
              </a:rPr>
              <a:t>Irène Joliot-Curie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  <a:buNone/>
            </a:pPr>
            <a:r>
              <a:rPr b="1" lang="fr" sz="2300"/>
              <a:t>Nom : découverte</a:t>
            </a:r>
            <a:endParaRPr b="1" sz="23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18"/>
          <p:cNvSpPr txBox="1"/>
          <p:nvPr>
            <p:ph idx="1" type="body"/>
          </p:nvPr>
        </p:nvSpPr>
        <p:spPr>
          <a:xfrm>
            <a:off x="311700" y="1152475"/>
            <a:ext cx="2451900" cy="225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fr"/>
              <a:t>Nobel 1912 : </a:t>
            </a:r>
            <a:endParaRPr/>
          </a:p>
        </p:txBody>
      </p:sp>
      <p:pic>
        <p:nvPicPr>
          <p:cNvPr id="109" name="Google Shape;109;p18"/>
          <p:cNvPicPr preferRelativeResize="0"/>
          <p:nvPr/>
        </p:nvPicPr>
        <p:blipFill rotWithShape="1">
          <a:blip r:embed="rId3">
            <a:alphaModFix/>
          </a:blip>
          <a:srcRect b="1755" l="18137" r="17087" t="1765"/>
          <a:stretch/>
        </p:blipFill>
        <p:spPr>
          <a:xfrm>
            <a:off x="311700" y="3539500"/>
            <a:ext cx="1228200" cy="1213200"/>
          </a:xfrm>
          <a:prstGeom prst="ellipse">
            <a:avLst/>
          </a:prstGeom>
          <a:noFill/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110" name="Google Shape;110;p18"/>
          <p:cNvSpPr txBox="1"/>
          <p:nvPr/>
        </p:nvSpPr>
        <p:spPr>
          <a:xfrm>
            <a:off x="3331709" y="3718150"/>
            <a:ext cx="14415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300">
                <a:solidFill>
                  <a:schemeClr val="dk1"/>
                </a:solidFill>
                <a:highlight>
                  <a:srgbClr val="EEEEFF"/>
                </a:highlight>
              </a:rPr>
              <a:t>adb</a:t>
            </a:r>
            <a:endParaRPr/>
          </a:p>
        </p:txBody>
      </p:sp>
      <p:sp>
        <p:nvSpPr>
          <p:cNvPr id="111" name="Google Shape;111;p18"/>
          <p:cNvSpPr txBox="1"/>
          <p:nvPr/>
        </p:nvSpPr>
        <p:spPr>
          <a:xfrm>
            <a:off x="5657250" y="3710500"/>
            <a:ext cx="1073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Texte</a:t>
            </a:r>
            <a:endParaRPr/>
          </a:p>
        </p:txBody>
      </p:sp>
      <p:sp>
        <p:nvSpPr>
          <p:cNvPr id="112" name="Google Shape;112;p18"/>
          <p:cNvSpPr txBox="1"/>
          <p:nvPr/>
        </p:nvSpPr>
        <p:spPr>
          <a:xfrm>
            <a:off x="7286225" y="3800925"/>
            <a:ext cx="1934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Texte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  <a:buNone/>
            </a:pPr>
            <a:r>
              <a:rPr b="1" lang="fr" sz="2300"/>
              <a:t>Nom : découverte</a:t>
            </a:r>
            <a:endParaRPr b="1" sz="23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19"/>
          <p:cNvSpPr txBox="1"/>
          <p:nvPr>
            <p:ph idx="1" type="body"/>
          </p:nvPr>
        </p:nvSpPr>
        <p:spPr>
          <a:xfrm>
            <a:off x="311700" y="1152475"/>
            <a:ext cx="2451900" cy="225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fr"/>
              <a:t>Nobel 1912 : </a:t>
            </a:r>
            <a:endParaRPr/>
          </a:p>
        </p:txBody>
      </p:sp>
      <p:pic>
        <p:nvPicPr>
          <p:cNvPr id="119" name="Google Shape;119;p19"/>
          <p:cNvPicPr preferRelativeResize="0"/>
          <p:nvPr/>
        </p:nvPicPr>
        <p:blipFill rotWithShape="1">
          <a:blip r:embed="rId3">
            <a:alphaModFix/>
          </a:blip>
          <a:srcRect b="1755" l="18137" r="17087" t="1765"/>
          <a:stretch/>
        </p:blipFill>
        <p:spPr>
          <a:xfrm>
            <a:off x="311700" y="3539500"/>
            <a:ext cx="1228200" cy="1213200"/>
          </a:xfrm>
          <a:prstGeom prst="ellipse">
            <a:avLst/>
          </a:prstGeom>
          <a:noFill/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120" name="Google Shape;120;p19"/>
          <p:cNvSpPr txBox="1"/>
          <p:nvPr/>
        </p:nvSpPr>
        <p:spPr>
          <a:xfrm>
            <a:off x="3331709" y="3718150"/>
            <a:ext cx="14415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300">
                <a:solidFill>
                  <a:schemeClr val="dk1"/>
                </a:solidFill>
                <a:highlight>
                  <a:srgbClr val="EEEEFF"/>
                </a:highlight>
              </a:rPr>
              <a:t>adb</a:t>
            </a:r>
            <a:endParaRPr/>
          </a:p>
        </p:txBody>
      </p:sp>
      <p:sp>
        <p:nvSpPr>
          <p:cNvPr id="121" name="Google Shape;121;p19"/>
          <p:cNvSpPr txBox="1"/>
          <p:nvPr/>
        </p:nvSpPr>
        <p:spPr>
          <a:xfrm>
            <a:off x="5657250" y="3710500"/>
            <a:ext cx="1073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Texte</a:t>
            </a:r>
            <a:endParaRPr/>
          </a:p>
        </p:txBody>
      </p:sp>
      <p:sp>
        <p:nvSpPr>
          <p:cNvPr id="122" name="Google Shape;122;p19"/>
          <p:cNvSpPr txBox="1"/>
          <p:nvPr/>
        </p:nvSpPr>
        <p:spPr>
          <a:xfrm>
            <a:off x="7286225" y="3800925"/>
            <a:ext cx="1934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Texte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  <a:buNone/>
            </a:pPr>
            <a:r>
              <a:rPr b="1" lang="fr" sz="2300"/>
              <a:t>Nom : découverte</a:t>
            </a:r>
            <a:endParaRPr b="1" sz="23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20"/>
          <p:cNvSpPr txBox="1"/>
          <p:nvPr>
            <p:ph idx="1" type="body"/>
          </p:nvPr>
        </p:nvSpPr>
        <p:spPr>
          <a:xfrm>
            <a:off x="311700" y="1152475"/>
            <a:ext cx="2451900" cy="225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fr"/>
              <a:t>Nobel 1912 : </a:t>
            </a:r>
            <a:endParaRPr/>
          </a:p>
        </p:txBody>
      </p:sp>
      <p:pic>
        <p:nvPicPr>
          <p:cNvPr id="129" name="Google Shape;129;p20"/>
          <p:cNvPicPr preferRelativeResize="0"/>
          <p:nvPr/>
        </p:nvPicPr>
        <p:blipFill rotWithShape="1">
          <a:blip r:embed="rId3">
            <a:alphaModFix/>
          </a:blip>
          <a:srcRect b="1755" l="18137" r="17087" t="1765"/>
          <a:stretch/>
        </p:blipFill>
        <p:spPr>
          <a:xfrm>
            <a:off x="311700" y="3539500"/>
            <a:ext cx="1228200" cy="1213200"/>
          </a:xfrm>
          <a:prstGeom prst="ellipse">
            <a:avLst/>
          </a:prstGeom>
          <a:noFill/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130" name="Google Shape;130;p20"/>
          <p:cNvSpPr txBox="1"/>
          <p:nvPr/>
        </p:nvSpPr>
        <p:spPr>
          <a:xfrm>
            <a:off x="3331709" y="3718150"/>
            <a:ext cx="14415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300">
                <a:solidFill>
                  <a:schemeClr val="dk1"/>
                </a:solidFill>
                <a:highlight>
                  <a:srgbClr val="EEEEFF"/>
                </a:highlight>
              </a:rPr>
              <a:t>adb</a:t>
            </a:r>
            <a:endParaRPr/>
          </a:p>
        </p:txBody>
      </p:sp>
      <p:sp>
        <p:nvSpPr>
          <p:cNvPr id="131" name="Google Shape;131;p20"/>
          <p:cNvSpPr txBox="1"/>
          <p:nvPr/>
        </p:nvSpPr>
        <p:spPr>
          <a:xfrm>
            <a:off x="5657250" y="3710500"/>
            <a:ext cx="1073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Texte</a:t>
            </a:r>
            <a:endParaRPr/>
          </a:p>
        </p:txBody>
      </p:sp>
      <p:sp>
        <p:nvSpPr>
          <p:cNvPr id="132" name="Google Shape;132;p20"/>
          <p:cNvSpPr txBox="1"/>
          <p:nvPr/>
        </p:nvSpPr>
        <p:spPr>
          <a:xfrm>
            <a:off x="7286225" y="3800925"/>
            <a:ext cx="1934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Texte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  <a:buNone/>
            </a:pPr>
            <a:r>
              <a:rPr b="1" lang="fr" sz="2300"/>
              <a:t>Nom : découverte</a:t>
            </a:r>
            <a:endParaRPr b="1" sz="23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21"/>
          <p:cNvSpPr txBox="1"/>
          <p:nvPr>
            <p:ph idx="1" type="body"/>
          </p:nvPr>
        </p:nvSpPr>
        <p:spPr>
          <a:xfrm>
            <a:off x="311700" y="1152475"/>
            <a:ext cx="2451900" cy="2256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fr"/>
              <a:t>Nobel 1912 : </a:t>
            </a:r>
            <a:endParaRPr/>
          </a:p>
        </p:txBody>
      </p:sp>
      <p:pic>
        <p:nvPicPr>
          <p:cNvPr id="139" name="Google Shape;139;p21"/>
          <p:cNvPicPr preferRelativeResize="0"/>
          <p:nvPr/>
        </p:nvPicPr>
        <p:blipFill rotWithShape="1">
          <a:blip r:embed="rId3">
            <a:alphaModFix/>
          </a:blip>
          <a:srcRect b="1755" l="18137" r="17087" t="1765"/>
          <a:stretch/>
        </p:blipFill>
        <p:spPr>
          <a:xfrm>
            <a:off x="311700" y="3539500"/>
            <a:ext cx="1228200" cy="1213200"/>
          </a:xfrm>
          <a:prstGeom prst="ellipse">
            <a:avLst/>
          </a:prstGeom>
          <a:noFill/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140" name="Google Shape;140;p21"/>
          <p:cNvSpPr txBox="1"/>
          <p:nvPr/>
        </p:nvSpPr>
        <p:spPr>
          <a:xfrm>
            <a:off x="3331709" y="3718150"/>
            <a:ext cx="1441500" cy="38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fr" sz="1300">
                <a:solidFill>
                  <a:schemeClr val="dk1"/>
                </a:solidFill>
                <a:highlight>
                  <a:srgbClr val="EEEEFF"/>
                </a:highlight>
              </a:rPr>
              <a:t>adb</a:t>
            </a:r>
            <a:endParaRPr/>
          </a:p>
        </p:txBody>
      </p:sp>
      <p:sp>
        <p:nvSpPr>
          <p:cNvPr id="141" name="Google Shape;141;p21"/>
          <p:cNvSpPr txBox="1"/>
          <p:nvPr/>
        </p:nvSpPr>
        <p:spPr>
          <a:xfrm>
            <a:off x="5657250" y="3710500"/>
            <a:ext cx="1073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Texte</a:t>
            </a:r>
            <a:endParaRPr/>
          </a:p>
        </p:txBody>
      </p:sp>
      <p:sp>
        <p:nvSpPr>
          <p:cNvPr id="142" name="Google Shape;142;p21"/>
          <p:cNvSpPr txBox="1"/>
          <p:nvPr/>
        </p:nvSpPr>
        <p:spPr>
          <a:xfrm>
            <a:off x="7286225" y="3800925"/>
            <a:ext cx="1934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Texte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