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551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551" orient="horz"/>
        <p:guide pos="283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26" Type="http://schemas.openxmlformats.org/officeDocument/2006/relationships/slide" Target="slides/slide21.xml"/><Relationship Id="rId121" Type="http://schemas.openxmlformats.org/officeDocument/2006/relationships/slide" Target="slides/slide116.xml"/><Relationship Id="rId25" Type="http://schemas.openxmlformats.org/officeDocument/2006/relationships/slide" Target="slides/slide20.xml"/><Relationship Id="rId120" Type="http://schemas.openxmlformats.org/officeDocument/2006/relationships/slide" Target="slides/slide115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slide" Target="slides/slide120.xml"/><Relationship Id="rId29" Type="http://schemas.openxmlformats.org/officeDocument/2006/relationships/slide" Target="slides/slide24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329961458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329961458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3562175d7f_0_5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3562175d7f_0_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3562175d7f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13562175d7f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13562175d7f_0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13562175d7f_0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13562175d7f_0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13562175d7f_0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13562175d7f_0_6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13562175d7f_0_6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13562175d7f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13562175d7f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3562175d7f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13562175d7f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13562175d7f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13562175d7f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13562175d7f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13562175d7f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13562175d7f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13562175d7f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329961458c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329961458c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13562175d7f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13562175d7f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3562175d7f_0_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3" name="Google Shape;1253;g13562175d7f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13562175d7f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13562175d7f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3562175d7f_0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13562175d7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3562175d7f_0_7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3562175d7f_0_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3562175d7f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3562175d7f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13562175d7f_0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13562175d7f_0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13562175d7f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13562175d7f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3562175d7f_0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13562175d7f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3562175d7f_0_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13562175d7f_0_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329961458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329961458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13562175d7f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13562175d7f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13562175d7f_0_7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13562175d7f_0_7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3562175d7f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13562175d7f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32996145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32996145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29961458c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329961458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29961458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329961458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3bcb33e8d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33bcb33e8d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3bcb33e8d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33bcb33e8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33bcb33e8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33bcb33e8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33bcb33e8d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33bcb33e8d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33bcb33e8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33bcb33e8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2996145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2996145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3bcb33e8d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33bcb33e8d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33bcb33e8d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33bcb33e8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33fb25ddd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33fb25ddd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3fb25ddd2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33fb25ddd2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33fb25ddd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33fb25ddd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33fb25ddd2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33fb25ddd2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33fb25ddd2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33fb25ddd2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33fb25ddd2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33fb25ddd2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3bcb33e8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33bcb33e8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3bcb33e8d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3bcb33e8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29961458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29961458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33bcb33e8d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33bcb33e8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33bcb33e8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33bcb33e8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33daf109a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33daf109a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33daf109a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33daf109a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33daf109a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33daf109a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562175d7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3562175d7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3562175d7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3562175d7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562175d7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562175d7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3562175d7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3562175d7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3562175d7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13562175d7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29961458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29961458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3562175d7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13562175d7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3562175d7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13562175d7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3562175d7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3562175d7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3562175d7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3562175d7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3562175d7f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3562175d7f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3562175d7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3562175d7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3562175d7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3562175d7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3562175d7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3562175d7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3562175d7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13562175d7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3562175d7f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13562175d7f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329961458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329961458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3562175d7f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13562175d7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3562175d7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3562175d7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3562175d7f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13562175d7f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3562175d7f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13562175d7f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13562175d7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13562175d7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3562175d7f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3562175d7f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3562175d7f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13562175d7f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3562175d7f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13562175d7f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3562175d7f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3562175d7f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562175d7f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562175d7f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329961458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329961458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3562175d7f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3562175d7f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562175d7f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562175d7f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3562175d7f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13562175d7f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3562175d7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13562175d7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3562175d7f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13562175d7f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3562175d7f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13562175d7f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3562175d7f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3562175d7f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3562175d7f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3562175d7f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3562175d7f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13562175d7f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3562175d7f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13562175d7f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329961458c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329961458c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3562175d7f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3562175d7f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3562175d7f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13562175d7f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3562175d7f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13562175d7f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3562175d7f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13562175d7f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3562175d7f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3562175d7f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62175d7f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62175d7f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3562175d7f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3562175d7f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3562175d7f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13562175d7f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3562175d7f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13562175d7f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3562175d7f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3562175d7f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29961458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29961458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3562175d7f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13562175d7f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13562175d7f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13562175d7f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13562175d7f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13562175d7f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3562175d7f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13562175d7f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3562175d7f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13562175d7f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13562175d7f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13562175d7f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3562175d7f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3562175d7f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3562175d7f_0_4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3562175d7f_0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3562175d7f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13562175d7f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13562175d7f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13562175d7f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29961458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329961458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13562175d7f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13562175d7f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3562175d7f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3562175d7f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13562175d7f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13562175d7f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13562175d7f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13562175d7f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13562175d7f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13562175d7f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3562175d7f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3562175d7f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13562175d7f_0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13562175d7f_0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g13562175d7f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3" name="Google Shape;1113;g13562175d7f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3562175d7f_0_5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3562175d7f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3562175d7f_0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3" name="Google Shape;1133;g13562175d7f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fr.wikipedia.org/wiki/T%C3%A9l%C3%A9graphe" TargetMode="External"/><Relationship Id="rId4" Type="http://schemas.openxmlformats.org/officeDocument/2006/relationships/hyperlink" Target="https://fr.wikipedia.org/wiki/T%C3%A9l%C3%A9graphe" TargetMode="External"/><Relationship Id="rId9" Type="http://schemas.openxmlformats.org/officeDocument/2006/relationships/image" Target="../media/image24.png"/><Relationship Id="rId5" Type="http://schemas.openxmlformats.org/officeDocument/2006/relationships/image" Target="../media/image13.png"/><Relationship Id="rId6" Type="http://schemas.openxmlformats.org/officeDocument/2006/relationships/image" Target="../media/image30.png"/><Relationship Id="rId7" Type="http://schemas.openxmlformats.org/officeDocument/2006/relationships/image" Target="../media/image18.png"/><Relationship Id="rId8" Type="http://schemas.openxmlformats.org/officeDocument/2006/relationships/image" Target="../media/image35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3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3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3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3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3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3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3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3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3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fr.wikipedia.org/wiki/%C3%89quation_d%27%C3%A9tat_de_van_der_Waals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23.png"/><Relationship Id="rId6" Type="http://schemas.openxmlformats.org/officeDocument/2006/relationships/image" Target="../media/image27.gif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3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3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3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3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3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3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3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3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3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fr.wikipedia.org/wiki/Loi_de_Wie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3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3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3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fr.wikipedia.org/wiki/Autor%C3%A9gulati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fr.wikipedia.org/wiki/H%C3%A9lium_liquide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fr.wikipedia.org/wiki/Diffraction" TargetMode="External"/><Relationship Id="rId4" Type="http://schemas.openxmlformats.org/officeDocument/2006/relationships/hyperlink" Target="https://fr.wikipedia.org/wiki/Rayon_X" TargetMode="External"/><Relationship Id="rId5" Type="http://schemas.openxmlformats.org/officeDocument/2006/relationships/hyperlink" Target="https://fr.wikipedia.org/wiki/Cristal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45.png"/><Relationship Id="rId8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fr.wikipedia.org/wiki/Diffractom%C3%A9trie_de_rayons_X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38.png"/><Relationship Id="rId6" Type="http://schemas.openxmlformats.org/officeDocument/2006/relationships/image" Target="../media/image47.png"/><Relationship Id="rId7" Type="http://schemas.openxmlformats.org/officeDocument/2006/relationships/image" Target="../media/image36.png"/><Relationship Id="rId8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fr.wikipedia.org/wiki/Th%C3%A9orie_des_quanta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fr.wikipedia.org/wiki/Rayons_canaux" TargetMode="External"/><Relationship Id="rId4" Type="http://schemas.openxmlformats.org/officeDocument/2006/relationships/hyperlink" Target="https://fr.wikipedia.org/wiki/Effet_Stark" TargetMode="External"/><Relationship Id="rId9" Type="http://schemas.openxmlformats.org/officeDocument/2006/relationships/image" Target="../media/image41.png"/><Relationship Id="rId5" Type="http://schemas.openxmlformats.org/officeDocument/2006/relationships/hyperlink" Target="https://fr.wikipedia.org/wiki/Raie_spectrale" TargetMode="External"/><Relationship Id="rId6" Type="http://schemas.openxmlformats.org/officeDocument/2006/relationships/hyperlink" Target="https://fr.wikipedia.org/wiki/Champ_%C3%A9lectrique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hyperlink" Target="https://fr.wikipedia.org/wiki/Alliage" TargetMode="External"/><Relationship Id="rId9" Type="http://schemas.openxmlformats.org/officeDocument/2006/relationships/image" Target="../media/image48.png"/><Relationship Id="rId5" Type="http://schemas.openxmlformats.org/officeDocument/2006/relationships/hyperlink" Target="https://fr.wikipedia.org/wiki/Fer" TargetMode="External"/><Relationship Id="rId6" Type="http://schemas.openxmlformats.org/officeDocument/2006/relationships/hyperlink" Target="https://fr.wikipedia.org/wiki/Nickel" TargetMode="External"/><Relationship Id="rId7" Type="http://schemas.openxmlformats.org/officeDocument/2006/relationships/hyperlink" Target="https://fr.wikipedia.org/wiki/Coefficient_de_dilatation" TargetMode="External"/><Relationship Id="rId8" Type="http://schemas.openxmlformats.org/officeDocument/2006/relationships/hyperlink" Target="https://fr.wikipedia.org/wiki/Nickel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fr.wikipedia.org/wiki/Effet_photo%C3%A9lectrique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46.png"/><Relationship Id="rId7" Type="http://schemas.openxmlformats.org/officeDocument/2006/relationships/image" Target="../media/image51.png"/><Relationship Id="rId8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fr.wikipedia.org/wiki/Atome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Relationship Id="rId7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fr.wikipedia.org/wiki/Charge_%C3%A9l%C3%A9mentaire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6.png"/><Relationship Id="rId6" Type="http://schemas.openxmlformats.org/officeDocument/2006/relationships/image" Target="../media/image61.png"/><Relationship Id="rId7" Type="http://schemas.openxmlformats.org/officeDocument/2006/relationships/image" Target="../media/image6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fr.wikipedia.org/wiki/Spectroscopie" TargetMode="External"/><Relationship Id="rId4" Type="http://schemas.openxmlformats.org/officeDocument/2006/relationships/hyperlink" Target="https://fr.wikipedia.org/wiki/Rayon_X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0" Type="http://schemas.openxmlformats.org/officeDocument/2006/relationships/hyperlink" Target="https://fr.wikipedia.org/wiki/Anode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fr.wikipedia.org/wiki/Exp%C3%A9rience_de_Franck_et_Hertz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fr.wikipedia.org/wiki/Cathode" TargetMode="External"/><Relationship Id="rId5" Type="http://schemas.openxmlformats.org/officeDocument/2006/relationships/image" Target="../media/image81.png"/><Relationship Id="rId6" Type="http://schemas.openxmlformats.org/officeDocument/2006/relationships/image" Target="../media/image70.png"/><Relationship Id="rId7" Type="http://schemas.openxmlformats.org/officeDocument/2006/relationships/image" Target="../media/image60.png"/><Relationship Id="rId8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fr.wikipedia.org/wiki/Centrifugation_analytique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8.png"/><Relationship Id="rId6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fr.wikipedia.org/wiki/Diffusion_Compton" TargetMode="External"/><Relationship Id="rId4" Type="http://schemas.openxmlformats.org/officeDocument/2006/relationships/hyperlink" Target="https://fr.wikipedia.org/wiki/Chambre_%C3%A0_brouillard" TargetMode="External"/><Relationship Id="rId9" Type="http://schemas.openxmlformats.org/officeDocument/2006/relationships/image" Target="../media/image79.png"/><Relationship Id="rId5" Type="http://schemas.openxmlformats.org/officeDocument/2006/relationships/image" Target="../media/image1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7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fr.wikipedia.org/wiki/Thermo%C3%AFonique#Loi_de_Richards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73.png"/><Relationship Id="rId6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r.wikipedia.org/wiki/Effet_Zeema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fr.wikipedia.org/wiki/M%C3%A9canique_ondulatoire" TargetMode="External"/><Relationship Id="rId4" Type="http://schemas.openxmlformats.org/officeDocument/2006/relationships/hyperlink" Target="https://fr.wikipedia.org/wiki/%C3%89lectron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75.png"/><Relationship Id="rId7" Type="http://schemas.openxmlformats.org/officeDocument/2006/relationships/image" Target="../media/image6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fr.wikipedia.org/wiki/Diffusion_Rama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71.png"/><Relationship Id="rId6" Type="http://schemas.openxmlformats.org/officeDocument/2006/relationships/image" Target="../media/image7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fr.wikipedia.org/wiki/M%C3%A9canique_quantique" TargetMode="External"/><Relationship Id="rId4" Type="http://schemas.openxmlformats.org/officeDocument/2006/relationships/hyperlink" Target="https://fr.wikipedia.org/wiki/Isom%C3%A9rie_de_spin_du_dihydrog%C3%A8ne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8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image" Target="../media/image82.png"/><Relationship Id="rId7" Type="http://schemas.openxmlformats.org/officeDocument/2006/relationships/image" Target="../media/image85.png"/><Relationship Id="rId8" Type="http://schemas.openxmlformats.org/officeDocument/2006/relationships/image" Target="../media/image7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fr.wikipedia.org/wiki/Neutr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83.png"/><Relationship Id="rId6" Type="http://schemas.openxmlformats.org/officeDocument/2006/relationships/image" Target="../media/image80.png"/><Relationship Id="rId7" Type="http://schemas.openxmlformats.org/officeDocument/2006/relationships/image" Target="../media/image8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fr.wikipedia.org/wiki/Victor_Franz_Hess" TargetMode="External"/><Relationship Id="rId4" Type="http://schemas.openxmlformats.org/officeDocument/2006/relationships/hyperlink" Target="https://fr.wikipedia.org/wiki/Rayon_cosmique" TargetMode="External"/><Relationship Id="rId9" Type="http://schemas.openxmlformats.org/officeDocument/2006/relationships/image" Target="../media/image86.png"/><Relationship Id="rId5" Type="http://schemas.openxmlformats.org/officeDocument/2006/relationships/hyperlink" Target="https://fr.wikipedia.org/wiki/Carl_David_Anderson" TargetMode="External"/><Relationship Id="rId6" Type="http://schemas.openxmlformats.org/officeDocument/2006/relationships/hyperlink" Target="https://fr.wikipedia.org/wiki/Positron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8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fr.wikipedia.org/wiki/Dualit%C3%A9_onde-particule#Historique_du_concept" TargetMode="External"/><Relationship Id="rId4" Type="http://schemas.openxmlformats.org/officeDocument/2006/relationships/hyperlink" Target="https://fr.wikipedia.org/wiki/Cristal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8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hyperlink" Target="https://fr.wikipedia.org/wiki/Henri_Becquerel" TargetMode="External"/><Relationship Id="rId13" Type="http://schemas.openxmlformats.org/officeDocument/2006/relationships/image" Target="../media/image8.png"/><Relationship Id="rId1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r.wikipedia.org/wiki/Radioactivit%C3%A9" TargetMode="External"/><Relationship Id="rId4" Type="http://schemas.openxmlformats.org/officeDocument/2006/relationships/hyperlink" Target="https://fr.wikipedia.org/wiki/Radioactivit%C3%A9" TargetMode="External"/><Relationship Id="rId9" Type="http://schemas.openxmlformats.org/officeDocument/2006/relationships/image" Target="../media/image13.png"/><Relationship Id="rId15" Type="http://schemas.openxmlformats.org/officeDocument/2006/relationships/hyperlink" Target="https://fr.wikipedia.org/wiki/Marie_Curie" TargetMode="External"/><Relationship Id="rId14" Type="http://schemas.openxmlformats.org/officeDocument/2006/relationships/hyperlink" Target="https://fr.wikipedia.org/wiki/Pierre_Curie" TargetMode="External"/><Relationship Id="rId5" Type="http://schemas.openxmlformats.org/officeDocument/2006/relationships/hyperlink" Target="https://fr.wikipedia.org/wiki/Irradiation" TargetMode="External"/><Relationship Id="rId6" Type="http://schemas.openxmlformats.org/officeDocument/2006/relationships/hyperlink" Target="https://fr.wikipedia.org/wiki/Irradiation" TargetMode="External"/><Relationship Id="rId7" Type="http://schemas.openxmlformats.org/officeDocument/2006/relationships/hyperlink" Target="https://fr.wikipedia.org/wiki/Henri_Becquerel" TargetMode="External"/><Relationship Id="rId8" Type="http://schemas.openxmlformats.org/officeDocument/2006/relationships/hyperlink" Target="https://fr.wikipedia.org/wiki/Henri_Becquerel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Relationship Id="rId4" Type="http://schemas.openxmlformats.org/officeDocument/2006/relationships/image" Target="../media/image90.png"/><Relationship Id="rId5" Type="http://schemas.openxmlformats.org/officeDocument/2006/relationships/image" Target="../media/image9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Relationship Id="rId4" Type="http://schemas.openxmlformats.org/officeDocument/2006/relationships/image" Target="../media/image98.png"/><Relationship Id="rId5" Type="http://schemas.openxmlformats.org/officeDocument/2006/relationships/image" Target="../media/image9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fr.wikipedia.org/wiki/Moment_magn%C3%A9tique_du_prot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9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Relationship Id="rId4" Type="http://schemas.openxmlformats.org/officeDocument/2006/relationships/image" Target="../media/image93.png"/><Relationship Id="rId5" Type="http://schemas.openxmlformats.org/officeDocument/2006/relationships/image" Target="../media/image9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fr.wikipedia.org/wiki/Principe_d%27exclusion_de_Pauli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9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fr.wikipedia.org/wiki/M%C3%A9s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97.png"/><Relationship Id="rId6" Type="http://schemas.openxmlformats.org/officeDocument/2006/relationships/image" Target="../media/image9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Relationship Id="rId4" Type="http://schemas.openxmlformats.org/officeDocument/2006/relationships/image" Target="../media/image103.png"/><Relationship Id="rId5" Type="http://schemas.openxmlformats.org/officeDocument/2006/relationships/image" Target="../media/image100.png"/><Relationship Id="rId6" Type="http://schemas.openxmlformats.org/officeDocument/2006/relationships/image" Target="../media/image10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fr.wikipedia.org/wiki/Microscope_%C3%A0_contraste_de_phase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fr.wikipedia.org/wiki/Cellule_%C3%A9pith%C3%A9liale" TargetMode="External"/><Relationship Id="rId6" Type="http://schemas.openxmlformats.org/officeDocument/2006/relationships/image" Target="../media/image102.png"/><Relationship Id="rId7" Type="http://schemas.openxmlformats.org/officeDocument/2006/relationships/image" Target="../media/image10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Relationship Id="rId4" Type="http://schemas.openxmlformats.org/officeDocument/2006/relationships/image" Target="../media/image104.png"/><Relationship Id="rId5" Type="http://schemas.openxmlformats.org/officeDocument/2006/relationships/image" Target="../media/image10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fr.wikipedia.org/wiki/Argon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fr.wikipedia.org/wiki/Rayons_cathodiques" TargetMode="External"/><Relationship Id="rId4" Type="http://schemas.openxmlformats.org/officeDocument/2006/relationships/hyperlink" Target="https://fr.wikipedia.org/wiki/Rayons_cathodiques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fr.wikipedia.org/wiki/Gaz" TargetMode="External"/><Relationship Id="rId4" Type="http://schemas.openxmlformats.org/officeDocument/2006/relationships/hyperlink" Target="https://fr.wikipedia.org/wiki/Gaz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fr.wikipedia.org/wiki/Spectroscopie" TargetMode="External"/><Relationship Id="rId4" Type="http://schemas.openxmlformats.org/officeDocument/2006/relationships/hyperlink" Target="https://fr.wikipedia.org/wiki/Spectroscopie" TargetMode="External"/><Relationship Id="rId9" Type="http://schemas.openxmlformats.org/officeDocument/2006/relationships/image" Target="../media/image21.png"/><Relationship Id="rId5" Type="http://schemas.openxmlformats.org/officeDocument/2006/relationships/hyperlink" Target="https://fr.wikipedia.org/wiki/M%C3%A9trologie" TargetMode="External"/><Relationship Id="rId6" Type="http://schemas.openxmlformats.org/officeDocument/2006/relationships/hyperlink" Target="https://fr.wikipedia.org/wiki/M%C3%A9trologie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3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3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3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fr.wikipedia.org/wiki/Photographie_interf%C3%A9rentielle" TargetMode="External"/><Relationship Id="rId4" Type="http://schemas.openxmlformats.org/officeDocument/2006/relationships/hyperlink" Target="https://fr.wikipedia.org/wiki/Photographie_interf%C3%A9rentielle" TargetMode="External"/><Relationship Id="rId5" Type="http://schemas.openxmlformats.org/officeDocument/2006/relationships/hyperlink" Target="https://fr.wikipedia.org/wiki/Interf%C3%A9rence" TargetMode="External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3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3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3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3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3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3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3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27251"/>
          <a:stretch/>
        </p:blipFill>
        <p:spPr>
          <a:xfrm>
            <a:off x="389325" y="0"/>
            <a:ext cx="8754678" cy="51435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2363775"/>
            <a:ext cx="8520600" cy="115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6000">
                <a:solidFill>
                  <a:schemeClr val="lt1"/>
                </a:solidFill>
              </a:rPr>
              <a:t>Les </a:t>
            </a:r>
            <a:r>
              <a:rPr b="1" lang="fr" sz="6000">
                <a:solidFill>
                  <a:schemeClr val="lt1"/>
                </a:solidFill>
              </a:rPr>
              <a:t>Nobel</a:t>
            </a:r>
            <a:endParaRPr b="1" sz="6000">
              <a:solidFill>
                <a:schemeClr val="lt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593200" y="3699175"/>
            <a:ext cx="3957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50">
                <a:solidFill>
                  <a:srgbClr val="050505"/>
                </a:solidFill>
                <a:highlight>
                  <a:srgbClr val="FFFFFF"/>
                </a:highlight>
              </a:rPr>
              <a:t>The 5th Solvay Conference on Quantum Mechanics, 1927, 17 of the 29 attendees are Nobel Prize winners.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Marconi &amp; Braun : télégraphie </a:t>
            </a:r>
            <a:r>
              <a:rPr b="1" lang="fr" sz="2300"/>
              <a:t>sans</a:t>
            </a:r>
            <a:r>
              <a:rPr b="1" lang="fr" sz="2300"/>
              <a:t> file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1909 ”</a:t>
            </a:r>
            <a:r>
              <a:rPr lang="fr" sz="1100">
                <a:solidFill>
                  <a:schemeClr val="dk1"/>
                </a:solidFill>
              </a:rPr>
              <a:t>En témoignage de leurs contributions au développement de la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télégraphie</a:t>
            </a:r>
            <a:r>
              <a:rPr lang="fr" sz="1100">
                <a:solidFill>
                  <a:schemeClr val="dk1"/>
                </a:solidFill>
              </a:rPr>
              <a:t> sans fil. </a:t>
            </a: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7" name="Google Shape;167;p22"/>
          <p:cNvSpPr txBox="1"/>
          <p:nvPr/>
        </p:nvSpPr>
        <p:spPr>
          <a:xfrm>
            <a:off x="2832200" y="34087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Guglielmo Marconi</a:t>
            </a:r>
            <a:endParaRPr/>
          </a:p>
        </p:txBody>
      </p:sp>
      <p:sp>
        <p:nvSpPr>
          <p:cNvPr id="168" name="Google Shape;168;p22"/>
          <p:cNvSpPr txBox="1"/>
          <p:nvPr/>
        </p:nvSpPr>
        <p:spPr>
          <a:xfrm>
            <a:off x="6022825" y="3089300"/>
            <a:ext cx="154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Ferdinand Braun</a:t>
            </a: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7624475" y="3139300"/>
            <a:ext cx="122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Poste à galene</a:t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3600" y="1129773"/>
            <a:ext cx="1639475" cy="18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2825" y="810287"/>
            <a:ext cx="1475275" cy="20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72325" y="774725"/>
            <a:ext cx="1324075" cy="21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69625" y="1667975"/>
            <a:ext cx="1196675" cy="6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4500000" y="2628700"/>
            <a:ext cx="1352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Détécteur matgetique : permet d’écouter les </a:t>
            </a:r>
            <a:r>
              <a:rPr lang="fr"/>
              <a:t>signal</a:t>
            </a:r>
            <a:r>
              <a:rPr lang="fr"/>
              <a:t> Em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11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47" name="Google Shape;1147;p11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8" name="Google Shape;1148;p11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49" name="Google Shape;1149;p11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50" name="Google Shape;1150;p11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1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57" name="Google Shape;1157;p11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8" name="Google Shape;1158;p11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59" name="Google Shape;1159;p11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60" name="Google Shape;1160;p11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6" name="Google Shape;1166;p11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67" name="Google Shape;1167;p11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68" name="Google Shape;1168;p11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69" name="Google Shape;1169;p11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70" name="Google Shape;1170;p11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11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77" name="Google Shape;1177;p11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8" name="Google Shape;1178;p11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79" name="Google Shape;1179;p11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80" name="Google Shape;1180;p11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1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11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87" name="Google Shape;1187;p11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8" name="Google Shape;1188;p11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89" name="Google Shape;1189;p11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90" name="Google Shape;1190;p11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11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97" name="Google Shape;1197;p11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8" name="Google Shape;1198;p11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99" name="Google Shape;1199;p11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00" name="Google Shape;1200;p11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11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07" name="Google Shape;1207;p11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8" name="Google Shape;1208;p11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09" name="Google Shape;1209;p11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10" name="Google Shape;1210;p11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6" name="Google Shape;1216;p11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17" name="Google Shape;1217;p11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18" name="Google Shape;1218;p11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19" name="Google Shape;1219;p11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20" name="Google Shape;1220;p11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12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27" name="Google Shape;1227;p12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28" name="Google Shape;1228;p12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29" name="Google Shape;1229;p12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30" name="Google Shape;1230;p12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12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37" name="Google Shape;1237;p12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8" name="Google Shape;1238;p12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39" name="Google Shape;1239;p12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40" name="Google Shape;1240;p12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Johannes Diderik van der Waals</a:t>
            </a:r>
            <a:r>
              <a:rPr b="1" lang="fr" sz="2300"/>
              <a:t> : Equation d’état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/>
          <p:cNvSpPr txBox="1"/>
          <p:nvPr>
            <p:ph idx="1" type="body"/>
          </p:nvPr>
        </p:nvSpPr>
        <p:spPr>
          <a:xfrm>
            <a:off x="311700" y="1152475"/>
            <a:ext cx="18240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1910”</a:t>
            </a:r>
            <a:r>
              <a:rPr lang="fr" sz="1100">
                <a:solidFill>
                  <a:srgbClr val="000000"/>
                </a:solidFill>
              </a:rPr>
              <a:t>Pour ses travaux sur l'</a:t>
            </a:r>
            <a:r>
              <a:rPr lang="fr" sz="1100" u="sng">
                <a:solidFill>
                  <a:schemeClr val="hlink"/>
                </a:solidFill>
                <a:hlinkClick r:id="rId3"/>
              </a:rPr>
              <a:t>équation d'état</a:t>
            </a:r>
            <a:r>
              <a:rPr lang="fr" sz="1100">
                <a:solidFill>
                  <a:srgbClr val="000000"/>
                </a:solidFill>
              </a:rPr>
              <a:t> des gaz et liquides.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2" name="Google Shape;182;p23"/>
          <p:cNvSpPr txBox="1"/>
          <p:nvPr/>
        </p:nvSpPr>
        <p:spPr>
          <a:xfrm>
            <a:off x="2315775" y="3489500"/>
            <a:ext cx="193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Johannes Diderik van der Waals</a:t>
            </a:r>
            <a:endParaRPr/>
          </a:p>
        </p:txBody>
      </p:sp>
      <p:sp>
        <p:nvSpPr>
          <p:cNvPr id="183" name="Google Shape;183;p23"/>
          <p:cNvSpPr txBox="1"/>
          <p:nvPr/>
        </p:nvSpPr>
        <p:spPr>
          <a:xfrm>
            <a:off x="5378350" y="2470550"/>
            <a:ext cx="273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Equation d’état de Van der Waals</a:t>
            </a:r>
            <a:endParaRPr/>
          </a:p>
        </p:txBody>
      </p:sp>
      <p:sp>
        <p:nvSpPr>
          <p:cNvPr id="184" name="Google Shape;184;p23"/>
          <p:cNvSpPr txBox="1"/>
          <p:nvPr/>
        </p:nvSpPr>
        <p:spPr>
          <a:xfrm>
            <a:off x="6793975" y="348950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3475" y="1017725"/>
            <a:ext cx="1594125" cy="225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(P + \frac{n^2a}{V^2})(V -nb)= n \times R \times T " id="186" name="Google Shape;18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6678" y="1560149"/>
            <a:ext cx="4129823" cy="7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12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47" name="Google Shape;1247;p12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8" name="Google Shape;1248;p12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49" name="Google Shape;1249;p12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50" name="Google Shape;1250;p12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2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57" name="Google Shape;1257;p12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58" name="Google Shape;1258;p12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59" name="Google Shape;1259;p12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60" name="Google Shape;1260;p12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12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67" name="Google Shape;1267;p12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68" name="Google Shape;1268;p12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69" name="Google Shape;1269;p12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70" name="Google Shape;1270;p12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2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77" name="Google Shape;1277;p12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78" name="Google Shape;1278;p12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79" name="Google Shape;1279;p12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80" name="Google Shape;1280;p12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12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87" name="Google Shape;1287;p12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8" name="Google Shape;1288;p12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89" name="Google Shape;1289;p12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290" name="Google Shape;1290;p12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12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297" name="Google Shape;1297;p12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8" name="Google Shape;1298;p12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299" name="Google Shape;1299;p12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00" name="Google Shape;1300;p12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p12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07" name="Google Shape;1307;p12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8" name="Google Shape;1308;p12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09" name="Google Shape;1309;p12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10" name="Google Shape;1310;p12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2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17" name="Google Shape;1317;p12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18" name="Google Shape;1318;p12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19" name="Google Shape;1319;p12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20" name="Google Shape;1320;p12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13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27" name="Google Shape;1327;p13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8" name="Google Shape;1328;p13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29" name="Google Shape;1329;p13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30" name="Google Shape;1330;p13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3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37" name="Google Shape;1337;p13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8" name="Google Shape;1338;p13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39" name="Google Shape;1339;p13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40" name="Google Shape;1340;p13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W</a:t>
            </a:r>
            <a:r>
              <a:rPr b="1" lang="fr" sz="2300"/>
              <a:t>ilhelm Wien</a:t>
            </a:r>
            <a:r>
              <a:rPr b="1" lang="fr" sz="2300"/>
              <a:t> : Loi sur le </a:t>
            </a:r>
            <a:r>
              <a:rPr b="1" lang="fr" sz="2300"/>
              <a:t>rayonnement</a:t>
            </a:r>
            <a:r>
              <a:rPr b="1" lang="fr" sz="2300"/>
              <a:t> </a:t>
            </a:r>
            <a:r>
              <a:rPr b="1" lang="fr" sz="2300"/>
              <a:t>thermique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1911”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découvertes au sujet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lois du rayonnement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 la chaleur.</a:t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" name="Google Shape;194;p24"/>
          <p:cNvSpPr txBox="1"/>
          <p:nvPr/>
        </p:nvSpPr>
        <p:spPr>
          <a:xfrm>
            <a:off x="2661425" y="3408775"/>
            <a:ext cx="1499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Wilhelm Wien</a:t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4998525" y="1152475"/>
            <a:ext cx="30264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Loi du déplacement de Wien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4"/>
          <p:cNvSpPr txBox="1"/>
          <p:nvPr/>
        </p:nvSpPr>
        <p:spPr>
          <a:xfrm>
            <a:off x="5083225" y="29181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Loi de Wien</a:t>
            </a:r>
            <a:endParaRPr/>
          </a:p>
        </p:txBody>
      </p:sp>
      <p:pic>
        <p:nvPicPr>
          <p:cNvPr id="197" name="Google Shape;19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7175" y="1153212"/>
            <a:ext cx="1499050" cy="21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83224" y="3539500"/>
            <a:ext cx="3437076" cy="17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98525" y="1698302"/>
            <a:ext cx="3606475" cy="8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13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47" name="Google Shape;1347;p13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8" name="Google Shape;1348;p13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49" name="Google Shape;1349;p13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50" name="Google Shape;1350;p13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13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57" name="Google Shape;1357;p13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8" name="Google Shape;1358;p13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59" name="Google Shape;1359;p13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60" name="Google Shape;1360;p13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13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367" name="Google Shape;1367;p13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68" name="Google Shape;1368;p13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369" name="Google Shape;1369;p13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370" name="Google Shape;1370;p13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6" name="Google Shape;1376;p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l'invention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régulateurs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automatiques utilisés avec des accumulateurs de gaz pour l'éclairage des phares et balises.</a:t>
            </a: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2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Gustaf Dalén</a:t>
            </a:r>
            <a:endParaRPr/>
          </a:p>
        </p:txBody>
      </p:sp>
      <p:sp>
        <p:nvSpPr>
          <p:cNvPr id="208" name="Google Shape;208;p2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1250" y="1082400"/>
            <a:ext cx="1702400" cy="257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250">
                <a:highlight>
                  <a:srgbClr val="EEEEFF"/>
                </a:highlight>
              </a:rPr>
              <a:t>Heike Kamerlingh Onnes</a:t>
            </a:r>
            <a:r>
              <a:rPr b="1" lang="fr" sz="2300"/>
              <a:t> : </a:t>
            </a:r>
            <a:r>
              <a:rPr b="1" lang="fr" sz="2300"/>
              <a:t>Cryogénie</a:t>
            </a:r>
            <a:r>
              <a:rPr b="1" lang="fr" sz="2300"/>
              <a:t> 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1913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recherches sur les propriétés de la matière aux basses températures, qui conduisirent, entre autres, à la production d'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hélium liquide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217" name="Google Shape;217;p26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8" name="Google Shape;218;p26"/>
          <p:cNvSpPr txBox="1"/>
          <p:nvPr/>
        </p:nvSpPr>
        <p:spPr>
          <a:xfrm>
            <a:off x="2963613" y="3530775"/>
            <a:ext cx="193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Heike Kamerlingh Onnes</a:t>
            </a: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4778213" y="35307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Liquéfaction de He</a:t>
            </a:r>
            <a:endParaRPr/>
          </a:p>
        </p:txBody>
      </p:sp>
      <p:sp>
        <p:nvSpPr>
          <p:cNvPr id="220" name="Google Shape;220;p26"/>
          <p:cNvSpPr txBox="1"/>
          <p:nvPr/>
        </p:nvSpPr>
        <p:spPr>
          <a:xfrm>
            <a:off x="7266150" y="3246825"/>
            <a:ext cx="193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Découverte de la supraconductivité</a:t>
            </a:r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3426" y="1027735"/>
            <a:ext cx="1694775" cy="250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8025" y="1180721"/>
            <a:ext cx="1694775" cy="219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9775" y="1109700"/>
            <a:ext cx="1832800" cy="24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Max von Laue</a:t>
            </a:r>
            <a:r>
              <a:rPr b="1" lang="fr" sz="2300"/>
              <a:t> : Diffraction des Cristaux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1915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découverte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diffraction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rayons X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par les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cristaux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230" name="Google Shape;230;p27"/>
          <p:cNvPicPr preferRelativeResize="0"/>
          <p:nvPr/>
        </p:nvPicPr>
        <p:blipFill rotWithShape="1">
          <a:blip r:embed="rId6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27"/>
          <p:cNvSpPr txBox="1"/>
          <p:nvPr/>
        </p:nvSpPr>
        <p:spPr>
          <a:xfrm>
            <a:off x="2914409" y="380092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Max von Laue</a:t>
            </a:r>
            <a:endParaRPr/>
          </a:p>
        </p:txBody>
      </p:sp>
      <p:sp>
        <p:nvSpPr>
          <p:cNvPr id="232" name="Google Shape;232;p27"/>
          <p:cNvSpPr txBox="1"/>
          <p:nvPr/>
        </p:nvSpPr>
        <p:spPr>
          <a:xfrm>
            <a:off x="6239925" y="3671400"/>
            <a:ext cx="22188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Méthode de Laue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4400" y="1128738"/>
            <a:ext cx="1858800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6075" y="1415300"/>
            <a:ext cx="3235949" cy="21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Bragg </a:t>
            </a:r>
            <a:r>
              <a:rPr b="1" lang="fr" sz="2300"/>
              <a:t>père</a:t>
            </a:r>
            <a:r>
              <a:rPr b="1" lang="fr" sz="2300"/>
              <a:t> &amp; fils</a:t>
            </a:r>
            <a:r>
              <a:rPr b="1" lang="fr" sz="2300"/>
              <a:t> : </a:t>
            </a:r>
            <a:r>
              <a:rPr b="1" lang="fr" sz="2300"/>
              <a:t>Cristallographie</a:t>
            </a:r>
            <a:r>
              <a:rPr b="1" lang="fr" sz="2300"/>
              <a:t> au rayon X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1915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leurs contributions à l'analyse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structure cristalline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au moyen des rayons X.</a:t>
            </a:r>
            <a:r>
              <a:rPr lang="fr"/>
              <a:t> </a:t>
            </a:r>
            <a:endParaRPr/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2" name="Google Shape;242;p28"/>
          <p:cNvSpPr txBox="1"/>
          <p:nvPr/>
        </p:nvSpPr>
        <p:spPr>
          <a:xfrm>
            <a:off x="2551847" y="3336425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William Henry Bragg</a:t>
            </a:r>
            <a:endParaRPr/>
          </a:p>
        </p:txBody>
      </p:sp>
      <p:sp>
        <p:nvSpPr>
          <p:cNvPr id="243" name="Google Shape;243;p28"/>
          <p:cNvSpPr txBox="1"/>
          <p:nvPr/>
        </p:nvSpPr>
        <p:spPr>
          <a:xfrm>
            <a:off x="4410150" y="3336425"/>
            <a:ext cx="1309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William Lawrence Bragg</a:t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6154063" y="3421175"/>
            <a:ext cx="269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Loi de Bragg: </a:t>
            </a:r>
            <a:r>
              <a:rPr lang="fr"/>
              <a:t>ordre</a:t>
            </a:r>
            <a:r>
              <a:rPr lang="fr"/>
              <a:t> de diffraction constructive </a:t>
            </a:r>
            <a:endParaRPr/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7850" y="1225575"/>
            <a:ext cx="1309575" cy="2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64275" y="1225575"/>
            <a:ext cx="1309575" cy="185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 rotWithShape="1">
          <a:blip r:embed="rId7">
            <a:alphaModFix/>
          </a:blip>
          <a:srcRect b="0" l="0" r="16471" t="0"/>
          <a:stretch/>
        </p:blipFill>
        <p:spPr>
          <a:xfrm>
            <a:off x="6037875" y="1225575"/>
            <a:ext cx="2923074" cy="16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754" y="4050000"/>
            <a:ext cx="2690725" cy="45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1916 : </a:t>
            </a:r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6" name="Google Shape;256;p2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257" name="Google Shape;257;p2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258" name="Google Shape;258;p2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</a:t>
            </a:r>
            <a:r>
              <a:rPr b="1" lang="fr" sz="2300"/>
              <a:t>Rayonnement</a:t>
            </a:r>
            <a:r>
              <a:rPr b="1" lang="fr" sz="2300"/>
              <a:t> Rotengen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1917 : </a:t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6" name="Google Shape;266;p3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267" name="Google Shape;267;p3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268" name="Google Shape;268;p3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250">
                <a:solidFill>
                  <a:srgbClr val="202122"/>
                </a:solidFill>
                <a:highlight>
                  <a:srgbClr val="EEEEFF"/>
                </a:highlight>
              </a:rPr>
              <a:t>Max Planck</a:t>
            </a:r>
            <a:r>
              <a:rPr b="1" lang="fr" sz="2300"/>
              <a:t> : Quanta d’énergie h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>
                <a:solidFill>
                  <a:srgbClr val="666666"/>
                </a:solidFill>
              </a:rPr>
              <a:t>Nobel 1918 : </a:t>
            </a:r>
            <a:r>
              <a:rPr lang="fr">
                <a:solidFill>
                  <a:srgbClr val="666666"/>
                </a:solidFill>
              </a:rPr>
              <a:t>En témoignage des services rendus à l'avancement de la physique par la découverte des </a:t>
            </a:r>
            <a:r>
              <a:rPr lang="fr">
                <a:solidFill>
                  <a:srgbClr val="666666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quanta</a:t>
            </a:r>
            <a:r>
              <a:rPr lang="fr">
                <a:solidFill>
                  <a:srgbClr val="666666"/>
                </a:solidFill>
              </a:rPr>
              <a:t> d'énergie.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6" name="Google Shape;276;p31"/>
          <p:cNvSpPr txBox="1"/>
          <p:nvPr/>
        </p:nvSpPr>
        <p:spPr>
          <a:xfrm>
            <a:off x="3331709" y="3718150"/>
            <a:ext cx="144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rgbClr val="202122"/>
                </a:solidFill>
                <a:highlight>
                  <a:srgbClr val="EEEEFF"/>
                </a:highlight>
              </a:rPr>
              <a:t>Max Planck</a:t>
            </a:r>
            <a:r>
              <a:rPr b="1" lang="fr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277" name="Google Shape;277;p31"/>
          <p:cNvSpPr txBox="1"/>
          <p:nvPr/>
        </p:nvSpPr>
        <p:spPr>
          <a:xfrm>
            <a:off x="5784759" y="3125588"/>
            <a:ext cx="1782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Rayonement du coprs noir</a:t>
            </a:r>
            <a:endParaRPr/>
          </a:p>
        </p:txBody>
      </p:sp>
      <p:pic>
        <p:nvPicPr>
          <p:cNvPr id="278" name="Google Shape;27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1525" y="1041425"/>
            <a:ext cx="1781856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306" y="677875"/>
            <a:ext cx="2984970" cy="23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31695" y="4176050"/>
            <a:ext cx="5630454" cy="67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b="1" lang="fr" sz="2300"/>
              <a:t>Wilhelm Röntgen : </a:t>
            </a:r>
            <a:r>
              <a:rPr b="1" lang="fr" sz="2300"/>
              <a:t>rayonnement</a:t>
            </a:r>
            <a:r>
              <a:rPr b="1" lang="fr" sz="2300"/>
              <a:t> X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1901: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En reconnaissance des services extraordinaires qu'il a rendus en découvrant les remarquables rayons qui ont été nommés par la suite en son honneur”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475" y="1225875"/>
            <a:ext cx="1934425" cy="2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6391475" y="4057175"/>
            <a:ext cx="193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Photographie de la main d'Anna Bertha Ludwig Röntgen prise le 22 décembre 1895.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125" y="1274675"/>
            <a:ext cx="209550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820875" y="4057175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fr" sz="2300">
                <a:solidFill>
                  <a:schemeClr val="dk1"/>
                </a:solidFill>
              </a:rPr>
              <a:t>Wilhelm Röntgen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Johannes Stark</a:t>
            </a:r>
            <a:r>
              <a:rPr b="1" lang="fr" sz="2300"/>
              <a:t> : </a:t>
            </a:r>
            <a:r>
              <a:rPr lang="fr" sz="1400"/>
              <a:t>Effet Stark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1919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découverte de l'effet Doppler dans les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rayons canaux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et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séparation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raies spectrales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par un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champ électrique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287" name="Google Shape;287;p32"/>
          <p:cNvPicPr preferRelativeResize="0"/>
          <p:nvPr/>
        </p:nvPicPr>
        <p:blipFill rotWithShape="1">
          <a:blip r:embed="rId7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32"/>
          <p:cNvSpPr txBox="1"/>
          <p:nvPr/>
        </p:nvSpPr>
        <p:spPr>
          <a:xfrm>
            <a:off x="2763609" y="340877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Johannes Stark</a:t>
            </a:r>
            <a:endParaRPr/>
          </a:p>
        </p:txBody>
      </p:sp>
      <p:sp>
        <p:nvSpPr>
          <p:cNvPr id="289" name="Google Shape;289;p32"/>
          <p:cNvSpPr txBox="1"/>
          <p:nvPr/>
        </p:nvSpPr>
        <p:spPr>
          <a:xfrm>
            <a:off x="6651800" y="4352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Effet Stark</a:t>
            </a:r>
            <a:endParaRPr/>
          </a:p>
        </p:txBody>
      </p:sp>
      <p:sp>
        <p:nvSpPr>
          <p:cNvPr id="290" name="Google Shape;290;p32"/>
          <p:cNvSpPr txBox="1"/>
          <p:nvPr/>
        </p:nvSpPr>
        <p:spPr>
          <a:xfrm>
            <a:off x="6460925" y="46548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291" name="Google Shape;29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0800" y="1041425"/>
            <a:ext cx="1441500" cy="2038697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9">
            <a:alphaModFix/>
          </a:blip>
          <a:srcRect b="0" l="6283" r="7997" t="0"/>
          <a:stretch/>
        </p:blipFill>
        <p:spPr>
          <a:xfrm>
            <a:off x="4893850" y="822476"/>
            <a:ext cx="4109225" cy="338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EEEEFF"/>
                </a:highlight>
              </a:rPr>
              <a:t>Charles Édouard Guillaume</a:t>
            </a:r>
            <a:r>
              <a:rPr b="1" lang="fr" sz="2300"/>
              <a:t> : Nouveau alliage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1920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En témoignage des services rendus aux mesures de précision en physique par la découverte des anomalies des alliages d'acier au nickel.</a:t>
            </a:r>
            <a:endParaRPr/>
          </a:p>
        </p:txBody>
      </p:sp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0" name="Google Shape;300;p33"/>
          <p:cNvSpPr txBox="1"/>
          <p:nvPr/>
        </p:nvSpPr>
        <p:spPr>
          <a:xfrm>
            <a:off x="3331709" y="3718150"/>
            <a:ext cx="1441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Charles Édouard Guillaume</a:t>
            </a:r>
            <a:endParaRPr/>
          </a:p>
        </p:txBody>
      </p:sp>
      <p:sp>
        <p:nvSpPr>
          <p:cNvPr id="301" name="Google Shape;301;p33"/>
          <p:cNvSpPr txBox="1"/>
          <p:nvPr/>
        </p:nvSpPr>
        <p:spPr>
          <a:xfrm>
            <a:off x="5305625" y="2292550"/>
            <a:ext cx="12282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L’</a:t>
            </a:r>
            <a:r>
              <a:rPr b="1" lang="fr" sz="1050">
                <a:solidFill>
                  <a:srgbClr val="202122"/>
                </a:solidFill>
                <a:highlight>
                  <a:srgbClr val="FFFFFF"/>
                </a:highlight>
              </a:rPr>
              <a:t>Invar</a:t>
            </a: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 est un </a:t>
            </a:r>
            <a:r>
              <a:rPr lang="fr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alliage</a:t>
            </a: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 de </a:t>
            </a:r>
            <a:r>
              <a:rPr lang="fr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fer</a:t>
            </a: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 (64 %) et de </a:t>
            </a:r>
            <a:r>
              <a:rPr lang="fr" sz="1050">
                <a:solidFill>
                  <a:srgbClr val="0645AD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nickel</a:t>
            </a: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 (36 %)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02" name="Google Shape;302;p33"/>
          <p:cNvSpPr txBox="1"/>
          <p:nvPr/>
        </p:nvSpPr>
        <p:spPr>
          <a:xfrm>
            <a:off x="7055175" y="2658825"/>
            <a:ext cx="1934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Évolution du </a:t>
            </a:r>
            <a:r>
              <a:rPr lang="fr" sz="9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coefficient de dilatation</a:t>
            </a: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 en fonction de la teneur massique en </a:t>
            </a:r>
            <a:r>
              <a:rPr lang="fr" sz="9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nickel</a:t>
            </a: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 dans l'alliage.</a:t>
            </a:r>
            <a:endParaRPr/>
          </a:p>
        </p:txBody>
      </p:sp>
      <p:pic>
        <p:nvPicPr>
          <p:cNvPr id="303" name="Google Shape;303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88925" y="1092200"/>
            <a:ext cx="1628500" cy="10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79325" y="1230400"/>
            <a:ext cx="1693876" cy="23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11623" y="1152475"/>
            <a:ext cx="202067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Albert Einstein</a:t>
            </a:r>
            <a:r>
              <a:rPr b="1" lang="fr" sz="2300"/>
              <a:t>: Pionnier de la physique </a:t>
            </a:r>
            <a:r>
              <a:rPr b="1" lang="fr" sz="2300"/>
              <a:t>théorique</a:t>
            </a:r>
            <a:r>
              <a:rPr b="1" lang="fr" sz="2300"/>
              <a:t> moderne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1921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contributions à la physique théorique, spécialement pour sa découverte de la loi de l'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effet photoélectrique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312" name="Google Shape;312;p34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34"/>
          <p:cNvSpPr txBox="1"/>
          <p:nvPr/>
        </p:nvSpPr>
        <p:spPr>
          <a:xfrm>
            <a:off x="2901222" y="340877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Albert Einstein</a:t>
            </a:r>
            <a:endParaRPr/>
          </a:p>
        </p:txBody>
      </p:sp>
      <p:sp>
        <p:nvSpPr>
          <p:cNvPr id="314" name="Google Shape;314;p34"/>
          <p:cNvSpPr txBox="1"/>
          <p:nvPr/>
        </p:nvSpPr>
        <p:spPr>
          <a:xfrm>
            <a:off x="6491125" y="1232384"/>
            <a:ext cx="196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Effet </a:t>
            </a:r>
            <a:r>
              <a:rPr lang="fr"/>
              <a:t>photoélectrique (1905 mars)</a:t>
            </a:r>
            <a:endParaRPr/>
          </a:p>
        </p:txBody>
      </p:sp>
      <p:sp>
        <p:nvSpPr>
          <p:cNvPr id="315" name="Google Shape;315;p34"/>
          <p:cNvSpPr txBox="1"/>
          <p:nvPr/>
        </p:nvSpPr>
        <p:spPr>
          <a:xfrm>
            <a:off x="5170175" y="4016875"/>
            <a:ext cx="1087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Relativité général  (1915 </a:t>
            </a: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décembre )</a:t>
            </a:r>
            <a:endParaRPr/>
          </a:p>
        </p:txBody>
      </p:sp>
      <p:pic>
        <p:nvPicPr>
          <p:cNvPr id="316" name="Google Shape;31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3600" y="1232375"/>
            <a:ext cx="1716725" cy="2096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4"/>
          <p:cNvSpPr txBox="1"/>
          <p:nvPr/>
        </p:nvSpPr>
        <p:spPr>
          <a:xfrm>
            <a:off x="5099975" y="2355283"/>
            <a:ext cx="1537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Mouvement brownien</a:t>
            </a:r>
            <a:r>
              <a:rPr lang="fr"/>
              <a:t> (1905 mai)</a:t>
            </a:r>
            <a:endParaRPr/>
          </a:p>
        </p:txBody>
      </p:sp>
      <p:sp>
        <p:nvSpPr>
          <p:cNvPr id="318" name="Google Shape;318;p34"/>
          <p:cNvSpPr txBox="1"/>
          <p:nvPr/>
        </p:nvSpPr>
        <p:spPr>
          <a:xfrm>
            <a:off x="6965225" y="3185575"/>
            <a:ext cx="171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Relativité restraint</a:t>
            </a:r>
            <a:r>
              <a:rPr lang="fr"/>
              <a:t>(1905 septembre)</a:t>
            </a:r>
            <a:endParaRPr/>
          </a:p>
        </p:txBody>
      </p:sp>
      <p:pic>
        <p:nvPicPr>
          <p:cNvPr id="319" name="Google Shape;31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9975" y="1072400"/>
            <a:ext cx="1228200" cy="12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7350" y="1938400"/>
            <a:ext cx="1378875" cy="11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68488" y="3249300"/>
            <a:ext cx="140017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8926" y="4093150"/>
            <a:ext cx="2743375" cy="87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Niels Bohr</a:t>
            </a:r>
            <a:r>
              <a:rPr b="1" lang="fr" sz="2300"/>
              <a:t> : </a:t>
            </a:r>
            <a:r>
              <a:rPr b="1" lang="fr" sz="2300"/>
              <a:t>modèle</a:t>
            </a:r>
            <a:r>
              <a:rPr b="1" lang="fr" sz="2300"/>
              <a:t> de l’atome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1922 :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contributions à la recherche sur la structure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atomes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et sur le rayonnement qu'ils émettent.</a:t>
            </a:r>
            <a:r>
              <a:rPr lang="fr"/>
              <a:t> </a:t>
            </a:r>
            <a:endParaRPr/>
          </a:p>
        </p:txBody>
      </p:sp>
      <p:pic>
        <p:nvPicPr>
          <p:cNvPr id="329" name="Google Shape;329;p35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35"/>
          <p:cNvSpPr txBox="1"/>
          <p:nvPr/>
        </p:nvSpPr>
        <p:spPr>
          <a:xfrm>
            <a:off x="3000209" y="340877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Niels Bohr</a:t>
            </a:r>
            <a:endParaRPr/>
          </a:p>
        </p:txBody>
      </p:sp>
      <p:sp>
        <p:nvSpPr>
          <p:cNvPr id="331" name="Google Shape;331;p35"/>
          <p:cNvSpPr txBox="1"/>
          <p:nvPr/>
        </p:nvSpPr>
        <p:spPr>
          <a:xfrm>
            <a:off x="5022950" y="2913300"/>
            <a:ext cx="32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Atome de Mg selon le </a:t>
            </a:r>
            <a:r>
              <a:rPr lang="fr"/>
              <a:t>modèle</a:t>
            </a:r>
            <a:r>
              <a:rPr lang="fr"/>
              <a:t> de Bohr</a:t>
            </a:r>
            <a:endParaRPr/>
          </a:p>
        </p:txBody>
      </p:sp>
      <p:sp>
        <p:nvSpPr>
          <p:cNvPr id="332" name="Google Shape;332;p35"/>
          <p:cNvSpPr txBox="1"/>
          <p:nvPr/>
        </p:nvSpPr>
        <p:spPr>
          <a:xfrm>
            <a:off x="8120050" y="445390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333" name="Google Shape;33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9625" y="930363"/>
            <a:ext cx="1762655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81949" y="1017730"/>
            <a:ext cx="1934400" cy="182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3698" y="3539489"/>
            <a:ext cx="1762650" cy="696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EEEEFF"/>
                </a:highlight>
              </a:rPr>
              <a:t>Robert Andrews Millikan</a:t>
            </a:r>
            <a:r>
              <a:rPr b="1" lang="fr" sz="2300"/>
              <a:t>: Mesure de la charge d’un electron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1923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travaux sur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charge élémentaire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d'électricité et sur l'effet photoélectrique.</a:t>
            </a:r>
            <a:endParaRPr/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3" name="Google Shape;343;p36"/>
          <p:cNvSpPr txBox="1"/>
          <p:nvPr/>
        </p:nvSpPr>
        <p:spPr>
          <a:xfrm>
            <a:off x="3331709" y="3718150"/>
            <a:ext cx="1441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Robert Andrews Millikan</a:t>
            </a:r>
            <a:endParaRPr/>
          </a:p>
        </p:txBody>
      </p:sp>
      <p:sp>
        <p:nvSpPr>
          <p:cNvPr id="344" name="Google Shape;344;p36"/>
          <p:cNvSpPr txBox="1"/>
          <p:nvPr/>
        </p:nvSpPr>
        <p:spPr>
          <a:xfrm>
            <a:off x="7474125" y="1480075"/>
            <a:ext cx="1115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Dispositif de Millikan pour l'expérience.</a:t>
            </a:r>
            <a:endParaRPr/>
          </a:p>
        </p:txBody>
      </p:sp>
      <p:sp>
        <p:nvSpPr>
          <p:cNvPr id="345" name="Google Shape;345;p36"/>
          <p:cNvSpPr txBox="1"/>
          <p:nvPr/>
        </p:nvSpPr>
        <p:spPr>
          <a:xfrm>
            <a:off x="4500000" y="482560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5375" y="1041425"/>
            <a:ext cx="2047831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52" y="1089775"/>
            <a:ext cx="2096475" cy="14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2900" y="2566250"/>
            <a:ext cx="2523323" cy="218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Manne Siegbahn</a:t>
            </a:r>
            <a:r>
              <a:rPr b="1" lang="fr" sz="2300"/>
              <a:t>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1924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découvertes et ses recherches dans le domaine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spectroscopie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rayons X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355" name="Google Shape;355;p37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6" name="Google Shape;356;p37"/>
          <p:cNvSpPr txBox="1"/>
          <p:nvPr/>
        </p:nvSpPr>
        <p:spPr>
          <a:xfrm>
            <a:off x="3331709" y="371815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Manne Siegbahn</a:t>
            </a:r>
            <a:endParaRPr/>
          </a:p>
        </p:txBody>
      </p:sp>
      <p:sp>
        <p:nvSpPr>
          <p:cNvPr id="357" name="Google Shape;357;p3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359" name="Google Shape;35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0425" y="1128738"/>
            <a:ext cx="1752404" cy="24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Franck &amp; Hertz</a:t>
            </a:r>
            <a:r>
              <a:rPr b="1" lang="fr" sz="2300"/>
              <a:t> : loi des collison </a:t>
            </a:r>
            <a:r>
              <a:rPr b="1" lang="fr" sz="2300"/>
              <a:t>électronique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1925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leur découverte des lois de la collision d'un électron sur un atome.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expérience réalisé en 1914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100" u="sng">
                <a:solidFill>
                  <a:schemeClr val="hlink"/>
                </a:solidFill>
                <a:hlinkClick r:id="rId3"/>
              </a:rPr>
              <a:t>Expérience de Franck et Hertz — Wikipédia (wikipedia.org)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</p:txBody>
      </p:sp>
      <p:pic>
        <p:nvPicPr>
          <p:cNvPr id="366" name="Google Shape;366;p38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7" name="Google Shape;367;p38"/>
          <p:cNvSpPr txBox="1"/>
          <p:nvPr/>
        </p:nvSpPr>
        <p:spPr>
          <a:xfrm>
            <a:off x="3083072" y="266900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James Franck</a:t>
            </a:r>
            <a:endParaRPr/>
          </a:p>
        </p:txBody>
      </p:sp>
      <p:sp>
        <p:nvSpPr>
          <p:cNvPr id="368" name="Google Shape;368;p38"/>
          <p:cNvSpPr txBox="1"/>
          <p:nvPr/>
        </p:nvSpPr>
        <p:spPr>
          <a:xfrm>
            <a:off x="2965925" y="4572000"/>
            <a:ext cx="1805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Gustav Ludwig Hertz</a:t>
            </a:r>
            <a:endParaRPr/>
          </a:p>
        </p:txBody>
      </p:sp>
      <p:sp>
        <p:nvSpPr>
          <p:cNvPr id="369" name="Google Shape;369;p38"/>
          <p:cNvSpPr txBox="1"/>
          <p:nvPr/>
        </p:nvSpPr>
        <p:spPr>
          <a:xfrm>
            <a:off x="7319400" y="3688150"/>
            <a:ext cx="15129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Courbe représentant le courant de l'anode en fonction de la tension aux bornes de la cathode</a:t>
            </a:r>
            <a:endParaRPr/>
          </a:p>
        </p:txBody>
      </p:sp>
      <p:pic>
        <p:nvPicPr>
          <p:cNvPr id="370" name="Google Shape;37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6625" y="1133775"/>
            <a:ext cx="1934400" cy="153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7125" y="3053906"/>
            <a:ext cx="1073400" cy="151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11350" y="3356763"/>
            <a:ext cx="2108050" cy="15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2375" y="1075750"/>
            <a:ext cx="2767240" cy="14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/>
          <p:nvPr/>
        </p:nvSpPr>
        <p:spPr>
          <a:xfrm>
            <a:off x="6087250" y="2476700"/>
            <a:ext cx="2451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Principe du montage :</a:t>
            </a:r>
            <a:endParaRPr sz="9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à gauche la </a:t>
            </a:r>
            <a:r>
              <a:rPr lang="fr" sz="9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cathode</a:t>
            </a: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 K,</a:t>
            </a:r>
            <a:endParaRPr sz="9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à droite l'</a:t>
            </a:r>
            <a:r>
              <a:rPr lang="fr" sz="9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anode</a:t>
            </a: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 A.</a:t>
            </a:r>
            <a:endParaRPr sz="9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Les électrons circulent de K vers A.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EEEEFF"/>
                </a:highlight>
              </a:rPr>
              <a:t>Jean Perrin</a:t>
            </a:r>
            <a:r>
              <a:rPr b="1" lang="fr" sz="2300"/>
              <a:t> : Sédimentation 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1926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travaux sur la structure discontinue de la matière, et spécialement pour sa découverte de l'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équilibre de sédimentation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381" name="Google Shape;381;p39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2" name="Google Shape;382;p39"/>
          <p:cNvSpPr txBox="1"/>
          <p:nvPr/>
        </p:nvSpPr>
        <p:spPr>
          <a:xfrm>
            <a:off x="3110384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Jean Perrin</a:t>
            </a:r>
            <a:endParaRPr/>
          </a:p>
        </p:txBody>
      </p:sp>
      <p:sp>
        <p:nvSpPr>
          <p:cNvPr id="383" name="Google Shape;383;p39"/>
          <p:cNvSpPr txBox="1"/>
          <p:nvPr/>
        </p:nvSpPr>
        <p:spPr>
          <a:xfrm>
            <a:off x="5753825" y="4201125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384" name="Google Shape;384;p3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385" name="Google Shape;3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9038" y="1017725"/>
            <a:ext cx="1884164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7738" y="931850"/>
            <a:ext cx="983950" cy="292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Compton &amp; Wilson</a:t>
            </a:r>
            <a:r>
              <a:rPr b="1" lang="fr" sz="2300"/>
              <a:t> : Cinématique des particules 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1927 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Compton : Pour sa découverte de l'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effet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nommé d'après lui.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050">
                <a:solidFill>
                  <a:srgbClr val="202122"/>
                </a:solidFill>
                <a:highlight>
                  <a:srgbClr val="FFFFFF"/>
                </a:highlight>
              </a:rPr>
              <a:t>Wilson: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méthode pour rendre visibles par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condensation de vapeur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les trajectoires de particules électriquement chargées.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4" name="Google Shape;394;p40"/>
          <p:cNvSpPr txBox="1"/>
          <p:nvPr/>
        </p:nvSpPr>
        <p:spPr>
          <a:xfrm>
            <a:off x="4284600" y="1676875"/>
            <a:ext cx="1057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Arthur Compton</a:t>
            </a:r>
            <a:endParaRPr/>
          </a:p>
        </p:txBody>
      </p:sp>
      <p:sp>
        <p:nvSpPr>
          <p:cNvPr id="395" name="Google Shape;395;p40"/>
          <p:cNvSpPr txBox="1"/>
          <p:nvPr/>
        </p:nvSpPr>
        <p:spPr>
          <a:xfrm>
            <a:off x="7174000" y="1576825"/>
            <a:ext cx="1562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Charles Thomson Rees Wilson</a:t>
            </a:r>
            <a:endParaRPr/>
          </a:p>
        </p:txBody>
      </p:sp>
      <p:sp>
        <p:nvSpPr>
          <p:cNvPr id="396" name="Google Shape;396;p40"/>
          <p:cNvSpPr txBox="1"/>
          <p:nvPr/>
        </p:nvSpPr>
        <p:spPr>
          <a:xfrm>
            <a:off x="5978150" y="4590550"/>
            <a:ext cx="2634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Chambre à brouillard qui fut exposée temporairement au Pic du Midi. </a:t>
            </a:r>
            <a:endParaRPr/>
          </a:p>
        </p:txBody>
      </p:sp>
      <p:pic>
        <p:nvPicPr>
          <p:cNvPr id="397" name="Google Shape;397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22800" y="1128750"/>
            <a:ext cx="1302600" cy="17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5375" y="2984450"/>
            <a:ext cx="2708400" cy="14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44675" y="1079974"/>
            <a:ext cx="1228200" cy="1737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3976" y="2968579"/>
            <a:ext cx="2708400" cy="151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highlight>
                  <a:srgbClr val="EEEEFF"/>
                </a:highlight>
              </a:rPr>
              <a:t>Owen Willans Richardson</a:t>
            </a:r>
            <a:r>
              <a:rPr b="1" lang="fr" sz="2300"/>
              <a:t> : Phénomène thermo-ionique</a:t>
            </a:r>
            <a:endParaRPr b="1"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1928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travaux sur le phénomène thermo-ionique, et spécialement pour sa découverte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loi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nommée d'après lui.</a:t>
            </a:r>
            <a:r>
              <a:rPr lang="fr"/>
              <a:t> </a:t>
            </a:r>
            <a:endParaRPr/>
          </a:p>
        </p:txBody>
      </p:sp>
      <p:pic>
        <p:nvPicPr>
          <p:cNvPr id="407" name="Google Shape;407;p41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8" name="Google Shape;408;p41"/>
          <p:cNvSpPr txBox="1"/>
          <p:nvPr/>
        </p:nvSpPr>
        <p:spPr>
          <a:xfrm>
            <a:off x="4500009" y="173790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Owen Willans Richardson</a:t>
            </a:r>
            <a:endParaRPr/>
          </a:p>
        </p:txBody>
      </p:sp>
      <p:sp>
        <p:nvSpPr>
          <p:cNvPr id="409" name="Google Shape;409;p41"/>
          <p:cNvSpPr txBox="1"/>
          <p:nvPr/>
        </p:nvSpPr>
        <p:spPr>
          <a:xfrm>
            <a:off x="6700550" y="23229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410" name="Google Shape;410;p41"/>
          <p:cNvSpPr txBox="1"/>
          <p:nvPr/>
        </p:nvSpPr>
        <p:spPr>
          <a:xfrm>
            <a:off x="7286225" y="237165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411" name="Google Shape;41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0650" y="1128751"/>
            <a:ext cx="1441500" cy="2038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8600" y="3408775"/>
            <a:ext cx="6774448" cy="12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Lorentz &amp; Zeeman</a:t>
            </a:r>
            <a:r>
              <a:rPr b="1" lang="fr" sz="2300"/>
              <a:t> : influence du </a:t>
            </a:r>
            <a:r>
              <a:rPr b="1" lang="fr" sz="2300"/>
              <a:t>magnétisme</a:t>
            </a:r>
            <a:r>
              <a:rPr b="1" lang="fr" sz="2300"/>
              <a:t> sur les radiation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1947300" cy="22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1902 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En témoignage du service extraordinaire rendu par leurs recherches sur l'</a:t>
            </a:r>
            <a:r>
              <a:rPr lang="fr" sz="1100" u="sng">
                <a:solidFill>
                  <a:schemeClr val="hlink"/>
                </a:solidFill>
                <a:hlinkClick r:id="rId3"/>
              </a:rPr>
              <a:t>influence</a:t>
            </a:r>
            <a:r>
              <a:rPr lang="fr" sz="1100">
                <a:solidFill>
                  <a:schemeClr val="dk1"/>
                </a:solidFill>
              </a:rPr>
              <a:t> du magnétisme sur les phénomènes de radiation. 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" name="Google Shape;76;p15"/>
          <p:cNvSpPr txBox="1"/>
          <p:nvPr/>
        </p:nvSpPr>
        <p:spPr>
          <a:xfrm>
            <a:off x="2476250" y="3715200"/>
            <a:ext cx="13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Lorentz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9550" y="1152463"/>
            <a:ext cx="1660074" cy="23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6">
            <a:alphaModFix/>
          </a:blip>
          <a:srcRect b="-5008" l="0" r="-6168" t="0"/>
          <a:stretch/>
        </p:blipFill>
        <p:spPr>
          <a:xfrm>
            <a:off x="4200125" y="1152475"/>
            <a:ext cx="1711050" cy="2369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4268700" y="3748950"/>
            <a:ext cx="13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Zeeman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1675" y="1449275"/>
            <a:ext cx="2884200" cy="14330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6912600" y="3139300"/>
            <a:ext cx="139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Effet Zeeman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65600" y="4050000"/>
            <a:ext cx="2884199" cy="3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Louis Victor de Broglie</a:t>
            </a:r>
            <a:r>
              <a:rPr b="1" lang="fr" sz="2300"/>
              <a:t> : dualité onde corpuscule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4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1929 :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découverte de la nature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ondulatoire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électrons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r>
              <a:rPr lang="fr"/>
              <a:t> </a:t>
            </a:r>
            <a:endParaRPr/>
          </a:p>
        </p:txBody>
      </p:sp>
      <p:pic>
        <p:nvPicPr>
          <p:cNvPr id="419" name="Google Shape;419;p42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0" name="Google Shape;420;p42"/>
          <p:cNvSpPr txBox="1"/>
          <p:nvPr/>
        </p:nvSpPr>
        <p:spPr>
          <a:xfrm>
            <a:off x="3331709" y="371815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Louis Victor de Broglie</a:t>
            </a:r>
            <a:endParaRPr/>
          </a:p>
        </p:txBody>
      </p:sp>
      <p:sp>
        <p:nvSpPr>
          <p:cNvPr id="421" name="Google Shape;421;p4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422" name="Google Shape;42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8956" y="2095200"/>
            <a:ext cx="1318044" cy="121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1200" y="1170125"/>
            <a:ext cx="1886319" cy="23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Chandrashekhara Venkata Râman</a:t>
            </a:r>
            <a:r>
              <a:rPr b="1" lang="fr" sz="2300"/>
              <a:t> : effet Râman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1930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travaux sur la diffusion de la lumière et pour la découverte de l'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effet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nommé d'après lui.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 </a:t>
            </a:r>
            <a:endParaRPr/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1" name="Google Shape;431;p43"/>
          <p:cNvSpPr txBox="1"/>
          <p:nvPr/>
        </p:nvSpPr>
        <p:spPr>
          <a:xfrm>
            <a:off x="3167272" y="4007575"/>
            <a:ext cx="193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Chandrashekhara Venkata Râman</a:t>
            </a:r>
            <a:endParaRPr/>
          </a:p>
        </p:txBody>
      </p:sp>
      <p:sp>
        <p:nvSpPr>
          <p:cNvPr id="432" name="Google Shape;432;p4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433" name="Google Shape;433;p4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434" name="Google Shape;43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7275" y="1490624"/>
            <a:ext cx="1441500" cy="216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025" y="1505325"/>
            <a:ext cx="4230425" cy="2132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442" name="Google Shape;442;p4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3" name="Google Shape;443;p4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444" name="Google Shape;444;p4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445" name="Google Shape;445;p4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Werner Heisenberg</a:t>
            </a:r>
            <a:r>
              <a:rPr b="1" lang="fr" sz="2300"/>
              <a:t> : Apport à la mécanique quantique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1932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la création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mécanique quantique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, dont les applications ont conduit, entre autres, à la découverte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formes allotropiques de l’hydrogène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452" name="Google Shape;452;p45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3" name="Google Shape;453;p45"/>
          <p:cNvSpPr txBox="1"/>
          <p:nvPr/>
        </p:nvSpPr>
        <p:spPr>
          <a:xfrm>
            <a:off x="2763609" y="361810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Werner Heisenberg</a:t>
            </a:r>
            <a:endParaRPr/>
          </a:p>
        </p:txBody>
      </p:sp>
      <p:sp>
        <p:nvSpPr>
          <p:cNvPr id="454" name="Google Shape;454;p45"/>
          <p:cNvSpPr txBox="1"/>
          <p:nvPr/>
        </p:nvSpPr>
        <p:spPr>
          <a:xfrm>
            <a:off x="5260800" y="3838300"/>
            <a:ext cx="1629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Inégalité d’Heisenberg </a:t>
            </a:r>
            <a:endParaRPr/>
          </a:p>
        </p:txBody>
      </p:sp>
      <p:sp>
        <p:nvSpPr>
          <p:cNvPr id="455" name="Google Shape;455;p4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456" name="Google Shape;45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3425" y="1232352"/>
            <a:ext cx="1502475" cy="23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62125" y="2505575"/>
            <a:ext cx="1466850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lang="fr" sz="1300">
                <a:highlight>
                  <a:srgbClr val="EEEEFF"/>
                </a:highlight>
              </a:rPr>
              <a:t>Schrödinger</a:t>
            </a:r>
            <a:r>
              <a:rPr b="1" lang="fr" sz="2300"/>
              <a:t> &amp; </a:t>
            </a: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Dirac</a:t>
            </a:r>
            <a:r>
              <a:rPr b="1" lang="fr" sz="2300"/>
              <a:t>: </a:t>
            </a:r>
            <a:r>
              <a:rPr b="1" lang="fr" sz="2300"/>
              <a:t>Equation</a:t>
            </a:r>
            <a:r>
              <a:rPr b="1" lang="fr" sz="2300"/>
              <a:t> </a:t>
            </a:r>
            <a:r>
              <a:rPr b="1" lang="fr" sz="2300"/>
              <a:t>maîtresse</a:t>
            </a:r>
            <a:r>
              <a:rPr b="1" lang="fr" sz="2300"/>
              <a:t> de la </a:t>
            </a:r>
            <a:r>
              <a:rPr b="1" lang="fr" sz="2300"/>
              <a:t>mécanique</a:t>
            </a:r>
            <a:r>
              <a:rPr b="1" lang="fr" sz="2300"/>
              <a:t> quantique</a:t>
            </a:r>
            <a:endParaRPr/>
          </a:p>
        </p:txBody>
      </p:sp>
      <p:sp>
        <p:nvSpPr>
          <p:cNvPr id="463" name="Google Shape;463;p4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1933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la découverte de nouvelles formes productives de la théorie atomique.</a:t>
            </a:r>
            <a:endParaRPr/>
          </a:p>
        </p:txBody>
      </p:sp>
      <p:pic>
        <p:nvPicPr>
          <p:cNvPr id="464" name="Google Shape;464;p4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5" name="Google Shape;465;p46"/>
          <p:cNvSpPr txBox="1"/>
          <p:nvPr/>
        </p:nvSpPr>
        <p:spPr>
          <a:xfrm>
            <a:off x="2631009" y="3312475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Erwin Schrödinger</a:t>
            </a:r>
            <a:endParaRPr/>
          </a:p>
        </p:txBody>
      </p:sp>
      <p:sp>
        <p:nvSpPr>
          <p:cNvPr id="466" name="Google Shape;466;p46"/>
          <p:cNvSpPr txBox="1"/>
          <p:nvPr/>
        </p:nvSpPr>
        <p:spPr>
          <a:xfrm>
            <a:off x="5908400" y="2294025"/>
            <a:ext cx="280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Equation de Schrödinger</a:t>
            </a:r>
            <a:endParaRPr/>
          </a:p>
        </p:txBody>
      </p:sp>
      <p:sp>
        <p:nvSpPr>
          <p:cNvPr id="467" name="Google Shape;467;p46"/>
          <p:cNvSpPr txBox="1"/>
          <p:nvPr/>
        </p:nvSpPr>
        <p:spPr>
          <a:xfrm>
            <a:off x="6079175" y="3736338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Equation de Dirac </a:t>
            </a:r>
            <a:endParaRPr/>
          </a:p>
        </p:txBody>
      </p:sp>
      <p:pic>
        <p:nvPicPr>
          <p:cNvPr id="468" name="Google Shape;46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3600" y="1448825"/>
            <a:ext cx="1176300" cy="16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0600" y="1448826"/>
            <a:ext cx="1176300" cy="173593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6"/>
          <p:cNvSpPr txBox="1"/>
          <p:nvPr/>
        </p:nvSpPr>
        <p:spPr>
          <a:xfrm>
            <a:off x="4048009" y="340877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Paul Dirac</a:t>
            </a:r>
            <a:endParaRPr/>
          </a:p>
        </p:txBody>
      </p:sp>
      <p:sp>
        <p:nvSpPr>
          <p:cNvPr id="471" name="Google Shape;471;p46"/>
          <p:cNvSpPr txBox="1"/>
          <p:nvPr/>
        </p:nvSpPr>
        <p:spPr>
          <a:xfrm>
            <a:off x="6079175" y="46060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Notation bras &amp; ket</a:t>
            </a:r>
            <a:endParaRPr/>
          </a:p>
        </p:txBody>
      </p:sp>
      <p:pic>
        <p:nvPicPr>
          <p:cNvPr id="472" name="Google Shape;47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5475" y="4136551"/>
            <a:ext cx="2121800" cy="4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5675" y="3134481"/>
            <a:ext cx="2801400" cy="561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45681" y="1755175"/>
            <a:ext cx="3120070" cy="4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481" name="Google Shape;481;p4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2" name="Google Shape;482;p4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483" name="Google Shape;483;p4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484" name="Google Shape;484;p4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James Chadwick</a:t>
            </a:r>
            <a:r>
              <a:rPr b="1" lang="fr" sz="2300"/>
              <a:t> : découverte du neutron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1935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la découverte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neutron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491" name="Google Shape;491;p48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92" name="Google Shape;492;p48"/>
          <p:cNvSpPr txBox="1"/>
          <p:nvPr/>
        </p:nvSpPr>
        <p:spPr>
          <a:xfrm>
            <a:off x="3137772" y="361810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James Chadwick</a:t>
            </a:r>
            <a:endParaRPr/>
          </a:p>
        </p:txBody>
      </p:sp>
      <p:sp>
        <p:nvSpPr>
          <p:cNvPr id="493" name="Google Shape;493;p4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494" name="Google Shape;494;p4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495" name="Google Shape;49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7775" y="1504596"/>
            <a:ext cx="1441500" cy="1804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7247" y="1612125"/>
            <a:ext cx="21336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08301" y="2253900"/>
            <a:ext cx="3773299" cy="12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Hess &amp; Anderson</a:t>
            </a:r>
            <a:r>
              <a:rPr b="1" lang="fr" sz="2300"/>
              <a:t> : </a:t>
            </a:r>
            <a:r>
              <a:rPr b="1" lang="fr" sz="2300"/>
              <a:t>Rayonnement</a:t>
            </a:r>
            <a:r>
              <a:rPr b="1" lang="fr" sz="2300"/>
              <a:t> de </a:t>
            </a:r>
            <a:r>
              <a:rPr b="1" lang="fr" sz="2300"/>
              <a:t>particule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9"/>
          <p:cNvSpPr txBox="1"/>
          <p:nvPr>
            <p:ph idx="1" type="body"/>
          </p:nvPr>
        </p:nvSpPr>
        <p:spPr>
          <a:xfrm>
            <a:off x="311700" y="1152475"/>
            <a:ext cx="2451900" cy="22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1936 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Victor Franz Hess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</a:rPr>
              <a:t>: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découverte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rayonnement cosmique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 sz="1050">
              <a:solidFill>
                <a:srgbClr val="202122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100"/>
              </a:spcAft>
              <a:buNone/>
            </a:pP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Carl David Anderson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</a:rPr>
              <a:t> :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découverte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positron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504" name="Google Shape;504;p49"/>
          <p:cNvPicPr preferRelativeResize="0"/>
          <p:nvPr/>
        </p:nvPicPr>
        <p:blipFill rotWithShape="1">
          <a:blip r:embed="rId7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5" name="Google Shape;505;p49"/>
          <p:cNvSpPr txBox="1"/>
          <p:nvPr/>
        </p:nvSpPr>
        <p:spPr>
          <a:xfrm>
            <a:off x="2966559" y="361810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Victor Franz Hess</a:t>
            </a:r>
            <a:endParaRPr/>
          </a:p>
        </p:txBody>
      </p:sp>
      <p:sp>
        <p:nvSpPr>
          <p:cNvPr id="506" name="Google Shape;506;p49"/>
          <p:cNvSpPr txBox="1"/>
          <p:nvPr/>
        </p:nvSpPr>
        <p:spPr>
          <a:xfrm>
            <a:off x="6368600" y="3869375"/>
            <a:ext cx="1934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Carl David Anderson</a:t>
            </a:r>
            <a:endParaRPr/>
          </a:p>
        </p:txBody>
      </p:sp>
      <p:pic>
        <p:nvPicPr>
          <p:cNvPr id="507" name="Google Shape;507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3597" y="1152476"/>
            <a:ext cx="1580103" cy="223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2000" y="1170125"/>
            <a:ext cx="1537950" cy="25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1937 :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leur découverte expérimentale de la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diffraction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des électrons par les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cristaux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515" name="Google Shape;515;p50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6" name="Google Shape;516;p5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517" name="Google Shape;517;p5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518" name="Google Shape;518;p50"/>
          <p:cNvSpPr txBox="1"/>
          <p:nvPr/>
        </p:nvSpPr>
        <p:spPr>
          <a:xfrm>
            <a:off x="3419550" y="3181638"/>
            <a:ext cx="1073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Clinton Davisson</a:t>
            </a:r>
            <a:endParaRPr/>
          </a:p>
        </p:txBody>
      </p:sp>
      <p:pic>
        <p:nvPicPr>
          <p:cNvPr id="519" name="Google Shape;51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7275" y="794612"/>
            <a:ext cx="1537950" cy="2175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526" name="Google Shape;526;p5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7" name="Google Shape;527;p5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528" name="Google Shape;528;p5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529" name="Google Shape;529;p5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Becquerel</a:t>
            </a:r>
            <a:r>
              <a:rPr b="1" lang="fr" sz="2300"/>
              <a:t> &amp; Curie </a:t>
            </a:r>
            <a:r>
              <a:rPr b="1" lang="fr" sz="2300"/>
              <a:t>: découvert de la </a:t>
            </a:r>
            <a:r>
              <a:rPr b="1" lang="fr" sz="2300"/>
              <a:t>radioactivité et du P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152475"/>
            <a:ext cx="2130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1903 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Becquerel: En témoignage des services extraordinaires rendus par sa découverte de la</a:t>
            </a:r>
            <a:r>
              <a:rPr lang="fr" sz="11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radioactivité</a:t>
            </a:r>
            <a:r>
              <a:rPr lang="fr" sz="1100">
                <a:solidFill>
                  <a:srgbClr val="000000"/>
                </a:solidFill>
              </a:rPr>
              <a:t> spontanée.”</a:t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100">
                <a:solidFill>
                  <a:srgbClr val="000000"/>
                </a:solidFill>
              </a:rPr>
              <a:t>Marie &amp; Pierre Curie : “</a:t>
            </a:r>
            <a:r>
              <a:rPr lang="fr" sz="1100">
                <a:solidFill>
                  <a:schemeClr val="dk1"/>
                </a:solidFill>
              </a:rPr>
              <a:t>En témoignage des services extraordinaires rendus par leurs recherches conjointes sur les phénomènes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6"/>
              </a:rPr>
              <a:t>radiatifs</a:t>
            </a:r>
            <a:r>
              <a:rPr lang="fr" sz="1100">
                <a:solidFill>
                  <a:schemeClr val="dk1"/>
                </a:solidFill>
              </a:rPr>
              <a:t> découverts par le P</a:t>
            </a:r>
            <a:r>
              <a:rPr baseline="30000" lang="fr" sz="1100">
                <a:solidFill>
                  <a:schemeClr val="dk1"/>
                </a:solidFill>
              </a:rPr>
              <a:t>r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8"/>
              </a:rPr>
              <a:t>Henri Becquerel</a:t>
            </a:r>
            <a:r>
              <a:rPr lang="fr" sz="1100">
                <a:solidFill>
                  <a:schemeClr val="dk1"/>
                </a:solidFill>
              </a:rPr>
              <a:t>. “</a:t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9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6"/>
          <p:cNvSpPr txBox="1"/>
          <p:nvPr/>
        </p:nvSpPr>
        <p:spPr>
          <a:xfrm>
            <a:off x="2685650" y="3262200"/>
            <a:ext cx="139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chemeClr val="hlink"/>
                </a:solidFill>
                <a:hlinkClick r:id="rId10"/>
              </a:rPr>
              <a:t>Antoine Henri Becquerel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53100" y="1093062"/>
            <a:ext cx="1618950" cy="19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7500" y="1114050"/>
            <a:ext cx="1348925" cy="19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71001" y="1114063"/>
            <a:ext cx="1398567" cy="19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327300" y="3285300"/>
            <a:ext cx="1297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chemeClr val="hlink"/>
                </a:solidFill>
                <a:hlinkClick r:id="rId14"/>
              </a:rPr>
              <a:t>Pierre Curie</a:t>
            </a: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5771000" y="3262200"/>
            <a:ext cx="1398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chemeClr val="hlink"/>
                </a:solidFill>
                <a:hlinkClick r:id="rId15"/>
              </a:rPr>
              <a:t>Marie Curie, née Skłodowska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Fermi</a:t>
            </a:r>
            <a:r>
              <a:rPr b="1" lang="fr" sz="2300"/>
              <a:t> : Physique </a:t>
            </a:r>
            <a:r>
              <a:rPr b="1" lang="fr" sz="2300"/>
              <a:t>nucléaire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1938 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démonstrations de l'existence de nouveaux éléments radioactifs produits par l'irradiation neutronique, et pour la découverte corrélative des réactions nucléaires causées par les neutrons lents.</a:t>
            </a:r>
            <a:r>
              <a:rPr lang="fr"/>
              <a:t> </a:t>
            </a:r>
            <a:endParaRPr/>
          </a:p>
        </p:txBody>
      </p:sp>
      <p:pic>
        <p:nvPicPr>
          <p:cNvPr id="536" name="Google Shape;536;p5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7" name="Google Shape;537;p5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Enrico Fermi</a:t>
            </a:r>
            <a:endParaRPr/>
          </a:p>
        </p:txBody>
      </p:sp>
      <p:sp>
        <p:nvSpPr>
          <p:cNvPr id="538" name="Google Shape;538;p52"/>
          <p:cNvSpPr txBox="1"/>
          <p:nvPr/>
        </p:nvSpPr>
        <p:spPr>
          <a:xfrm>
            <a:off x="5657250" y="3710500"/>
            <a:ext cx="163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Radioactivité</a:t>
            </a:r>
            <a:r>
              <a:rPr lang="fr"/>
              <a:t> </a:t>
            </a:r>
            <a:r>
              <a:rPr lang="fr"/>
              <a:t>Bêta</a:t>
            </a:r>
            <a:endParaRPr/>
          </a:p>
        </p:txBody>
      </p:sp>
      <p:pic>
        <p:nvPicPr>
          <p:cNvPr id="539" name="Google Shape;53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4125" y="1128738"/>
            <a:ext cx="1816113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7313" y="1170125"/>
            <a:ext cx="2387975" cy="2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Lawrence</a:t>
            </a:r>
            <a:r>
              <a:rPr b="1" lang="fr" sz="2300"/>
              <a:t>: Cyclotron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5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1939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l'invention et le développement du cyclotron, et pour les résultats obtenus avec lui, spécialement sur les éléments radioactifs artificiels.</a:t>
            </a:r>
            <a:endParaRPr/>
          </a:p>
        </p:txBody>
      </p:sp>
      <p:pic>
        <p:nvPicPr>
          <p:cNvPr id="547" name="Google Shape;547;p5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8" name="Google Shape;548;p53"/>
          <p:cNvSpPr txBox="1"/>
          <p:nvPr/>
        </p:nvSpPr>
        <p:spPr>
          <a:xfrm>
            <a:off x="3331709" y="371815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Ernest O. Lawrence</a:t>
            </a:r>
            <a:endParaRPr/>
          </a:p>
        </p:txBody>
      </p:sp>
      <p:sp>
        <p:nvSpPr>
          <p:cNvPr id="549" name="Google Shape;549;p53"/>
          <p:cNvSpPr txBox="1"/>
          <p:nvPr/>
        </p:nvSpPr>
        <p:spPr>
          <a:xfrm>
            <a:off x="6565000" y="371815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Cyclotron</a:t>
            </a:r>
            <a:endParaRPr/>
          </a:p>
        </p:txBody>
      </p:sp>
      <p:pic>
        <p:nvPicPr>
          <p:cNvPr id="550" name="Google Shape;55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6000" y="1170125"/>
            <a:ext cx="1724170" cy="23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0976" y="1170128"/>
            <a:ext cx="2996909" cy="2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Stern</a:t>
            </a:r>
            <a:r>
              <a:rPr b="1" lang="fr" sz="2300"/>
              <a:t> : Spin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1943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ses contributions au développement de la méthode des jets moléculaires et sa découverte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moment magnétique du proton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558" name="Google Shape;558;p54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9" name="Google Shape;559;p5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560" name="Google Shape;560;p5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561" name="Google Shape;561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1600" y="1017725"/>
            <a:ext cx="5780701" cy="2498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Rabi</a:t>
            </a:r>
            <a:r>
              <a:rPr b="1" lang="fr" sz="2300"/>
              <a:t>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5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1944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méthode de résonance pour enregistrer les propriétés magnétiques des noyaux atomiques.</a:t>
            </a:r>
            <a:endParaRPr/>
          </a:p>
        </p:txBody>
      </p:sp>
      <p:pic>
        <p:nvPicPr>
          <p:cNvPr id="568" name="Google Shape;568;p5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9" name="Google Shape;569;p55"/>
          <p:cNvSpPr txBox="1"/>
          <p:nvPr/>
        </p:nvSpPr>
        <p:spPr>
          <a:xfrm>
            <a:off x="2877834" y="353950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Isidor Isaac Rabi</a:t>
            </a:r>
            <a:endParaRPr/>
          </a:p>
        </p:txBody>
      </p:sp>
      <p:sp>
        <p:nvSpPr>
          <p:cNvPr id="570" name="Google Shape;570;p55"/>
          <p:cNvSpPr txBox="1"/>
          <p:nvPr/>
        </p:nvSpPr>
        <p:spPr>
          <a:xfrm>
            <a:off x="6212825" y="341995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RMN</a:t>
            </a:r>
            <a:endParaRPr/>
          </a:p>
        </p:txBody>
      </p:sp>
      <p:pic>
        <p:nvPicPr>
          <p:cNvPr id="571" name="Google Shape;57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3600" y="930375"/>
            <a:ext cx="1752404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404" y="1170125"/>
            <a:ext cx="4323197" cy="209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Pauli</a:t>
            </a:r>
            <a:r>
              <a:rPr b="1" lang="fr" sz="2300"/>
              <a:t> : Principe d’exclusion de Pauli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1945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la découverte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principe d'exclusion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, aussi dénommé principe de Pauli.</a:t>
            </a:r>
            <a:r>
              <a:rPr lang="fr"/>
              <a:t> </a:t>
            </a:r>
            <a:endParaRPr/>
          </a:p>
        </p:txBody>
      </p:sp>
      <p:pic>
        <p:nvPicPr>
          <p:cNvPr id="579" name="Google Shape;579;p56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0" name="Google Shape;580;p5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581" name="Google Shape;581;p5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582" name="Google Shape;582;p5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583" name="Google Shape;5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825" y="1239750"/>
            <a:ext cx="1740154" cy="24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Yukawa</a:t>
            </a:r>
            <a:r>
              <a:rPr b="1" lang="fr" sz="2300"/>
              <a:t> : Mésons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1949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prédiction de l'existence des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mésons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 sur la base d'un travail théorique sur les forces nucléaires.</a:t>
            </a:r>
            <a:endParaRPr/>
          </a:p>
        </p:txBody>
      </p:sp>
      <p:pic>
        <p:nvPicPr>
          <p:cNvPr id="590" name="Google Shape;590;p57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1" name="Google Shape;591;p57"/>
          <p:cNvSpPr txBox="1"/>
          <p:nvPr/>
        </p:nvSpPr>
        <p:spPr>
          <a:xfrm>
            <a:off x="3176259" y="38575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rgbClr val="202122"/>
                </a:solidFill>
                <a:highlight>
                  <a:srgbClr val="EEEEFF"/>
                </a:highlight>
              </a:rPr>
              <a:t>Hideki Yukawa</a:t>
            </a:r>
            <a:endParaRPr/>
          </a:p>
        </p:txBody>
      </p:sp>
      <p:sp>
        <p:nvSpPr>
          <p:cNvPr id="592" name="Google Shape;592;p57"/>
          <p:cNvSpPr txBox="1"/>
          <p:nvPr/>
        </p:nvSpPr>
        <p:spPr>
          <a:xfrm>
            <a:off x="5850425" y="3619050"/>
            <a:ext cx="1073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Quelques mésons de spin 0</a:t>
            </a:r>
            <a:endParaRPr/>
          </a:p>
        </p:txBody>
      </p:sp>
      <p:pic>
        <p:nvPicPr>
          <p:cNvPr id="593" name="Google Shape;593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6988" y="1162612"/>
            <a:ext cx="1700025" cy="255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0662" y="1017725"/>
            <a:ext cx="314325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Bloch &amp; Purcell</a:t>
            </a:r>
            <a:r>
              <a:rPr b="1" lang="fr" sz="2300"/>
              <a:t> : RMN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1952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leur développement de nouvelles méthodes de mesures magnétiques nucléaires de précision et leurs découvertes corrélatives.</a:t>
            </a:r>
            <a:endParaRPr/>
          </a:p>
        </p:txBody>
      </p:sp>
      <p:pic>
        <p:nvPicPr>
          <p:cNvPr id="601" name="Google Shape;601;p5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02" name="Google Shape;602;p58"/>
          <p:cNvSpPr txBox="1"/>
          <p:nvPr/>
        </p:nvSpPr>
        <p:spPr>
          <a:xfrm>
            <a:off x="2835859" y="3041125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Felix Bloch</a:t>
            </a:r>
            <a:endParaRPr/>
          </a:p>
        </p:txBody>
      </p:sp>
      <p:sp>
        <p:nvSpPr>
          <p:cNvPr id="603" name="Google Shape;603;p58"/>
          <p:cNvSpPr txBox="1"/>
          <p:nvPr/>
        </p:nvSpPr>
        <p:spPr>
          <a:xfrm>
            <a:off x="6285450" y="3945813"/>
            <a:ext cx="107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équation</a:t>
            </a:r>
            <a:r>
              <a:rPr lang="fr"/>
              <a:t> de Bloch</a:t>
            </a:r>
            <a:endParaRPr/>
          </a:p>
        </p:txBody>
      </p:sp>
      <p:pic>
        <p:nvPicPr>
          <p:cNvPr id="604" name="Google Shape;60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5850" y="3581307"/>
            <a:ext cx="3239899" cy="112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3600" y="923875"/>
            <a:ext cx="1586000" cy="19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0000" y="923874"/>
            <a:ext cx="1441500" cy="203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8"/>
          <p:cNvSpPr txBox="1"/>
          <p:nvPr/>
        </p:nvSpPr>
        <p:spPr>
          <a:xfrm>
            <a:off x="4500000" y="3079497"/>
            <a:ext cx="1887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Edward Mills Purcell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Zernike</a:t>
            </a:r>
            <a:r>
              <a:rPr b="1" lang="fr" sz="2300"/>
              <a:t> : Microscope à contraste de phase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5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1953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sa démonstration de la méthode du contraste de phase, et particulièrement pour son invention du </a:t>
            </a:r>
            <a:r>
              <a:rPr lang="fr" sz="10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microscope à contraste de phase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.</a:t>
            </a:r>
            <a:endParaRPr/>
          </a:p>
        </p:txBody>
      </p:sp>
      <p:pic>
        <p:nvPicPr>
          <p:cNvPr id="614" name="Google Shape;614;p59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5" name="Google Shape;615;p59"/>
          <p:cNvSpPr txBox="1"/>
          <p:nvPr/>
        </p:nvSpPr>
        <p:spPr>
          <a:xfrm>
            <a:off x="3331709" y="3718150"/>
            <a:ext cx="144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Frederik Zernike</a:t>
            </a:r>
            <a:endParaRPr/>
          </a:p>
        </p:txBody>
      </p:sp>
      <p:sp>
        <p:nvSpPr>
          <p:cNvPr id="616" name="Google Shape;616;p59"/>
          <p:cNvSpPr txBox="1"/>
          <p:nvPr/>
        </p:nvSpPr>
        <p:spPr>
          <a:xfrm>
            <a:off x="5499250" y="3607125"/>
            <a:ext cx="2046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Photographie d'un </a:t>
            </a:r>
            <a:r>
              <a:rPr lang="fr" sz="950">
                <a:solidFill>
                  <a:srgbClr val="0645AD"/>
                </a:solidFill>
                <a:highlight>
                  <a:srgbClr val="F8F9FA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cellule épithéliale</a:t>
            </a:r>
            <a:r>
              <a:rPr lang="fr" sz="950">
                <a:solidFill>
                  <a:srgbClr val="202122"/>
                </a:solidFill>
                <a:highlight>
                  <a:srgbClr val="F8F9FA"/>
                </a:highlight>
              </a:rPr>
              <a:t> de joue vue par un Microscope à contraste de phase</a:t>
            </a:r>
            <a:endParaRPr/>
          </a:p>
        </p:txBody>
      </p:sp>
      <p:pic>
        <p:nvPicPr>
          <p:cNvPr id="617" name="Google Shape;61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6250" y="1128738"/>
            <a:ext cx="1752404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41304" y="1397325"/>
            <a:ext cx="2362200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Kastler </a:t>
            </a:r>
            <a:r>
              <a:rPr b="1" lang="fr" sz="2300"/>
              <a:t>: Pompage optique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6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1966 : </a:t>
            </a:r>
            <a:r>
              <a:rPr lang="fr" sz="1050">
                <a:solidFill>
                  <a:srgbClr val="202122"/>
                </a:solidFill>
                <a:highlight>
                  <a:srgbClr val="F8F9FA"/>
                </a:highlight>
              </a:rPr>
              <a:t>Pour la découverte et le développement de méthodes optiques pour l'étude des résonances hertziennes dans les atomes.</a:t>
            </a:r>
            <a:endParaRPr/>
          </a:p>
        </p:txBody>
      </p:sp>
      <p:pic>
        <p:nvPicPr>
          <p:cNvPr id="625" name="Google Shape;625;p6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6" name="Google Shape;626;p60"/>
          <p:cNvSpPr txBox="1"/>
          <p:nvPr/>
        </p:nvSpPr>
        <p:spPr>
          <a:xfrm>
            <a:off x="33801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Alfred Kastler</a:t>
            </a:r>
            <a:endParaRPr/>
          </a:p>
        </p:txBody>
      </p:sp>
      <p:sp>
        <p:nvSpPr>
          <p:cNvPr id="627" name="Google Shape;627;p6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28" name="Google Shape;628;p6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pic>
        <p:nvPicPr>
          <p:cNvPr id="629" name="Google Shape;629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4650" y="1041425"/>
            <a:ext cx="1752404" cy="24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279" y="1170125"/>
            <a:ext cx="3183967" cy="23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6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37" name="Google Shape;637;p6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38" name="Google Shape;638;p6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39" name="Google Shape;639;p6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40" name="Google Shape;640;p6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title"/>
          </p:nvPr>
        </p:nvSpPr>
        <p:spPr>
          <a:xfrm>
            <a:off x="311700" y="445025"/>
            <a:ext cx="8649300" cy="57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John William Strutt Rayleigh</a:t>
            </a:r>
            <a:r>
              <a:rPr b="1" lang="fr" sz="2300"/>
              <a:t> : découverte de l’argon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1903”</a:t>
            </a:r>
            <a:r>
              <a:rPr lang="fr" sz="1100">
                <a:solidFill>
                  <a:schemeClr val="dk1"/>
                </a:solidFill>
              </a:rPr>
              <a:t>Pour ses recherches sur les densités des gaz les plus importants, et pour sa découverte de l'</a:t>
            </a:r>
            <a:r>
              <a:rPr lang="fr" sz="1100" u="sng">
                <a:solidFill>
                  <a:schemeClr val="hlink"/>
                </a:solidFill>
                <a:hlinkClick r:id="rId3"/>
              </a:rPr>
              <a:t>argon</a:t>
            </a:r>
            <a:r>
              <a:rPr lang="fr" sz="1100">
                <a:solidFill>
                  <a:schemeClr val="dk1"/>
                </a:solidFill>
              </a:rPr>
              <a:t> en relation avec ces études. “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17"/>
          <p:cNvSpPr txBox="1"/>
          <p:nvPr/>
        </p:nvSpPr>
        <p:spPr>
          <a:xfrm>
            <a:off x="3106150" y="3091675"/>
            <a:ext cx="1456500" cy="8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John William Strutt Rayleigh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04" name="Google Shape;104;p17"/>
          <p:cNvSpPr txBox="1"/>
          <p:nvPr/>
        </p:nvSpPr>
        <p:spPr>
          <a:xfrm>
            <a:off x="5369025" y="3408775"/>
            <a:ext cx="193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Composition de l’aire ambiant </a:t>
            </a:r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7375" y="1098825"/>
            <a:ext cx="1379550" cy="1856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91925" y="1062375"/>
            <a:ext cx="1909660" cy="21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6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47" name="Google Shape;647;p6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48" name="Google Shape;648;p6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49" name="Google Shape;649;p6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50" name="Google Shape;650;p6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57" name="Google Shape;657;p6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8" name="Google Shape;658;p6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59" name="Google Shape;659;p6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60" name="Google Shape;660;p6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6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67" name="Google Shape;667;p6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8" name="Google Shape;668;p6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69" name="Google Shape;669;p6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70" name="Google Shape;670;p6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77" name="Google Shape;677;p6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8" name="Google Shape;678;p6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79" name="Google Shape;679;p6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80" name="Google Shape;680;p6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6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87" name="Google Shape;687;p6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8" name="Google Shape;688;p6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89" name="Google Shape;689;p6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690" name="Google Shape;690;p6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6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697" name="Google Shape;697;p6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8" name="Google Shape;698;p6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699" name="Google Shape;699;p6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00" name="Google Shape;700;p6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6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07" name="Google Shape;707;p6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8" name="Google Shape;708;p6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09" name="Google Shape;709;p6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10" name="Google Shape;710;p6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6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17" name="Google Shape;717;p6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8" name="Google Shape;718;p6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19" name="Google Shape;719;p6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20" name="Google Shape;720;p6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7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27" name="Google Shape;727;p7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28" name="Google Shape;728;p7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29" name="Google Shape;729;p7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30" name="Google Shape;730;p7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7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37" name="Google Shape;737;p7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8" name="Google Shape;738;p7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39" name="Google Shape;739;p7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40" name="Google Shape;740;p7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Philipp Lenard</a:t>
            </a:r>
            <a:r>
              <a:rPr b="1" lang="fr" sz="2300"/>
              <a:t> : Rayons cathodiques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Nobel 1904 ”</a:t>
            </a:r>
            <a:r>
              <a:rPr lang="fr" sz="1100">
                <a:solidFill>
                  <a:srgbClr val="000000"/>
                </a:solidFill>
              </a:rPr>
              <a:t>Pour ses travaux sur les</a:t>
            </a:r>
            <a:r>
              <a:rPr lang="fr" sz="110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rayons cathodiques</a:t>
            </a:r>
            <a:endParaRPr sz="11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“</a:t>
            </a:r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8"/>
          <p:cNvSpPr txBox="1"/>
          <p:nvPr/>
        </p:nvSpPr>
        <p:spPr>
          <a:xfrm>
            <a:off x="3148225" y="33684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Philipp Lenard</a:t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6195750" y="4352500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6" name="Google Shape;116;p18"/>
          <p:cNvSpPr txBox="1"/>
          <p:nvPr/>
        </p:nvSpPr>
        <p:spPr>
          <a:xfrm>
            <a:off x="5663375" y="30085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Tube de Crook</a:t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5075" y="974725"/>
            <a:ext cx="25050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3750" y="1017725"/>
            <a:ext cx="1663350" cy="2213550"/>
          </a:xfrm>
          <a:prstGeom prst="rect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p18"/>
          <p:cNvSpPr/>
          <p:nvPr/>
        </p:nvSpPr>
        <p:spPr>
          <a:xfrm>
            <a:off x="4345738" y="4198015"/>
            <a:ext cx="986475" cy="722800"/>
          </a:xfrm>
          <a:custGeom>
            <a:rect b="b" l="l" r="r" t="t"/>
            <a:pathLst>
              <a:path extrusionOk="0" h="28912" w="39459">
                <a:moveTo>
                  <a:pt x="21060" y="2056"/>
                </a:moveTo>
                <a:cubicBezTo>
                  <a:pt x="15060" y="722"/>
                  <a:pt x="7113" y="1124"/>
                  <a:pt x="2978" y="5672"/>
                </a:cubicBezTo>
                <a:cubicBezTo>
                  <a:pt x="-465" y="9459"/>
                  <a:pt x="-681" y="16253"/>
                  <a:pt x="1370" y="20942"/>
                </a:cubicBezTo>
                <a:cubicBezTo>
                  <a:pt x="4242" y="27506"/>
                  <a:pt x="14297" y="28577"/>
                  <a:pt x="21462" y="28577"/>
                </a:cubicBezTo>
                <a:cubicBezTo>
                  <a:pt x="26181" y="28577"/>
                  <a:pt x="31842" y="29917"/>
                  <a:pt x="35527" y="26969"/>
                </a:cubicBezTo>
                <a:cubicBezTo>
                  <a:pt x="41488" y="22199"/>
                  <a:pt x="39761" y="10418"/>
                  <a:pt x="35527" y="4065"/>
                </a:cubicBezTo>
                <a:cubicBezTo>
                  <a:pt x="32932" y="172"/>
                  <a:pt x="26543" y="850"/>
                  <a:pt x="21864" y="850"/>
                </a:cubicBezTo>
                <a:cubicBezTo>
                  <a:pt x="18772" y="850"/>
                  <a:pt x="12622" y="-1438"/>
                  <a:pt x="12622" y="165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Google Shape;120;p18"/>
          <p:cNvSpPr/>
          <p:nvPr/>
        </p:nvSpPr>
        <p:spPr>
          <a:xfrm>
            <a:off x="4671350" y="4593059"/>
            <a:ext cx="281275" cy="198850"/>
          </a:xfrm>
          <a:custGeom>
            <a:rect b="b" l="l" r="r" t="t"/>
            <a:pathLst>
              <a:path extrusionOk="0" h="7954" w="11251">
                <a:moveTo>
                  <a:pt x="0" y="6748"/>
                </a:moveTo>
                <a:cubicBezTo>
                  <a:pt x="1084" y="3493"/>
                  <a:pt x="4851" y="-956"/>
                  <a:pt x="8036" y="319"/>
                </a:cubicBezTo>
                <a:cubicBezTo>
                  <a:pt x="10600" y="1345"/>
                  <a:pt x="11251" y="5193"/>
                  <a:pt x="11251" y="795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Google Shape;121;p18"/>
          <p:cNvSpPr/>
          <p:nvPr/>
        </p:nvSpPr>
        <p:spPr>
          <a:xfrm>
            <a:off x="4671687" y="4339825"/>
            <a:ext cx="9725" cy="140650"/>
          </a:xfrm>
          <a:custGeom>
            <a:rect b="b" l="l" r="r" t="t"/>
            <a:pathLst>
              <a:path extrusionOk="0" h="5626" w="389">
                <a:moveTo>
                  <a:pt x="389" y="0"/>
                </a:moveTo>
                <a:cubicBezTo>
                  <a:pt x="21" y="1839"/>
                  <a:pt x="-204" y="3847"/>
                  <a:pt x="389" y="5626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Google Shape;122;p18"/>
          <p:cNvSpPr/>
          <p:nvPr/>
        </p:nvSpPr>
        <p:spPr>
          <a:xfrm>
            <a:off x="4970565" y="4329775"/>
            <a:ext cx="12200" cy="150700"/>
          </a:xfrm>
          <a:custGeom>
            <a:rect b="b" l="l" r="r" t="t"/>
            <a:pathLst>
              <a:path extrusionOk="0" h="6028" w="488">
                <a:moveTo>
                  <a:pt x="86" y="0"/>
                </a:moveTo>
                <a:cubicBezTo>
                  <a:pt x="86" y="2014"/>
                  <a:pt x="0" y="4074"/>
                  <a:pt x="488" y="602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7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47" name="Google Shape;747;p7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8" name="Google Shape;748;p7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49" name="Google Shape;749;p7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50" name="Google Shape;750;p7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6" name="Google Shape;756;p7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57" name="Google Shape;757;p7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58" name="Google Shape;758;p7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59" name="Google Shape;759;p7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60" name="Google Shape;760;p7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7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67" name="Google Shape;767;p7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68" name="Google Shape;768;p7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69" name="Google Shape;769;p7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70" name="Google Shape;770;p7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7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77" name="Google Shape;777;p7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8" name="Google Shape;778;p7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79" name="Google Shape;779;p7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80" name="Google Shape;780;p7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7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87" name="Google Shape;787;p7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8" name="Google Shape;788;p7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89" name="Google Shape;789;p7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790" name="Google Shape;790;p7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7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797" name="Google Shape;797;p7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98" name="Google Shape;798;p7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799" name="Google Shape;799;p7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00" name="Google Shape;800;p7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7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07" name="Google Shape;807;p7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8" name="Google Shape;808;p7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09" name="Google Shape;809;p7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10" name="Google Shape;810;p7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7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17" name="Google Shape;817;p7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8" name="Google Shape;818;p7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19" name="Google Shape;819;p7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20" name="Google Shape;820;p7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8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27" name="Google Shape;827;p8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28" name="Google Shape;828;p8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29" name="Google Shape;829;p8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30" name="Google Shape;830;p8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8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37" name="Google Shape;837;p8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38" name="Google Shape;838;p8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39" name="Google Shape;839;p8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40" name="Google Shape;840;p8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Joseph John Thomson</a:t>
            </a:r>
            <a:r>
              <a:rPr b="1" lang="fr" sz="2300"/>
              <a:t>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1152475"/>
            <a:ext cx="1761000" cy="22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1904 : </a:t>
            </a:r>
            <a:r>
              <a:rPr lang="fr" sz="1100">
                <a:solidFill>
                  <a:schemeClr val="dk1"/>
                </a:solidFill>
              </a:rPr>
              <a:t>En témoignage des grands mérites de ses recherches théoriques et expérimentales sur la conduction de l'électricité par les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gaz</a:t>
            </a:r>
            <a:r>
              <a:rPr lang="fr" sz="1100">
                <a:solidFill>
                  <a:schemeClr val="dk1"/>
                </a:solidFill>
              </a:rPr>
              <a:t>. </a:t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5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19"/>
          <p:cNvSpPr txBox="1"/>
          <p:nvPr/>
        </p:nvSpPr>
        <p:spPr>
          <a:xfrm>
            <a:off x="2254650" y="3220325"/>
            <a:ext cx="193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Joseph John Thomson</a:t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5002500" y="1192200"/>
            <a:ext cx="304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Charge ne peut pas être séparer du rayon cahtodique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la charge du rayon </a:t>
            </a:r>
            <a:r>
              <a:rPr lang="fr"/>
              <a:t>cathodique</a:t>
            </a:r>
            <a:r>
              <a:rPr lang="fr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fr"/>
              <a:t>Modéle plum pudding</a:t>
            </a: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4320300" y="4347875"/>
            <a:ext cx="193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Atome de fluor modèle plum pudding</a:t>
            </a:r>
            <a:endParaRPr/>
          </a:p>
        </p:txBody>
      </p:sp>
      <p:pic>
        <p:nvPicPr>
          <p:cNvPr id="133" name="Google Shape;1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3700" y="1192200"/>
            <a:ext cx="1228200" cy="192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0800" y="2658850"/>
            <a:ext cx="1627375" cy="162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8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47" name="Google Shape;847;p8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8" name="Google Shape;848;p8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49" name="Google Shape;849;p8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50" name="Google Shape;850;p8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8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57" name="Google Shape;857;p8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58" name="Google Shape;858;p8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59" name="Google Shape;859;p8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60" name="Google Shape;860;p8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8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67" name="Google Shape;867;p8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68" name="Google Shape;868;p8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69" name="Google Shape;869;p8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70" name="Google Shape;870;p8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8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77" name="Google Shape;877;p8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78" name="Google Shape;878;p8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79" name="Google Shape;879;p8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80" name="Google Shape;880;p8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8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8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87" name="Google Shape;887;p8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88" name="Google Shape;888;p8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89" name="Google Shape;889;p8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890" name="Google Shape;890;p8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8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8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897" name="Google Shape;897;p8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98" name="Google Shape;898;p8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899" name="Google Shape;899;p8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00" name="Google Shape;900;p8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8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07" name="Google Shape;907;p8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8" name="Google Shape;908;p8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09" name="Google Shape;909;p8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10" name="Google Shape;910;p8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8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17" name="Google Shape;917;p8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8" name="Google Shape;918;p8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19" name="Google Shape;919;p8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20" name="Google Shape;920;p8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9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27" name="Google Shape;927;p9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28" name="Google Shape;928;p9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29" name="Google Shape;929;p9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30" name="Google Shape;930;p9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9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37" name="Google Shape;937;p9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8" name="Google Shape;938;p9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39" name="Google Shape;939;p9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40" name="Google Shape;940;p9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Albert A. Michelson</a:t>
            </a:r>
            <a:r>
              <a:rPr b="1" lang="fr" sz="2300"/>
              <a:t> : Instrument d’optique de précision 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311700" y="1152475"/>
            <a:ext cx="1984500" cy="23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1907 : </a:t>
            </a:r>
            <a:r>
              <a:rPr lang="fr" sz="1100">
                <a:solidFill>
                  <a:schemeClr val="dk1"/>
                </a:solidFill>
              </a:rPr>
              <a:t>Pour ses instruments optiques de précision et les recherches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spectroscopiques</a:t>
            </a:r>
            <a:r>
              <a:rPr lang="fr" sz="1100">
                <a:solidFill>
                  <a:schemeClr val="dk1"/>
                </a:solidFill>
              </a:rPr>
              <a:t> et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6"/>
              </a:rPr>
              <a:t>métrologiques</a:t>
            </a:r>
            <a:r>
              <a:rPr lang="fr" sz="1100">
                <a:solidFill>
                  <a:schemeClr val="dk1"/>
                </a:solidFill>
              </a:rPr>
              <a:t> menées avec eux. </a:t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7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2" name="Google Shape;142;p20"/>
          <p:cNvSpPr txBox="1"/>
          <p:nvPr/>
        </p:nvSpPr>
        <p:spPr>
          <a:xfrm>
            <a:off x="2832200" y="3408775"/>
            <a:ext cx="1131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Albert A. Michelson</a:t>
            </a:r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4704513" y="2847425"/>
            <a:ext cx="193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L'interféromètre utilisé par Michelson et Morley</a:t>
            </a:r>
            <a:endParaRPr/>
          </a:p>
        </p:txBody>
      </p:sp>
      <p:sp>
        <p:nvSpPr>
          <p:cNvPr id="144" name="Google Shape;144;p20"/>
          <p:cNvSpPr txBox="1"/>
          <p:nvPr/>
        </p:nvSpPr>
        <p:spPr>
          <a:xfrm>
            <a:off x="7149900" y="340877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Michelson moderne</a:t>
            </a:r>
            <a:endParaRPr/>
          </a:p>
        </p:txBody>
      </p:sp>
      <p:pic>
        <p:nvPicPr>
          <p:cNvPr id="145" name="Google Shape;14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35625" y="1410324"/>
            <a:ext cx="1302050" cy="191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49450" y="1410325"/>
            <a:ext cx="2244526" cy="13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97526" y="1393687"/>
            <a:ext cx="2045224" cy="185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9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47" name="Google Shape;947;p9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8" name="Google Shape;948;p9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49" name="Google Shape;949;p9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50" name="Google Shape;950;p9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9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57" name="Google Shape;957;p9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58" name="Google Shape;958;p9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59" name="Google Shape;959;p9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60" name="Google Shape;960;p9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9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67" name="Google Shape;967;p9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68" name="Google Shape;968;p9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69" name="Google Shape;969;p9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70" name="Google Shape;970;p9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9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77" name="Google Shape;977;p9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78" name="Google Shape;978;p9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79" name="Google Shape;979;p9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80" name="Google Shape;980;p9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9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87" name="Google Shape;987;p9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8" name="Google Shape;988;p9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89" name="Google Shape;989;p9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990" name="Google Shape;990;p9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9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997" name="Google Shape;997;p9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8" name="Google Shape;998;p9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999" name="Google Shape;999;p9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00" name="Google Shape;1000;p9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9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07" name="Google Shape;1007;p9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8" name="Google Shape;1008;p9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09" name="Google Shape;1009;p9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10" name="Google Shape;1010;p9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9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17" name="Google Shape;1017;p9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8" name="Google Shape;1018;p9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19" name="Google Shape;1019;p9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20" name="Google Shape;1020;p9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p10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27" name="Google Shape;1027;p10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28" name="Google Shape;1028;p10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29" name="Google Shape;1029;p10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30" name="Google Shape;1030;p10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0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37" name="Google Shape;1037;p10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8" name="Google Shape;1038;p10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39" name="Google Shape;1039;p10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40" name="Google Shape;1040;p10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Gabriel Lippmann</a:t>
            </a:r>
            <a:r>
              <a:rPr b="1" lang="fr" sz="2300"/>
              <a:t> : Photographie couleur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311700" y="1152475"/>
            <a:ext cx="19914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1908 ”</a:t>
            </a:r>
            <a:r>
              <a:rPr lang="fr" sz="1100">
                <a:solidFill>
                  <a:schemeClr val="dk1"/>
                </a:solidFill>
              </a:rPr>
              <a:t>Pour sa méthode de reproduction</a:t>
            </a:r>
            <a:r>
              <a:rPr lang="fr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fr" sz="1100" u="sng">
                <a:solidFill>
                  <a:schemeClr val="hlink"/>
                </a:solidFill>
                <a:hlinkClick r:id="rId4"/>
              </a:rPr>
              <a:t>photographique</a:t>
            </a:r>
            <a:r>
              <a:rPr lang="fr" sz="1100">
                <a:solidFill>
                  <a:schemeClr val="dk1"/>
                </a:solidFill>
              </a:rPr>
              <a:t> des couleurs basée sur le phénomène d'</a:t>
            </a:r>
            <a:r>
              <a:rPr lang="fr" sz="1100" u="sng">
                <a:solidFill>
                  <a:schemeClr val="hlink"/>
                </a:solidFill>
                <a:hlinkClick r:id="rId5"/>
              </a:rPr>
              <a:t>interférence</a:t>
            </a:r>
            <a:r>
              <a:rPr lang="fr" sz="1100">
                <a:solidFill>
                  <a:schemeClr val="dk1"/>
                </a:solidFill>
              </a:rPr>
              <a:t>. </a:t>
            </a:r>
            <a:endParaRPr/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6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" name="Google Shape;155;p21"/>
          <p:cNvSpPr txBox="1"/>
          <p:nvPr/>
        </p:nvSpPr>
        <p:spPr>
          <a:xfrm>
            <a:off x="2832225" y="3315250"/>
            <a:ext cx="143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Gabriel Lippmann</a:t>
            </a: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6843950" y="1549350"/>
            <a:ext cx="193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Seul </a:t>
            </a:r>
            <a:r>
              <a:rPr lang="fr"/>
              <a:t>procéder</a:t>
            </a:r>
            <a:r>
              <a:rPr lang="fr"/>
              <a:t> à rendre </a:t>
            </a:r>
            <a:r>
              <a:rPr lang="fr"/>
              <a:t>l'intégralité</a:t>
            </a:r>
            <a:r>
              <a:rPr lang="fr"/>
              <a:t> du spectre de la source photographié</a:t>
            </a:r>
            <a:endParaRPr/>
          </a:p>
        </p:txBody>
      </p:sp>
      <p:sp>
        <p:nvSpPr>
          <p:cNvPr id="157" name="Google Shape;157;p21"/>
          <p:cNvSpPr txBox="1"/>
          <p:nvPr/>
        </p:nvSpPr>
        <p:spPr>
          <a:xfrm>
            <a:off x="4500000" y="3593550"/>
            <a:ext cx="193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100">
                <a:solidFill>
                  <a:schemeClr val="dk1"/>
                </a:solidFill>
              </a:rPr>
              <a:t>Nature morte</a:t>
            </a:r>
            <a:r>
              <a:rPr lang="fr" sz="1100">
                <a:solidFill>
                  <a:schemeClr val="dk1"/>
                </a:solidFill>
              </a:rPr>
              <a:t> (1891-1899), photographie couleur réalisée par Gabriel Lippmann.</a:t>
            </a:r>
            <a:endParaRPr/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2200" y="1152475"/>
            <a:ext cx="1432850" cy="202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0000" y="1152475"/>
            <a:ext cx="1759584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02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47" name="Google Shape;1047;p102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48" name="Google Shape;1048;p102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49" name="Google Shape;1049;p102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50" name="Google Shape;1050;p102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03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57" name="Google Shape;1057;p103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58" name="Google Shape;1058;p103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59" name="Google Shape;1059;p103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60" name="Google Shape;1060;p103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0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104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67" name="Google Shape;1067;p104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8" name="Google Shape;1068;p104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69" name="Google Shape;1069;p104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70" name="Google Shape;1070;p104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105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77" name="Google Shape;1077;p105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8" name="Google Shape;1078;p105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79" name="Google Shape;1079;p105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80" name="Google Shape;1080;p105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06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87" name="Google Shape;1087;p106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8" name="Google Shape;1088;p106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89" name="Google Shape;1089;p106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090" name="Google Shape;1090;p106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107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097" name="Google Shape;1097;p107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8" name="Google Shape;1098;p107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099" name="Google Shape;1099;p107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00" name="Google Shape;1100;p107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108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07" name="Google Shape;1107;p108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8" name="Google Shape;1108;p108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09" name="Google Shape;1109;p108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10" name="Google Shape;1110;p108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109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17" name="Google Shape;1117;p109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8" name="Google Shape;1118;p109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19" name="Google Shape;1119;p109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20" name="Google Shape;1120;p109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10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27" name="Google Shape;1127;p110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8" name="Google Shape;1128;p110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29" name="Google Shape;1129;p110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30" name="Google Shape;1130;p110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fr" sz="2300"/>
              <a:t>Nom : découverte</a:t>
            </a:r>
            <a:endParaRPr b="1" sz="2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111"/>
          <p:cNvSpPr txBox="1"/>
          <p:nvPr>
            <p:ph idx="1" type="body"/>
          </p:nvPr>
        </p:nvSpPr>
        <p:spPr>
          <a:xfrm>
            <a:off x="311700" y="1152475"/>
            <a:ext cx="2451900" cy="22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fr"/>
              <a:t>Nobel 1912 : </a:t>
            </a:r>
            <a:endParaRPr/>
          </a:p>
        </p:txBody>
      </p:sp>
      <p:pic>
        <p:nvPicPr>
          <p:cNvPr id="1137" name="Google Shape;1137;p111"/>
          <p:cNvPicPr preferRelativeResize="0"/>
          <p:nvPr/>
        </p:nvPicPr>
        <p:blipFill rotWithShape="1">
          <a:blip r:embed="rId3">
            <a:alphaModFix/>
          </a:blip>
          <a:srcRect b="1755" l="18137" r="17087" t="1765"/>
          <a:stretch/>
        </p:blipFill>
        <p:spPr>
          <a:xfrm>
            <a:off x="311700" y="3539500"/>
            <a:ext cx="1228200" cy="1213200"/>
          </a:xfrm>
          <a:prstGeom prst="ellipse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8" name="Google Shape;1138;p111"/>
          <p:cNvSpPr txBox="1"/>
          <p:nvPr/>
        </p:nvSpPr>
        <p:spPr>
          <a:xfrm>
            <a:off x="3331709" y="3718150"/>
            <a:ext cx="1441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300">
                <a:solidFill>
                  <a:schemeClr val="dk1"/>
                </a:solidFill>
                <a:highlight>
                  <a:srgbClr val="EEEEFF"/>
                </a:highlight>
              </a:rPr>
              <a:t>adb</a:t>
            </a:r>
            <a:endParaRPr/>
          </a:p>
        </p:txBody>
      </p:sp>
      <p:sp>
        <p:nvSpPr>
          <p:cNvPr id="1139" name="Google Shape;1139;p111"/>
          <p:cNvSpPr txBox="1"/>
          <p:nvPr/>
        </p:nvSpPr>
        <p:spPr>
          <a:xfrm>
            <a:off x="5657250" y="3710500"/>
            <a:ext cx="107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  <p:sp>
        <p:nvSpPr>
          <p:cNvPr id="1140" name="Google Shape;1140;p111"/>
          <p:cNvSpPr txBox="1"/>
          <p:nvPr/>
        </p:nvSpPr>
        <p:spPr>
          <a:xfrm>
            <a:off x="7286225" y="3800925"/>
            <a:ext cx="193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Texte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