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79aadfc9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79aadfc9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79aadfc9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79aadfc9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79aadfc9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79aadfc9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79aadfc9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79aadfc9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79aadfc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79aadfc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9aadfc9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9aadfc9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79aadfc9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79aadfc9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79aadfc9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79aadfc9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79aadfc9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79aadfc9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79aadfc9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79aadfc9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9aadfc9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79aadfc9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79aadfc9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79aadfc9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r.wikipedia.org/wiki/Fluor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r.wikipedia.org/wiki/Chimie" TargetMode="External"/><Relationship Id="rId4" Type="http://schemas.openxmlformats.org/officeDocument/2006/relationships/hyperlink" Target="https://fr.wikipedia.org/wiki/Radium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fr.wikipedia.org/wiki/Polonium" TargetMode="External"/><Relationship Id="rId6" Type="http://schemas.openxmlformats.org/officeDocument/2006/relationships/hyperlink" Target="https://fr.wikipedia.org/wiki/Radium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r.wikipedia.org/wiki/R%C3%A9actif_de_Grignard" TargetMode="External"/><Relationship Id="rId4" Type="http://schemas.openxmlformats.org/officeDocument/2006/relationships/hyperlink" Target="https://fr.wikipedia.org/wiki/Chimie_organique" TargetMode="External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hyperlink" Target="https://fr.wikipedia.org/wiki/Hydrog%C3%A9nation" TargetMode="External"/><Relationship Id="rId6" Type="http://schemas.openxmlformats.org/officeDocument/2006/relationships/hyperlink" Target="https://fr.wikipedia.org/wiki/Compos%C3%A9_organique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Nobel Chimie (fr)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Nom : découverte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1912 : 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2"/>
          <p:cNvSpPr txBox="1"/>
          <p:nvPr/>
        </p:nvSpPr>
        <p:spPr>
          <a:xfrm>
            <a:off x="3331709" y="371815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highlight>
                  <a:srgbClr val="EEEEFF"/>
                </a:highlight>
              </a:rPr>
              <a:t>adb</a:t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5657250" y="3710500"/>
            <a:ext cx="10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7286225" y="3800925"/>
            <a:ext cx="19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Nom : découverte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1912 : 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23"/>
          <p:cNvSpPr txBox="1"/>
          <p:nvPr/>
        </p:nvSpPr>
        <p:spPr>
          <a:xfrm>
            <a:off x="3331709" y="371815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highlight>
                  <a:srgbClr val="EEEEFF"/>
                </a:highlight>
              </a:rPr>
              <a:t>adb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5657250" y="3710500"/>
            <a:ext cx="10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7286225" y="3800925"/>
            <a:ext cx="19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Nom : découverte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1912 : 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24"/>
          <p:cNvSpPr txBox="1"/>
          <p:nvPr/>
        </p:nvSpPr>
        <p:spPr>
          <a:xfrm>
            <a:off x="3331709" y="371815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highlight>
                  <a:srgbClr val="EEEEFF"/>
                </a:highlight>
              </a:rPr>
              <a:t>adb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5657250" y="3710500"/>
            <a:ext cx="10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7286225" y="3800925"/>
            <a:ext cx="19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Nom : découverte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1912 : 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25"/>
          <p:cNvSpPr txBox="1"/>
          <p:nvPr/>
        </p:nvSpPr>
        <p:spPr>
          <a:xfrm>
            <a:off x="3331709" y="371815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highlight>
                  <a:srgbClr val="EEEEFF"/>
                </a:highlight>
              </a:rPr>
              <a:t>adb</a:t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5657250" y="3710500"/>
            <a:ext cx="10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7286225" y="3800925"/>
            <a:ext cx="19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650"/>
              <a:t>Henri Moissan</a:t>
            </a:r>
            <a:r>
              <a:rPr b="1" lang="fr" sz="2650"/>
              <a:t> : Fluor</a:t>
            </a:r>
            <a:endParaRPr b="1" sz="265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1906 : 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</a:rPr>
              <a:t>En reconnaissance des grands services qu'il a rendus par la découverte du 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fluor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</a:rPr>
              <a:t> et de ses propriétés, et pour avoir mis à la disposition de la science le four électrique qui porte son nom.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4"/>
          <p:cNvSpPr txBox="1"/>
          <p:nvPr/>
        </p:nvSpPr>
        <p:spPr>
          <a:xfrm>
            <a:off x="3176259" y="372580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Henri Moissan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807688" y="3718150"/>
            <a:ext cx="23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Un four &amp; son créateur</a:t>
            </a:r>
            <a:endParaRPr b="1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2750" y="1173950"/>
            <a:ext cx="1688490" cy="23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5279" y="1173950"/>
            <a:ext cx="3042929" cy="23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Marie Curie</a:t>
            </a:r>
            <a:r>
              <a:rPr b="1" lang="fr" sz="2300"/>
              <a:t> : </a:t>
            </a:r>
            <a:r>
              <a:rPr b="1" lang="fr" sz="2300"/>
              <a:t>Elément</a:t>
            </a:r>
            <a:r>
              <a:rPr b="1" lang="fr" sz="2300"/>
              <a:t> </a:t>
            </a:r>
            <a:r>
              <a:rPr b="1" lang="fr" sz="2300"/>
              <a:t>radioactif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1911 : 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</a:rPr>
              <a:t>Pour les services rendus à l'avancement de la 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chimie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</a:rPr>
              <a:t> par sa découverte des éléments 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radium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</a:rPr>
              <a:t> et 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polonium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</a:rPr>
              <a:t>, pour avoir isolé le 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radium</a:t>
            </a:r>
            <a:r>
              <a:rPr lang="fr" sz="1400">
                <a:solidFill>
                  <a:schemeClr val="dk1"/>
                </a:solidFill>
                <a:highlight>
                  <a:srgbClr val="FFFFFF"/>
                </a:highlight>
              </a:rPr>
              <a:t> et étudié la nature et les composés de cet élément remarquable.</a:t>
            </a:r>
            <a:r>
              <a:rPr lang="fr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7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5"/>
          <p:cNvSpPr txBox="1"/>
          <p:nvPr/>
        </p:nvSpPr>
        <p:spPr>
          <a:xfrm>
            <a:off x="3331709" y="3718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</a:rPr>
              <a:t>Marie Curie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506550" y="3718150"/>
            <a:ext cx="21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Etude du radium</a:t>
            </a:r>
            <a:endParaRPr b="1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39650" y="1152475"/>
            <a:ext cx="1825607" cy="24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6625" y="1196825"/>
            <a:ext cx="2108550" cy="2389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Grignard &amp; Sabatier</a:t>
            </a:r>
            <a:r>
              <a:rPr b="1" lang="fr" sz="2300"/>
              <a:t> : Contribution à la </a:t>
            </a:r>
            <a:r>
              <a:rPr b="1" lang="fr" sz="2300"/>
              <a:t>synthèse</a:t>
            </a:r>
            <a:r>
              <a:rPr b="1" lang="fr" sz="2300"/>
              <a:t> organique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4845600" cy="24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Nobel 1912 : </a:t>
            </a:r>
            <a:endParaRPr>
              <a:solidFill>
                <a:srgbClr val="0645A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000000"/>
                </a:solidFill>
              </a:rPr>
              <a:t>Victor Grignard: </a:t>
            </a:r>
            <a:r>
              <a:rPr lang="fr" sz="1300">
                <a:solidFill>
                  <a:srgbClr val="000000"/>
                </a:solidFill>
              </a:rPr>
              <a:t>Pour sa découverte du </a:t>
            </a:r>
            <a:r>
              <a:rPr lang="fr" sz="13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réactif de Grignard</a:t>
            </a:r>
            <a:r>
              <a:rPr lang="fr" sz="1300">
                <a:solidFill>
                  <a:srgbClr val="000000"/>
                </a:solidFill>
              </a:rPr>
              <a:t>, lequel a permis d'accomplir de grands progrès en </a:t>
            </a:r>
            <a:r>
              <a:rPr lang="fr" sz="130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chimie organique</a:t>
            </a:r>
            <a:r>
              <a:rPr lang="fr" sz="1300">
                <a:solidFill>
                  <a:srgbClr val="000000"/>
                </a:solidFill>
              </a:rPr>
              <a:t> ces dernières années.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500"/>
              </a:spcAft>
              <a:buNone/>
            </a:pPr>
            <a:r>
              <a:rPr b="1" lang="fr" sz="1300">
                <a:solidFill>
                  <a:srgbClr val="000000"/>
                </a:solidFill>
              </a:rPr>
              <a:t>Paul Sabatier : </a:t>
            </a:r>
            <a:r>
              <a:rPr lang="fr" sz="1300">
                <a:solidFill>
                  <a:srgbClr val="000000"/>
                </a:solidFill>
              </a:rPr>
              <a:t>Pour sa méthode d'</a:t>
            </a:r>
            <a:r>
              <a:rPr lang="fr" sz="13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hydrogénation</a:t>
            </a:r>
            <a:r>
              <a:rPr lang="fr" sz="1300">
                <a:solidFill>
                  <a:srgbClr val="000000"/>
                </a:solidFill>
              </a:rPr>
              <a:t> des </a:t>
            </a:r>
            <a:r>
              <a:rPr lang="fr" sz="1300">
                <a:solidFill>
                  <a:srgbClr val="0000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composés organiques</a:t>
            </a:r>
            <a:r>
              <a:rPr lang="fr" sz="1300">
                <a:solidFill>
                  <a:srgbClr val="000000"/>
                </a:solidFill>
              </a:rPr>
              <a:t> en présence de métaux finement divisés, par laquelle de grands progrès en chimie organique ont été permis ces dernières années.</a:t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7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6"/>
          <p:cNvSpPr txBox="1"/>
          <p:nvPr/>
        </p:nvSpPr>
        <p:spPr>
          <a:xfrm>
            <a:off x="5397847" y="3770875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Victor Grignard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7204750" y="3770875"/>
            <a:ext cx="150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Paul Sabatier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2146" y="1212850"/>
            <a:ext cx="1592875" cy="24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79900" y="1219363"/>
            <a:ext cx="1752404" cy="24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22488" y="3643975"/>
            <a:ext cx="300713" cy="11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Joliot-Curie</a:t>
            </a:r>
            <a:r>
              <a:rPr b="1" lang="fr" sz="2300"/>
              <a:t> : </a:t>
            </a:r>
            <a:r>
              <a:rPr b="1" lang="fr" sz="2300"/>
              <a:t>Éléments</a:t>
            </a:r>
            <a:r>
              <a:rPr b="1" lang="fr" sz="2300"/>
              <a:t> radioactif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1935 : </a:t>
            </a:r>
            <a:r>
              <a:rPr lang="fr" sz="1400">
                <a:solidFill>
                  <a:srgbClr val="202122"/>
                </a:solidFill>
                <a:highlight>
                  <a:srgbClr val="FFFFFF"/>
                </a:highlight>
              </a:rPr>
              <a:t>En reconnaissance de leurs synthèses de nouveaux éléments radioactifs</a:t>
            </a:r>
            <a:r>
              <a:rPr lang="fr" sz="105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r>
              <a:rPr lang="fr"/>
              <a:t> 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7"/>
          <p:cNvSpPr txBox="1"/>
          <p:nvPr/>
        </p:nvSpPr>
        <p:spPr>
          <a:xfrm>
            <a:off x="2959909" y="3318375"/>
            <a:ext cx="144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Frédéric Joliot-Curie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9900" y="1318575"/>
            <a:ext cx="1394775" cy="19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6900" y="1318583"/>
            <a:ext cx="1394775" cy="197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4713534" y="3318375"/>
            <a:ext cx="144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Irène Joliot-Curie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Nom : découverte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1912 : 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18"/>
          <p:cNvSpPr txBox="1"/>
          <p:nvPr/>
        </p:nvSpPr>
        <p:spPr>
          <a:xfrm>
            <a:off x="3331709" y="371815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highlight>
                  <a:srgbClr val="EEEEFF"/>
                </a:highlight>
              </a:rPr>
              <a:t>adb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5657250" y="3710500"/>
            <a:ext cx="10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7286225" y="3800925"/>
            <a:ext cx="19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Nom : découverte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1912 : </a:t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19"/>
          <p:cNvSpPr txBox="1"/>
          <p:nvPr/>
        </p:nvSpPr>
        <p:spPr>
          <a:xfrm>
            <a:off x="3331709" y="371815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highlight>
                  <a:srgbClr val="EEEEFF"/>
                </a:highlight>
              </a:rPr>
              <a:t>adb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5657250" y="3710500"/>
            <a:ext cx="10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7286225" y="3800925"/>
            <a:ext cx="19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Nom : découverte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1912 : </a:t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20"/>
          <p:cNvSpPr txBox="1"/>
          <p:nvPr/>
        </p:nvSpPr>
        <p:spPr>
          <a:xfrm>
            <a:off x="3331709" y="371815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highlight>
                  <a:srgbClr val="EEEEFF"/>
                </a:highlight>
              </a:rPr>
              <a:t>adb</a:t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5657250" y="3710500"/>
            <a:ext cx="10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7286225" y="3800925"/>
            <a:ext cx="19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fr" sz="2300"/>
              <a:t>Nom : découverte</a:t>
            </a:r>
            <a:endParaRPr b="1"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1152475"/>
            <a:ext cx="24519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Nobel 1912 : 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1755" l="18137" r="17087" t="1765"/>
          <a:stretch/>
        </p:blipFill>
        <p:spPr>
          <a:xfrm>
            <a:off x="311700" y="3539500"/>
            <a:ext cx="1228200" cy="12132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1"/>
          <p:cNvSpPr txBox="1"/>
          <p:nvPr/>
        </p:nvSpPr>
        <p:spPr>
          <a:xfrm>
            <a:off x="3331709" y="3718150"/>
            <a:ext cx="144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  <a:highlight>
                  <a:srgbClr val="EEEEFF"/>
                </a:highlight>
              </a:rPr>
              <a:t>adb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5657250" y="3710500"/>
            <a:ext cx="10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7286225" y="3800925"/>
            <a:ext cx="193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Texte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