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1" r:id="rId3"/>
    <p:sldId id="257" r:id="rId4"/>
    <p:sldId id="260" r:id="rId5"/>
    <p:sldId id="258" r:id="rId6"/>
    <p:sldId id="259" r:id="rId7"/>
    <p:sldId id="256" r:id="rId8"/>
    <p:sldId id="266" r:id="rId9"/>
    <p:sldId id="267" r:id="rId10"/>
    <p:sldId id="265" r:id="rId11"/>
    <p:sldId id="263" r:id="rId12"/>
    <p:sldId id="264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5903"/>
  </p:normalViewPr>
  <p:slideViewPr>
    <p:cSldViewPr snapToGrid="0" snapToObjects="1">
      <p:cViewPr>
        <p:scale>
          <a:sx n="84" d="100"/>
          <a:sy n="84" d="100"/>
        </p:scale>
        <p:origin x="440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8EAC55-AB3D-2A43-A8F8-BAAF633C9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5C9753A-B01E-AC43-9169-BC18B0AAFF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A8D7BB-7858-EB44-8F01-2CA962B41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0D7D-07EE-EB47-AF88-E68833ECC074}" type="datetimeFigureOut">
              <a:rPr lang="fr-FR" smtClean="0"/>
              <a:t>08/01/2022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5C2EA0-D0A1-BE41-A4BA-5B69AA01E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69CE8A-2E21-C745-AF02-9583F815F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959F-46C3-DC47-9678-2216BCA959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9628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594C65-DAD9-CE45-BCB2-55EE53F3A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FDC2831-7657-4D40-96EB-B3AAEC6AD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1D07AE-97B3-E44A-A960-1E7050D6D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0D7D-07EE-EB47-AF88-E68833ECC074}" type="datetimeFigureOut">
              <a:rPr lang="fr-FR" smtClean="0"/>
              <a:t>08/01/2022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8FD473-2335-EB4B-897D-FB2CA1C08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E46F0D-DB44-4844-8585-72D4C63FB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959F-46C3-DC47-9678-2216BCA959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147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A1D0C9D-5983-F64C-9AB8-5E23A0029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E60B960-A6A0-AA47-B2CD-A76D80CE21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21B3B5-91AD-2242-B35F-7BFB344EA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0D7D-07EE-EB47-AF88-E68833ECC074}" type="datetimeFigureOut">
              <a:rPr lang="fr-FR" smtClean="0"/>
              <a:t>08/01/2022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B9CDA7-EA73-2641-B7D0-0C36F2E46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D293B6-E7B1-5346-BCBD-5C5343C14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959F-46C3-DC47-9678-2216BCA959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742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D44103-07DC-B24A-955D-210444791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7E8D5D-7239-C24B-9488-6C52CE8F7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111125-9069-5E4C-AD2F-FADFD705C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0D7D-07EE-EB47-AF88-E68833ECC074}" type="datetimeFigureOut">
              <a:rPr lang="fr-FR" smtClean="0"/>
              <a:t>08/01/2022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A12A92-6F2E-7F48-9BC4-1911CEF19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B03530-449B-6147-812E-DB9F1CC2A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959F-46C3-DC47-9678-2216BCA959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46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51E102-6110-754D-B08B-9887597D1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53C1EB6-AC7E-BC40-9140-F00240F52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74C85B-3AFD-094C-99CD-1632D03B5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0D7D-07EE-EB47-AF88-E68833ECC074}" type="datetimeFigureOut">
              <a:rPr lang="fr-FR" smtClean="0"/>
              <a:t>08/01/2022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1691B6-BB1C-464F-AC66-BD7F41928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666115-6FCF-CD4C-88E8-1301CC591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959F-46C3-DC47-9678-2216BCA959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0824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55A9FB-6B90-F043-ACE1-2A5DBE5E4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C6D14F-C98A-9B40-9B7B-E663BBB773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A131D2F-4A60-9842-A334-96732C764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699FE8-16A4-9D48-9BF1-884962192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0D7D-07EE-EB47-AF88-E68833ECC074}" type="datetimeFigureOut">
              <a:rPr lang="fr-FR" smtClean="0"/>
              <a:t>08/01/2022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8F78F27-03A4-624F-B457-1DA7398DA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37A9D4B-ED4F-C843-84D0-83CA69E9C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959F-46C3-DC47-9678-2216BCA959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510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EC328E-3480-464F-8B91-8E512D579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DE8A5A-F006-784A-8CED-368F469B0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028C0EE-D59B-F64F-B36A-4505BB460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540402C-452B-5E46-A23A-3257F21C86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8372AFF-EAF2-9548-BD39-2A1DC09D44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CBCBD0F-FAAE-AA48-BA58-BEF9DE24E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0D7D-07EE-EB47-AF88-E68833ECC074}" type="datetimeFigureOut">
              <a:rPr lang="fr-FR" smtClean="0"/>
              <a:t>08/01/2022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A35F8E0-69C0-B846-82DC-13728CE9C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AEAD951-1883-1144-AE6C-2275C05B1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959F-46C3-DC47-9678-2216BCA959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8933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0092EB-A189-4E40-ACC3-EF0F391B8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22A7E2A-3564-F848-8F35-1AAE3011C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0D7D-07EE-EB47-AF88-E68833ECC074}" type="datetimeFigureOut">
              <a:rPr lang="fr-FR" smtClean="0"/>
              <a:t>08/01/2022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F7C4D1-8EC5-9549-ACBD-FD2CE0FF3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BC69C2B-54A9-E04D-87C4-F1CDB1BFE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959F-46C3-DC47-9678-2216BCA959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6508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79415FA-CC6A-AB45-A385-55C6AD27D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0D7D-07EE-EB47-AF88-E68833ECC074}" type="datetimeFigureOut">
              <a:rPr lang="fr-FR" smtClean="0"/>
              <a:t>08/01/2022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828FCA2-259C-5A4D-B3DB-2E2ABB0ED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65EA76-D8FE-9449-87A3-25B9FFA14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959F-46C3-DC47-9678-2216BCA959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9548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FD55F4-7407-0A48-888A-CBD4BBAA5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524A92-EDC8-7245-9528-2021DAE2A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CB15E74-D462-8949-BF85-A03F82C82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A580E82-4484-B443-A1A1-B1B4B03C3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0D7D-07EE-EB47-AF88-E68833ECC074}" type="datetimeFigureOut">
              <a:rPr lang="fr-FR" smtClean="0"/>
              <a:t>08/01/2022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0884C62-8705-2745-AB3A-DCC4E43C4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F2C9188-41C4-FC4E-99F1-F1B91AF85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959F-46C3-DC47-9678-2216BCA959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6531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5909ED-77C9-344E-B7F0-CE81AA29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31C56A8-415E-294A-8CCE-37071D4668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502ED91-BD6C-8040-AC2F-E64842714B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D47A428-66ED-EA41-ABA5-C4A1F04A3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0D7D-07EE-EB47-AF88-E68833ECC074}" type="datetimeFigureOut">
              <a:rPr lang="fr-FR" smtClean="0"/>
              <a:t>08/01/2022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B00643F-2B5B-2548-8ED4-F7D2BD951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A4BF747-2BF7-1D4C-9E2C-5FABFAFC0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959F-46C3-DC47-9678-2216BCA959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0349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7AEAD49-7E28-7C47-BEAF-651AD5E4E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A24EEF-65C6-2341-82DC-37C2FBEA6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D75BD0-DE3A-3043-9B70-A9936DCF3C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70D7D-07EE-EB47-AF88-E68833ECC074}" type="datetimeFigureOut">
              <a:rPr lang="fr-FR" smtClean="0"/>
              <a:t>08/01/2022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A9E29D-FE6A-844E-9EB9-2677D1E036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C82CE0-EFD1-0D47-9CA7-1FEA878E8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F959F-46C3-DC47-9678-2216BCA959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41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485F80-9724-9241-A5F6-4020ABD6D3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7960" y="320039"/>
            <a:ext cx="6736080" cy="1056323"/>
          </a:xfrm>
        </p:spPr>
        <p:txBody>
          <a:bodyPr/>
          <a:lstStyle/>
          <a:p>
            <a:r>
              <a:rPr lang="fr-FR"/>
              <a:t>Viscosité 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D7CFA6F-2A05-B64A-849D-52D247B67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3060" y="2148841"/>
            <a:ext cx="9547860" cy="3886199"/>
          </a:xfrm>
        </p:spPr>
        <p:txBody>
          <a:bodyPr>
            <a:normAutofit/>
          </a:bodyPr>
          <a:lstStyle/>
          <a:p>
            <a:r>
              <a:rPr lang="fr-FR" dirty="0"/>
              <a:t>Niveau L2</a:t>
            </a:r>
          </a:p>
          <a:p>
            <a:r>
              <a:rPr lang="fr-FR" dirty="0"/>
              <a:t>Prérequis : </a:t>
            </a:r>
          </a:p>
          <a:p>
            <a:r>
              <a:rPr lang="fr-FR" dirty="0"/>
              <a:t>Cinématique des fluides </a:t>
            </a:r>
          </a:p>
          <a:p>
            <a:r>
              <a:rPr lang="fr-FR" dirty="0"/>
              <a:t>Dynamique du fluide parfait</a:t>
            </a:r>
          </a:p>
          <a:p>
            <a:r>
              <a:rPr lang="fr-FR" dirty="0"/>
              <a:t>Diffusion</a:t>
            </a:r>
          </a:p>
        </p:txBody>
      </p:sp>
    </p:spTree>
    <p:extLst>
      <p:ext uri="{BB962C8B-B14F-4D97-AF65-F5344CB8AC3E}">
        <p14:creationId xmlns:p14="http://schemas.microsoft.com/office/powerpoint/2010/main" val="3740136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124DCC1-62EA-224D-A12C-D651227CB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320" y="484189"/>
            <a:ext cx="9702800" cy="61976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24D4BFAA-F4B7-2748-9434-D0E2366E4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0" y="176211"/>
            <a:ext cx="9982200" cy="982029"/>
          </a:xfrm>
        </p:spPr>
        <p:txBody>
          <a:bodyPr/>
          <a:lstStyle/>
          <a:p>
            <a:r>
              <a:rPr lang="fr-FR" dirty="0"/>
              <a:t>Annexe 1: Validité de la loi de Stockes </a:t>
            </a:r>
          </a:p>
        </p:txBody>
      </p:sp>
    </p:spTree>
    <p:extLst>
      <p:ext uri="{BB962C8B-B14F-4D97-AF65-F5344CB8AC3E}">
        <p14:creationId xmlns:p14="http://schemas.microsoft.com/office/powerpoint/2010/main" val="2245010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F1DC6B-6BDC-BB41-AA3D-F6C68FD96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0" y="176211"/>
            <a:ext cx="9982200" cy="982029"/>
          </a:xfrm>
        </p:spPr>
        <p:txBody>
          <a:bodyPr/>
          <a:lstStyle/>
          <a:p>
            <a:r>
              <a:rPr lang="fr-FR" dirty="0"/>
              <a:t>Annexe 1: Formalisme tensoriel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70ACE8FA-AB8C-B840-B196-2C95855197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53331"/>
                <a:ext cx="10515600" cy="4351338"/>
              </a:xfrm>
            </p:spPr>
            <p:txBody>
              <a:bodyPr/>
              <a:lstStyle/>
              <a:p>
                <a:r>
                  <a:rPr lang="fr-FR" dirty="0"/>
                  <a:t>Un PF située en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fr-FR" dirty="0"/>
                  <a:t> de vitesse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fr-FR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fr-F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/>
                  <a:t> , une autre situé en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fr-FR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fr-FR" dirty="0"/>
                  <a:t>  de vitesse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 dirty="0"/>
                  <a:t> </a:t>
                </a:r>
              </a:p>
              <a:p>
                <a:r>
                  <a:rPr lang="fr-FR" dirty="0"/>
                  <a:t>Accroissement de vitesse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𝑑𝑣</m:t>
                        </m:r>
                      </m:e>
                    </m:acc>
                  </m:oMath>
                </a14:m>
                <a:r>
                  <a:rPr lang="fr-FR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fr-FR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acc>
                  </m:oMath>
                </a14:m>
                <a:r>
                  <a:rPr lang="fr-FR" dirty="0"/>
                  <a:t>  ( ou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/>
                  <a:t>  )</a:t>
                </a:r>
              </a:p>
              <a:p>
                <a:r>
                  <a:rPr lang="fr-FR" dirty="0"/>
                  <a:t>Décomposition :</a:t>
                </a:r>
              </a:p>
              <a:p>
                <a:endParaRPr lang="fr-FR" dirty="0"/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70ACE8FA-AB8C-B840-B196-2C95855197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53331"/>
                <a:ext cx="10515600" cy="4351338"/>
              </a:xfrm>
              <a:blipFill>
                <a:blip r:embed="rId2"/>
                <a:stretch>
                  <a:fillRect l="-1086" t="-20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E9A50E67-2BBE-9D46-BD26-25C44D2B0DC5}"/>
              </a:ext>
            </a:extLst>
          </p:cNvPr>
          <p:cNvCxnSpPr>
            <a:cxnSpLocks/>
          </p:cNvCxnSpPr>
          <p:nvPr/>
        </p:nvCxnSpPr>
        <p:spPr>
          <a:xfrm>
            <a:off x="5935980" y="2828596"/>
            <a:ext cx="1592580" cy="307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A7C6C552-96FF-5241-BA35-7453117DDE4B}"/>
              </a:ext>
            </a:extLst>
          </p:cNvPr>
          <p:cNvSpPr txBox="1"/>
          <p:nvPr/>
        </p:nvSpPr>
        <p:spPr>
          <a:xfrm>
            <a:off x="7550406" y="3074908"/>
            <a:ext cx="3781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Tenseur d’ordre 2 (gradient de vitesse)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0787284-CC79-DA4D-A62F-2B7CD7A92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360" y="3495438"/>
            <a:ext cx="5575300" cy="914400"/>
          </a:xfrm>
          <a:prstGeom prst="rect">
            <a:avLst/>
          </a:prstGeom>
        </p:spPr>
      </p:pic>
      <p:sp>
        <p:nvSpPr>
          <p:cNvPr id="19" name="Accolade fermante 18">
            <a:extLst>
              <a:ext uri="{FF2B5EF4-FFF2-40B4-BE49-F238E27FC236}">
                <a16:creationId xmlns:a16="http://schemas.microsoft.com/office/drawing/2014/main" id="{A957271C-0B07-1F4A-9B6F-8CAD88BF82ED}"/>
              </a:ext>
            </a:extLst>
          </p:cNvPr>
          <p:cNvSpPr/>
          <p:nvPr/>
        </p:nvSpPr>
        <p:spPr>
          <a:xfrm rot="16200000" flipH="1">
            <a:off x="5251241" y="3537653"/>
            <a:ext cx="47547" cy="164197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3E5CEC2C-5EC7-BE49-887A-47006D767D69}"/>
                  </a:ext>
                </a:extLst>
              </p:cNvPr>
              <p:cNvSpPr txBox="1"/>
              <p:nvPr/>
            </p:nvSpPr>
            <p:spPr>
              <a:xfrm>
                <a:off x="4120819" y="4451177"/>
                <a:ext cx="2392771" cy="668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fr-FR" dirty="0"/>
                  <a:t>: partie symétrique </a:t>
                </a:r>
              </a:p>
              <a:p>
                <a:r>
                  <a:rPr lang="fr-FR" dirty="0"/>
                  <a:t>       déformations pures</a:t>
                </a:r>
              </a:p>
            </p:txBody>
          </p:sp>
        </mc:Choice>
        <mc:Fallback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3E5CEC2C-5EC7-BE49-887A-47006D767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819" y="4451177"/>
                <a:ext cx="2392771" cy="668645"/>
              </a:xfrm>
              <a:prstGeom prst="rect">
                <a:avLst/>
              </a:prstGeom>
              <a:blipFill>
                <a:blip r:embed="rId4"/>
                <a:stretch>
                  <a:fillRect t="-3704" r="-1053" b="-129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0DFF07F4-4D42-2441-845E-5EAC4835F348}"/>
                  </a:ext>
                </a:extLst>
              </p:cNvPr>
              <p:cNvSpPr txBox="1"/>
              <p:nvPr/>
            </p:nvSpPr>
            <p:spPr>
              <a:xfrm>
                <a:off x="6513590" y="4476776"/>
                <a:ext cx="2696700" cy="668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fr-FR" dirty="0"/>
                  <a:t>: partie antisymétrique </a:t>
                </a:r>
              </a:p>
              <a:p>
                <a:r>
                  <a:rPr lang="fr-FR" dirty="0"/>
                  <a:t>        rotations pures</a:t>
                </a:r>
              </a:p>
            </p:txBody>
          </p:sp>
        </mc:Choice>
        <mc:Fallback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0DFF07F4-4D42-2441-845E-5EAC4835F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590" y="4476776"/>
                <a:ext cx="2696700" cy="668645"/>
              </a:xfrm>
              <a:prstGeom prst="rect">
                <a:avLst/>
              </a:prstGeom>
              <a:blipFill>
                <a:blip r:embed="rId5"/>
                <a:stretch>
                  <a:fillRect t="-3704" r="-939" b="-129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ccolade fermante 22">
            <a:extLst>
              <a:ext uri="{FF2B5EF4-FFF2-40B4-BE49-F238E27FC236}">
                <a16:creationId xmlns:a16="http://schemas.microsoft.com/office/drawing/2014/main" id="{1E45F384-9E3D-CF40-BA83-8A8B2C446CCE}"/>
              </a:ext>
            </a:extLst>
          </p:cNvPr>
          <p:cNvSpPr/>
          <p:nvPr/>
        </p:nvSpPr>
        <p:spPr>
          <a:xfrm rot="16200000" flipH="1">
            <a:off x="7409862" y="3569229"/>
            <a:ext cx="47547" cy="164197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AB7A852-E8DE-E841-860F-AC4E7447AF42}"/>
              </a:ext>
            </a:extLst>
          </p:cNvPr>
          <p:cNvSpPr txBox="1"/>
          <p:nvPr/>
        </p:nvSpPr>
        <p:spPr>
          <a:xfrm>
            <a:off x="229301" y="4777882"/>
            <a:ext cx="47548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</a:t>
            </a:r>
            <a:br>
              <a:rPr lang="fr-FR" dirty="0"/>
            </a:br>
            <a:endParaRPr lang="fr-FR" dirty="0"/>
          </a:p>
          <a:p>
            <a:r>
              <a:rPr lang="fr-FR" dirty="0"/>
              <a:t>E. Guyon, J-P. Hulin, L. Petit, </a:t>
            </a:r>
            <a:r>
              <a:rPr lang="fr-FR" i="1" dirty="0"/>
              <a:t>Hydrodynamique physique 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8840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7C980E9-9B02-A34C-A2FC-0B889F465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880" y="167640"/>
            <a:ext cx="5426143" cy="195516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DCAAB3F-3DA9-7146-A082-8F47C7580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892" y="2146657"/>
            <a:ext cx="2878957" cy="74751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4AD9B252-AA05-484A-956C-E458801341F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241280" cy="640715"/>
              </a:xfrm>
            </p:spPr>
            <p:txBody>
              <a:bodyPr>
                <a:normAutofit fontScale="90000"/>
              </a:bodyPr>
              <a:lstStyle/>
              <a:p>
                <a:r>
                  <a:rPr lang="fr-FR" dirty="0"/>
                  <a:t>Annexe 2: Analyse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fr-F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fr-FR" dirty="0"/>
                </a:br>
                <a:endParaRPr lang="fr-FR" dirty="0"/>
              </a:p>
            </p:txBody>
          </p:sp>
        </mc:Choice>
        <mc:Fallback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4AD9B252-AA05-484A-956C-E458801341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241280" cy="640715"/>
              </a:xfrm>
              <a:blipFill>
                <a:blip r:embed="rId4"/>
                <a:stretch>
                  <a:fillRect l="-2230" t="-673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E0908C30-2935-5B4F-836C-FC38DFDF796C}"/>
                  </a:ext>
                </a:extLst>
              </p:cNvPr>
              <p:cNvSpPr txBox="1"/>
              <p:nvPr/>
            </p:nvSpPr>
            <p:spPr>
              <a:xfrm>
                <a:off x="655320" y="1005840"/>
                <a:ext cx="4267200" cy="10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Cas 1 : il ne contient que des termes diagonaux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/>
                  <a:t> </a:t>
                </a:r>
              </a:p>
              <a:p>
                <a:r>
                  <a:rPr lang="fr-FR" dirty="0"/>
                  <a:t>A l’ordre 1 et petite déformation :</a:t>
                </a:r>
              </a:p>
            </p:txBody>
          </p:sp>
        </mc:Choice>
        <mc:Fallback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E0908C30-2935-5B4F-836C-FC38DFDF7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" y="1005840"/>
                <a:ext cx="4267200" cy="1081515"/>
              </a:xfrm>
              <a:prstGeom prst="rect">
                <a:avLst/>
              </a:prstGeom>
              <a:blipFill>
                <a:blip r:embed="rId5"/>
                <a:stretch>
                  <a:fillRect l="-1187" t="-2326" b="-69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 8">
            <a:extLst>
              <a:ext uri="{FF2B5EF4-FFF2-40B4-BE49-F238E27FC236}">
                <a16:creationId xmlns:a16="http://schemas.microsoft.com/office/drawing/2014/main" id="{82E8699A-9168-644E-AE47-0AB705DB48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4892" y="2840368"/>
            <a:ext cx="2895600" cy="85599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0BCA844-E3B3-8447-81B5-7862433D8BEC}"/>
              </a:ext>
            </a:extLst>
          </p:cNvPr>
          <p:cNvSpPr txBox="1"/>
          <p:nvPr/>
        </p:nvSpPr>
        <p:spPr>
          <a:xfrm>
            <a:off x="92141" y="3050036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Allongement relatif :</a:t>
            </a:r>
          </a:p>
          <a:p>
            <a:r>
              <a:rPr lang="fr-FR" dirty="0"/>
              <a:t>    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1F55F71-C400-FB4C-8DEE-8526ABBE6E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6600" y="2257836"/>
            <a:ext cx="3008630" cy="67668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4C5C3E8-076A-4C4D-BF9D-B595110229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5865" y="2903674"/>
            <a:ext cx="2070100" cy="7874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BD5FB7D-827A-864F-8EF2-3F7907FEA5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52750" y="4016032"/>
            <a:ext cx="6286500" cy="8509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11C0291B-510B-764D-AEF9-1C7B74728771}"/>
                  </a:ext>
                </a:extLst>
              </p:cNvPr>
              <p:cNvSpPr txBox="1"/>
              <p:nvPr/>
            </p:nvSpPr>
            <p:spPr>
              <a:xfrm>
                <a:off x="6477000" y="4822407"/>
                <a:ext cx="4754879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La divergence de v traduit le taux d’expansion (ici accroissement de la surface) (c’est la trace du tenseur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fr-FR" dirty="0"/>
              </a:p>
              <a:p>
                <a:r>
                  <a:rPr lang="fr-FR" dirty="0"/>
                  <a:t>NB : Les termes non diagonaux traduisent les déformations  angulaires </a:t>
                </a:r>
              </a:p>
              <a:p>
                <a:r>
                  <a:rPr lang="fr-FR" dirty="0"/>
                  <a:t>     </a:t>
                </a:r>
              </a:p>
            </p:txBody>
          </p:sp>
        </mc:Choice>
        <mc:Fallback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11C0291B-510B-764D-AEF9-1C7B74728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4822407"/>
                <a:ext cx="4754879" cy="1754326"/>
              </a:xfrm>
              <a:prstGeom prst="rect">
                <a:avLst/>
              </a:prstGeom>
              <a:blipFill>
                <a:blip r:embed="rId10"/>
                <a:stretch>
                  <a:fillRect l="-1333" t="-1439" r="-18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oneTexte 13">
            <a:extLst>
              <a:ext uri="{FF2B5EF4-FFF2-40B4-BE49-F238E27FC236}">
                <a16:creationId xmlns:a16="http://schemas.microsoft.com/office/drawing/2014/main" id="{03FF03F5-9513-974C-B691-316C468C147E}"/>
              </a:ext>
            </a:extLst>
          </p:cNvPr>
          <p:cNvSpPr txBox="1"/>
          <p:nvPr/>
        </p:nvSpPr>
        <p:spPr>
          <a:xfrm>
            <a:off x="229301" y="4777882"/>
            <a:ext cx="47548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</a:t>
            </a:r>
            <a:br>
              <a:rPr lang="fr-FR" dirty="0"/>
            </a:br>
            <a:endParaRPr lang="fr-FR" dirty="0"/>
          </a:p>
          <a:p>
            <a:r>
              <a:rPr lang="fr-FR" dirty="0"/>
              <a:t>E. Guyon, J-P. Hulin, L. Petit, </a:t>
            </a:r>
            <a:r>
              <a:rPr lang="fr-FR" i="1" dirty="0"/>
              <a:t>Hydrodynamique physique 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1322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CB7C95-A8E3-6946-90EA-AACEA03AD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Viscosité et dissipation :</a:t>
            </a:r>
            <a:br>
              <a:rPr lang="fr-FR" dirty="0"/>
            </a:b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4299E5-1B33-C848-992A-243B03F20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814" y="2025651"/>
            <a:ext cx="8953500" cy="9906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386831D-BBFF-7843-B0C7-D24EF04CB881}"/>
              </a:ext>
            </a:extLst>
          </p:cNvPr>
          <p:cNvSpPr txBox="1"/>
          <p:nvPr/>
        </p:nvSpPr>
        <p:spPr>
          <a:xfrm>
            <a:off x="1532282" y="1430262"/>
            <a:ext cx="9127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Application du théorème de l’énergie cinétique au fluide visqueux Newtonien incompressible   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145EA68-895C-5F4B-A5BD-6D44127D1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7000" y="3486786"/>
            <a:ext cx="2308479" cy="843280"/>
          </a:xfrm>
          <a:prstGeom prst="rect">
            <a:avLst/>
          </a:prstGeom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374B2F09-C0F5-5E40-8580-64C1A0322A7D}"/>
              </a:ext>
            </a:extLst>
          </p:cNvPr>
          <p:cNvCxnSpPr>
            <a:cxnSpLocks/>
          </p:cNvCxnSpPr>
          <p:nvPr/>
        </p:nvCxnSpPr>
        <p:spPr>
          <a:xfrm>
            <a:off x="9730739" y="3031178"/>
            <a:ext cx="228600" cy="51117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08DD7570-2FF0-D944-B23A-DF206ED904CD}"/>
              </a:ext>
            </a:extLst>
          </p:cNvPr>
          <p:cNvCxnSpPr>
            <a:cxnSpLocks/>
          </p:cNvCxnSpPr>
          <p:nvPr/>
        </p:nvCxnSpPr>
        <p:spPr>
          <a:xfrm>
            <a:off x="10044154" y="4450080"/>
            <a:ext cx="0" cy="74676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9B094EEB-8D6D-A544-8611-DDE27D109C4E}"/>
              </a:ext>
            </a:extLst>
          </p:cNvPr>
          <p:cNvSpPr txBox="1"/>
          <p:nvPr/>
        </p:nvSpPr>
        <p:spPr>
          <a:xfrm>
            <a:off x="9043039" y="5316854"/>
            <a:ext cx="31499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Terme toujours négatif</a:t>
            </a:r>
          </a:p>
          <a:p>
            <a:r>
              <a:rPr lang="fr-FR" dirty="0"/>
              <a:t>Donc dissipation visqueuse</a:t>
            </a:r>
          </a:p>
          <a:p>
            <a:r>
              <a:rPr lang="fr-FR" dirty="0"/>
              <a:t>Et relié à la déformation des PF 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0DF06CA6-8CC7-6D4B-8287-EC87FB35DB01}"/>
              </a:ext>
            </a:extLst>
          </p:cNvPr>
          <p:cNvCxnSpPr>
            <a:cxnSpLocks/>
          </p:cNvCxnSpPr>
          <p:nvPr/>
        </p:nvCxnSpPr>
        <p:spPr>
          <a:xfrm>
            <a:off x="6691354" y="3055620"/>
            <a:ext cx="0" cy="74676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>
            <a:extLst>
              <a:ext uri="{FF2B5EF4-FFF2-40B4-BE49-F238E27FC236}">
                <a16:creationId xmlns:a16="http://schemas.microsoft.com/office/drawing/2014/main" id="{2C2DAF10-6374-024D-80B7-E9D09F7CF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1770" y="3841749"/>
            <a:ext cx="1939167" cy="731343"/>
          </a:xfrm>
          <a:prstGeom prst="rect">
            <a:avLst/>
          </a:prstGeom>
        </p:spPr>
      </p:pic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17C2560C-35BF-9245-8AB3-17D535815B74}"/>
              </a:ext>
            </a:extLst>
          </p:cNvPr>
          <p:cNvCxnSpPr>
            <a:cxnSpLocks/>
          </p:cNvCxnSpPr>
          <p:nvPr/>
        </p:nvCxnSpPr>
        <p:spPr>
          <a:xfrm>
            <a:off x="6691353" y="4570094"/>
            <a:ext cx="0" cy="74676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807926C6-1718-FB4E-9372-19BF0B587AB4}"/>
              </a:ext>
            </a:extLst>
          </p:cNvPr>
          <p:cNvSpPr txBox="1"/>
          <p:nvPr/>
        </p:nvSpPr>
        <p:spPr>
          <a:xfrm>
            <a:off x="4052249" y="5354536"/>
            <a:ext cx="4990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Travaux des forces reliés a une contrainte normale  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38442164-7165-2F47-9E9E-47DB171F4C6A}"/>
              </a:ext>
            </a:extLst>
          </p:cNvPr>
          <p:cNvCxnSpPr>
            <a:cxnSpLocks/>
          </p:cNvCxnSpPr>
          <p:nvPr/>
        </p:nvCxnSpPr>
        <p:spPr>
          <a:xfrm flipH="1">
            <a:off x="3185160" y="3168972"/>
            <a:ext cx="473434" cy="67277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51CD825E-E88E-9D4F-8EE7-3675C1E71DAE}"/>
              </a:ext>
            </a:extLst>
          </p:cNvPr>
          <p:cNvSpPr txBox="1"/>
          <p:nvPr/>
        </p:nvSpPr>
        <p:spPr>
          <a:xfrm>
            <a:off x="2478894" y="3908426"/>
            <a:ext cx="859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Gravité</a:t>
            </a:r>
          </a:p>
        </p:txBody>
      </p:sp>
    </p:spTree>
    <p:extLst>
      <p:ext uri="{BB962C8B-B14F-4D97-AF65-F5344CB8AC3E}">
        <p14:creationId xmlns:p14="http://schemas.microsoft.com/office/powerpoint/2010/main" val="1138390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6634A85-DDC5-9848-9015-0B5E56C12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435" y="2574238"/>
            <a:ext cx="10311130" cy="3474772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00EB9FB5-AAAC-2D4A-B945-B2C1840E7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/>
              <a:t>Couche limite: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4658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B0D06B-AFE6-7E46-80B8-F0CBB4ADD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Instabilité de Taylor couette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750F15D-740E-C04C-9316-0C3A92F5B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755" y="1563452"/>
            <a:ext cx="7984490" cy="471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432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CF1B86-B02B-124B-AD1E-3B587DF52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 fontScale="70000" lnSpcReduction="20000"/>
          </a:bodyPr>
          <a:lstStyle/>
          <a:p>
            <a:r>
              <a:rPr lang="fr-FR" dirty="0"/>
              <a:t>Jeu de carte</a:t>
            </a:r>
          </a:p>
          <a:p>
            <a:r>
              <a:rPr lang="fr-FR" dirty="0"/>
              <a:t>Orthographe Stokes </a:t>
            </a:r>
          </a:p>
          <a:p>
            <a:r>
              <a:rPr lang="fr-FR" dirty="0"/>
              <a:t>attention aux expressions (matheux.)</a:t>
            </a:r>
          </a:p>
          <a:p>
            <a:r>
              <a:rPr lang="fr-FR" dirty="0"/>
              <a:t>Fluides incompressible vs écoulement incompressible</a:t>
            </a:r>
          </a:p>
          <a:p>
            <a:r>
              <a:rPr lang="fr-FR" dirty="0"/>
              <a:t>Quelques fautes d’orthographe </a:t>
            </a:r>
          </a:p>
          <a:p>
            <a:r>
              <a:rPr lang="fr-FR" dirty="0"/>
              <a:t>Plutôt couette plan que couette cylindrique </a:t>
            </a:r>
          </a:p>
          <a:p>
            <a:r>
              <a:rPr lang="fr-FR" dirty="0"/>
              <a:t>Glycérol mieux que l’eau pour les écoulements parallèles  pour éviter les instabilités </a:t>
            </a:r>
          </a:p>
          <a:p>
            <a:r>
              <a:rPr lang="fr-FR" dirty="0"/>
              <a:t>Bonne 1</a:t>
            </a:r>
            <a:r>
              <a:rPr lang="fr-FR" baseline="30000" dirty="0"/>
              <a:t>er</a:t>
            </a:r>
            <a:r>
              <a:rPr lang="fr-FR" dirty="0"/>
              <a:t> partie viscosité bien introduite </a:t>
            </a:r>
          </a:p>
          <a:p>
            <a:r>
              <a:rPr lang="fr-FR" dirty="0"/>
              <a:t>Attention a être au clair sur les fluides non newtoniens et éventuellement en parler  si on fait le couette plan (pour remodeler le leçon )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`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6608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4CE500-16B9-5347-B582-A1796F6F6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371523"/>
            <a:ext cx="10515600" cy="1325563"/>
          </a:xfrm>
        </p:spPr>
        <p:txBody>
          <a:bodyPr/>
          <a:lstStyle/>
          <a:p>
            <a:r>
              <a:rPr lang="fr-FR" dirty="0"/>
              <a:t>Le paradoxe de d’Alembert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BD1C88C-381E-8747-B7A2-45A324DD8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71545"/>
            <a:ext cx="10256520" cy="395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75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E7C48-8AC4-2A4E-A503-514B0B295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424532" cy="995324"/>
          </a:xfrm>
        </p:spPr>
        <p:txBody>
          <a:bodyPr/>
          <a:lstStyle/>
          <a:p>
            <a:r>
              <a:rPr lang="fr-FR" dirty="0"/>
              <a:t>Variation de la viscosité avec la température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1F93EAB-D300-334D-9AE9-390320C3B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60450"/>
            <a:ext cx="4406900" cy="4749800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52503621-CFA7-AF4F-971D-E9639409BEF1}"/>
              </a:ext>
            </a:extLst>
          </p:cNvPr>
          <p:cNvCxnSpPr>
            <a:cxnSpLocks/>
          </p:cNvCxnSpPr>
          <p:nvPr/>
        </p:nvCxnSpPr>
        <p:spPr>
          <a:xfrm>
            <a:off x="4221480" y="1874520"/>
            <a:ext cx="10236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F955D7CC-D77D-A342-9A7E-926306B614EB}"/>
              </a:ext>
            </a:extLst>
          </p:cNvPr>
          <p:cNvCxnSpPr>
            <a:cxnSpLocks/>
          </p:cNvCxnSpPr>
          <p:nvPr/>
        </p:nvCxnSpPr>
        <p:spPr>
          <a:xfrm>
            <a:off x="4221480" y="5257800"/>
            <a:ext cx="10972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8AB6DAFB-B79E-B143-AFD9-945F11A83612}"/>
              </a:ext>
            </a:extLst>
          </p:cNvPr>
          <p:cNvSpPr txBox="1"/>
          <p:nvPr/>
        </p:nvSpPr>
        <p:spPr>
          <a:xfrm>
            <a:off x="5318760" y="1600199"/>
            <a:ext cx="715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viscosité des gaz augmente avec la température car mouvement plus « intense  » et brassage moléculaire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FF72BC3-696B-8D4F-B61E-00817F561BE0}"/>
              </a:ext>
            </a:extLst>
          </p:cNvPr>
          <p:cNvSpPr txBox="1"/>
          <p:nvPr/>
        </p:nvSpPr>
        <p:spPr>
          <a:xfrm>
            <a:off x="5318761" y="4934635"/>
            <a:ext cx="6659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Sous l’effet de la température les molécules  se séparent ce qui diminue les interactions et donc la viscosité diminue</a:t>
            </a:r>
          </a:p>
          <a:p>
            <a:r>
              <a:rPr lang="fr-FR" dirty="0"/>
              <a:t> cisaillement.</a:t>
            </a:r>
          </a:p>
        </p:txBody>
      </p:sp>
    </p:spTree>
    <p:extLst>
      <p:ext uri="{BB962C8B-B14F-4D97-AF65-F5344CB8AC3E}">
        <p14:creationId xmlns:p14="http://schemas.microsoft.com/office/powerpoint/2010/main" val="3201759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C1936E33-7B17-FC44-847A-2EDD88278EA8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424532" cy="995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Résultante volumique des forces de viscosité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440E68B-4E17-2049-96D6-C3E9F6072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455" y="1554666"/>
            <a:ext cx="7197090" cy="446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68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98DE553A-8F1C-4343-B50C-FBAADB45BB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97594" y="1145356"/>
            <a:ext cx="4629495" cy="404394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DF7091E-8F83-D94A-A855-35244D757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985" y="192046"/>
            <a:ext cx="10515600" cy="1325563"/>
          </a:xfrm>
        </p:spPr>
        <p:txBody>
          <a:bodyPr/>
          <a:lstStyle/>
          <a:p>
            <a:r>
              <a:rPr lang="fr-FR" dirty="0"/>
              <a:t>Viscosimètre de couette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75F08577-6ADD-2348-BFB4-79D554B28500}"/>
                  </a:ext>
                </a:extLst>
              </p:cNvPr>
              <p:cNvSpPr txBox="1"/>
              <p:nvPr/>
            </p:nvSpPr>
            <p:spPr>
              <a:xfrm>
                <a:off x="5680734" y="1312624"/>
                <a:ext cx="715803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Cylindre externe (2) mis en rotation à vitesse angulaire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acc>
                  </m:oMath>
                </a14:m>
                <a:endParaRPr lang="fr-FR" dirty="0"/>
              </a:p>
              <a:p>
                <a:r>
                  <a:rPr lang="fr-FR" dirty="0"/>
                  <a:t>Cylindre interne (1)  fixe et retenu par un fil de torsion qui exerce un couple -C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fr-FR" dirty="0"/>
                  <a:t>  </a:t>
                </a:r>
              </a:p>
            </p:txBody>
          </p:sp>
        </mc:Choice>
        <mc:Fallback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75F08577-6ADD-2348-BFB4-79D554B28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734" y="1312624"/>
                <a:ext cx="7158037" cy="923330"/>
              </a:xfrm>
              <a:prstGeom prst="rect">
                <a:avLst/>
              </a:prstGeom>
              <a:blipFill>
                <a:blip r:embed="rId3"/>
                <a:stretch>
                  <a:fillRect l="-709" t="-2703" b="-94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8C4A93B1-969F-0B48-AE1E-23FB2B684AA8}"/>
              </a:ext>
            </a:extLst>
          </p:cNvPr>
          <p:cNvCxnSpPr>
            <a:cxnSpLocks/>
          </p:cNvCxnSpPr>
          <p:nvPr/>
        </p:nvCxnSpPr>
        <p:spPr>
          <a:xfrm flipV="1">
            <a:off x="3410086" y="1798351"/>
            <a:ext cx="0" cy="674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F30B8CCF-6945-2D48-A537-62EAEAF21D65}"/>
              </a:ext>
            </a:extLst>
          </p:cNvPr>
          <p:cNvCxnSpPr>
            <a:cxnSpLocks/>
          </p:cNvCxnSpPr>
          <p:nvPr/>
        </p:nvCxnSpPr>
        <p:spPr>
          <a:xfrm flipV="1">
            <a:off x="3460067" y="2526404"/>
            <a:ext cx="60216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ouée 11">
            <a:extLst>
              <a:ext uri="{FF2B5EF4-FFF2-40B4-BE49-F238E27FC236}">
                <a16:creationId xmlns:a16="http://schemas.microsoft.com/office/drawing/2014/main" id="{364C53BF-B96C-3146-8C2D-6564D3105E32}"/>
              </a:ext>
            </a:extLst>
          </p:cNvPr>
          <p:cNvSpPr/>
          <p:nvPr/>
        </p:nvSpPr>
        <p:spPr>
          <a:xfrm>
            <a:off x="3309725" y="2419596"/>
            <a:ext cx="200722" cy="196349"/>
          </a:xfrm>
          <a:prstGeom prst="donut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EB21C6A-A38C-424C-802F-CA123CE65EC5}"/>
              </a:ext>
            </a:extLst>
          </p:cNvPr>
          <p:cNvCxnSpPr>
            <a:cxnSpLocks/>
          </p:cNvCxnSpPr>
          <p:nvPr/>
        </p:nvCxnSpPr>
        <p:spPr>
          <a:xfrm>
            <a:off x="3376303" y="2473000"/>
            <a:ext cx="83764" cy="8954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A7ABDC12-D750-A041-B547-D87F9023B906}"/>
              </a:ext>
            </a:extLst>
          </p:cNvPr>
          <p:cNvCxnSpPr>
            <a:cxnSpLocks/>
          </p:cNvCxnSpPr>
          <p:nvPr/>
        </p:nvCxnSpPr>
        <p:spPr>
          <a:xfrm flipV="1">
            <a:off x="3385085" y="2480193"/>
            <a:ext cx="76676" cy="8235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330AF89-5161-1146-A301-705354E767DA}"/>
                  </a:ext>
                </a:extLst>
              </p:cNvPr>
              <p:cNvSpPr/>
              <p:nvPr/>
            </p:nvSpPr>
            <p:spPr>
              <a:xfrm>
                <a:off x="2971985" y="1573558"/>
                <a:ext cx="488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330AF89-5161-1146-A301-705354E767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985" y="1573558"/>
                <a:ext cx="48808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DE74823-EB5E-5E40-ABA5-BA7E37D7F16A}"/>
                  </a:ext>
                </a:extLst>
              </p:cNvPr>
              <p:cNvSpPr/>
              <p:nvPr/>
            </p:nvSpPr>
            <p:spPr>
              <a:xfrm>
                <a:off x="4075778" y="2341738"/>
                <a:ext cx="4752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DE74823-EB5E-5E40-ABA5-BA7E37D7F1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778" y="2341738"/>
                <a:ext cx="47525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8E632CA-5880-0C4A-881E-0409721FA0AD}"/>
                  </a:ext>
                </a:extLst>
              </p:cNvPr>
              <p:cNvSpPr/>
              <p:nvPr/>
            </p:nvSpPr>
            <p:spPr>
              <a:xfrm>
                <a:off x="3163833" y="2638302"/>
                <a:ext cx="4925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8E632CA-5880-0C4A-881E-0409721FA0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833" y="2638302"/>
                <a:ext cx="49250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AE66D186-AC06-3F49-9559-47BA7216B254}"/>
              </a:ext>
            </a:extLst>
          </p:cNvPr>
          <p:cNvCxnSpPr/>
          <p:nvPr/>
        </p:nvCxnSpPr>
        <p:spPr>
          <a:xfrm>
            <a:off x="8007717" y="1979029"/>
            <a:ext cx="0" cy="583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C04D0B61-7544-4A45-AF20-C789DFC6F0A6}"/>
              </a:ext>
            </a:extLst>
          </p:cNvPr>
          <p:cNvSpPr/>
          <p:nvPr/>
        </p:nvSpPr>
        <p:spPr>
          <a:xfrm>
            <a:off x="5680734" y="2711070"/>
            <a:ext cx="6002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Diffusion radiale de quantité de mouvement du </a:t>
            </a:r>
          </a:p>
          <a:p>
            <a:r>
              <a:rPr lang="fr-FR" dirty="0"/>
              <a:t>à un gradient de vitesse angulaire et donc mise en mouvement </a:t>
            </a:r>
          </a:p>
          <a:p>
            <a:r>
              <a:rPr lang="fr-FR" dirty="0"/>
              <a:t>de proche en proche des couches de fluide </a:t>
            </a:r>
          </a:p>
          <a:p>
            <a:endParaRPr lang="fr-FR" dirty="0"/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F2EA2F3F-DF36-D44F-82B9-1143A0EFA143}"/>
              </a:ext>
            </a:extLst>
          </p:cNvPr>
          <p:cNvCxnSpPr/>
          <p:nvPr/>
        </p:nvCxnSpPr>
        <p:spPr>
          <a:xfrm>
            <a:off x="8007717" y="3863510"/>
            <a:ext cx="0" cy="583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4B9ED0D-6FD5-414A-BBBE-23746471D606}"/>
                  </a:ext>
                </a:extLst>
              </p:cNvPr>
              <p:cNvSpPr/>
              <p:nvPr/>
            </p:nvSpPr>
            <p:spPr>
              <a:xfrm>
                <a:off x="5680734" y="4716930"/>
                <a:ext cx="6002800" cy="944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/>
                  <a:t>Mise en mouvement du cylindre (1) qui tourne d’un angle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fr-FR" dirty="0"/>
              </a:p>
              <a:p>
                <a:r>
                  <a:rPr lang="fr-FR" dirty="0"/>
                  <a:t>En régime stationnaire , il est a l’équilibre et une mesure de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fr-F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F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𝑒𝑞</m:t>
                        </m:r>
                      </m:sub>
                    </m:sSub>
                  </m:oMath>
                </a14:m>
                <a:r>
                  <a:rPr lang="fr-FR" dirty="0"/>
                  <a:t> donne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4B9ED0D-6FD5-414A-BBBE-23746471D6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734" y="4716930"/>
                <a:ext cx="6002800" cy="944746"/>
              </a:xfrm>
              <a:prstGeom prst="rect">
                <a:avLst/>
              </a:prstGeom>
              <a:blipFill>
                <a:blip r:embed="rId7"/>
                <a:stretch>
                  <a:fillRect l="-844" t="-2667" b="-8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Image 31">
            <a:extLst>
              <a:ext uri="{FF2B5EF4-FFF2-40B4-BE49-F238E27FC236}">
                <a16:creationId xmlns:a16="http://schemas.microsoft.com/office/drawing/2014/main" id="{627F1CB0-ECB7-F546-98AE-FD6B88E921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8680" y="5727769"/>
            <a:ext cx="3682356" cy="92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84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A1D33F-9194-5443-83CC-858984F27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Effet de la viscosité sur un solide immergé: notion de trainée.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958A52B-10DC-9E40-9FF1-1E8FB83AF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98454"/>
            <a:ext cx="3354433" cy="230778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D597FCD-F616-2244-A44C-8D6D638E9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969" y="2480309"/>
            <a:ext cx="4432865" cy="155621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B685022-8AE1-154C-ABA0-82264E9FD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4778" y="1517337"/>
            <a:ext cx="2994251" cy="346702"/>
          </a:xfrm>
          <a:prstGeom prst="rect">
            <a:avLst/>
          </a:prstGeom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7A6DF584-0644-0F47-AECF-867AE6648FA0}"/>
              </a:ext>
            </a:extLst>
          </p:cNvPr>
          <p:cNvCxnSpPr>
            <a:cxnSpLocks/>
          </p:cNvCxnSpPr>
          <p:nvPr/>
        </p:nvCxnSpPr>
        <p:spPr>
          <a:xfrm>
            <a:off x="7305571" y="1888395"/>
            <a:ext cx="0" cy="534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ccolade fermante 11">
            <a:extLst>
              <a:ext uri="{FF2B5EF4-FFF2-40B4-BE49-F238E27FC236}">
                <a16:creationId xmlns:a16="http://schemas.microsoft.com/office/drawing/2014/main" id="{8694C3B2-FEA9-BA4E-A9BA-4A410660CE08}"/>
              </a:ext>
            </a:extLst>
          </p:cNvPr>
          <p:cNvSpPr/>
          <p:nvPr/>
        </p:nvSpPr>
        <p:spPr>
          <a:xfrm>
            <a:off x="9199789" y="1598454"/>
            <a:ext cx="313508" cy="11407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14D7508-88A8-8947-9A9A-5E8C67478111}"/>
              </a:ext>
            </a:extLst>
          </p:cNvPr>
          <p:cNvSpPr txBox="1"/>
          <p:nvPr/>
        </p:nvSpPr>
        <p:spPr>
          <a:xfrm>
            <a:off x="9476154" y="1430174"/>
            <a:ext cx="26983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Equation de Navier-Stockes </a:t>
            </a:r>
          </a:p>
          <a:p>
            <a:r>
              <a:rPr lang="fr-FR" dirty="0"/>
              <a:t>Et conditions aux limites</a:t>
            </a:r>
          </a:p>
          <a:p>
            <a:r>
              <a:rPr lang="fr-FR" dirty="0"/>
              <a:t>Hypothèses : </a:t>
            </a:r>
            <a:r>
              <a:rPr lang="fr-FR" dirty="0" err="1"/>
              <a:t>Re</a:t>
            </a:r>
            <a:r>
              <a:rPr lang="fr-FR" dirty="0"/>
              <a:t> &lt;&lt; 1</a:t>
            </a:r>
          </a:p>
          <a:p>
            <a:r>
              <a:rPr lang="fr-FR" dirty="0"/>
              <a:t>et écoulement stationnaire 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8D282B50-E082-F643-AFEB-9AF2E89ED7DA}"/>
              </a:ext>
            </a:extLst>
          </p:cNvPr>
          <p:cNvCxnSpPr>
            <a:cxnSpLocks/>
          </p:cNvCxnSpPr>
          <p:nvPr/>
        </p:nvCxnSpPr>
        <p:spPr>
          <a:xfrm>
            <a:off x="7305571" y="3941539"/>
            <a:ext cx="0" cy="319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ccolade fermante 17">
            <a:extLst>
              <a:ext uri="{FF2B5EF4-FFF2-40B4-BE49-F238E27FC236}">
                <a16:creationId xmlns:a16="http://schemas.microsoft.com/office/drawing/2014/main" id="{0774037E-E04E-8F42-A655-14DE722E95CB}"/>
              </a:ext>
            </a:extLst>
          </p:cNvPr>
          <p:cNvSpPr/>
          <p:nvPr/>
        </p:nvSpPr>
        <p:spPr>
          <a:xfrm>
            <a:off x="9266740" y="3603205"/>
            <a:ext cx="313508" cy="11407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FDC222D-7B72-404A-80D4-782CC9AA6C14}"/>
              </a:ext>
            </a:extLst>
          </p:cNvPr>
          <p:cNvSpPr txBox="1"/>
          <p:nvPr/>
        </p:nvSpPr>
        <p:spPr>
          <a:xfrm>
            <a:off x="9580248" y="3794716"/>
            <a:ext cx="2698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Intégration de la résultante des forces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84021243-FF7E-284E-951F-3EE01682A746}"/>
                  </a:ext>
                </a:extLst>
              </p:cNvPr>
              <p:cNvSpPr txBox="1"/>
              <p:nvPr/>
            </p:nvSpPr>
            <p:spPr>
              <a:xfrm>
                <a:off x="6545311" y="4291772"/>
                <a:ext cx="30349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fr-FR" dirty="0"/>
                  <a:t>= 6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𝜋𝜂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𝑅𝑈</m:t>
                    </m:r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84021243-FF7E-284E-951F-3EE01682A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311" y="4291772"/>
                <a:ext cx="3034937" cy="369332"/>
              </a:xfrm>
              <a:prstGeom prst="rect">
                <a:avLst/>
              </a:prstGeom>
              <a:blipFill>
                <a:blip r:embed="rId5"/>
                <a:stretch>
                  <a:fillRect t="-3226" b="-225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84F59CE9-CA89-344A-9288-59E8C1AFA816}"/>
              </a:ext>
            </a:extLst>
          </p:cNvPr>
          <p:cNvCxnSpPr>
            <a:cxnSpLocks/>
          </p:cNvCxnSpPr>
          <p:nvPr/>
        </p:nvCxnSpPr>
        <p:spPr>
          <a:xfrm flipH="1">
            <a:off x="7305571" y="4704188"/>
            <a:ext cx="1" cy="453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E138863E-4C4B-1D41-8399-58215E88BDA3}"/>
                  </a:ext>
                </a:extLst>
              </p:cNvPr>
              <p:cNvSpPr txBox="1"/>
              <p:nvPr/>
            </p:nvSpPr>
            <p:spPr>
              <a:xfrm>
                <a:off x="5788102" y="5313091"/>
                <a:ext cx="30349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𝑎𝑟𝑎𝑑𝑜𝑥𝑒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𝐴𝑙𝑒𝑚𝑏𝑒𝑟𝑡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𝑠𝑜𝑙𝑢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E138863E-4C4B-1D41-8399-58215E88B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8102" y="5313091"/>
                <a:ext cx="3034937" cy="369332"/>
              </a:xfrm>
              <a:prstGeom prst="rect">
                <a:avLst/>
              </a:prstGeom>
              <a:blipFill>
                <a:blip r:embed="rId6"/>
                <a:stretch>
                  <a:fillRect r="-11667"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0464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9A1F02D-C3B7-D843-A25D-96D3854B1170}"/>
              </a:ext>
            </a:extLst>
          </p:cNvPr>
          <p:cNvSpPr txBox="1"/>
          <p:nvPr/>
        </p:nvSpPr>
        <p:spPr>
          <a:xfrm>
            <a:off x="5643562" y="2928937"/>
            <a:ext cx="5290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dirty="0"/>
              <a:t> </a:t>
            </a:r>
            <a:endParaRPr lang="fr-FR" b="0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EB36EAD2-9DBB-BF43-A2AB-F7F5C59327EF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382146" cy="10785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Effet de la viscosité sur un solide immergé: notion de trainée.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BF8C3A2-0B27-6044-BDD0-92CE65594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286" y="3067436"/>
            <a:ext cx="4606060" cy="362703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298CBD4-5637-9F45-AA9F-F11F795D3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54" y="3498569"/>
            <a:ext cx="4439021" cy="276477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1F1F3CB-937D-9642-B787-8BA71DF2E4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5540" y="1408210"/>
            <a:ext cx="4432865" cy="155621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059FDFDA-C2BD-AA48-AC63-E14EDA2923D8}"/>
                  </a:ext>
                </a:extLst>
              </p:cNvPr>
              <p:cNvSpPr txBox="1"/>
              <p:nvPr/>
            </p:nvSpPr>
            <p:spPr>
              <a:xfrm>
                <a:off x="1477767" y="1605459"/>
                <a:ext cx="3563989" cy="2061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F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(1−4</m:t>
                      </m:r>
                      <m:func>
                        <m:func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fr-F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𝑈𝑐𝑜𝑠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(1−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dirty="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𝑖𝑛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(1−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dirty="0"/>
                  <a:t>)</a:t>
                </a:r>
              </a:p>
              <a:p>
                <a:endParaRPr lang="fr-FR" dirty="0"/>
              </a:p>
              <a:p>
                <a:endParaRPr lang="fr-FR" dirty="0"/>
              </a:p>
            </p:txBody>
          </p:sp>
        </mc:Choice>
        <mc:Fallback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059FDFDA-C2BD-AA48-AC63-E14EDA292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767" y="1605459"/>
                <a:ext cx="3563989" cy="20610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114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73C86B-6908-264D-BA8E-1B4B07E7C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Annexe : les fluides Non newtonien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3BC3059-D66B-684E-B13A-67D235B63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344" y="1690688"/>
            <a:ext cx="6959311" cy="425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00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3DAA3F-A804-D34C-B5E6-20A398386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720" y="228600"/>
            <a:ext cx="6553200" cy="1218248"/>
          </a:xfrm>
        </p:spPr>
        <p:txBody>
          <a:bodyPr/>
          <a:lstStyle/>
          <a:p>
            <a:r>
              <a:rPr lang="fr-FR" dirty="0"/>
              <a:t>Laminaire Vs Turbulent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7C24B11-1882-C747-A342-FE2CA7B94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160" y="1181100"/>
            <a:ext cx="614172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3149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2881</TotalTime>
  <Words>547</Words>
  <Application>Microsoft Macintosh PowerPoint</Application>
  <PresentationFormat>Grand écran</PresentationFormat>
  <Paragraphs>83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Thème Office</vt:lpstr>
      <vt:lpstr>Viscosité </vt:lpstr>
      <vt:lpstr>Le paradoxe de d’Alembert </vt:lpstr>
      <vt:lpstr>Variation de la viscosité avec la température </vt:lpstr>
      <vt:lpstr>Présentation PowerPoint</vt:lpstr>
      <vt:lpstr>Viscosimètre de couette </vt:lpstr>
      <vt:lpstr>Effet de la viscosité sur un solide immergé: notion de trainée. </vt:lpstr>
      <vt:lpstr>Présentation PowerPoint</vt:lpstr>
      <vt:lpstr>Annexe : les fluides Non newtonien</vt:lpstr>
      <vt:lpstr>Laminaire Vs Turbulent</vt:lpstr>
      <vt:lpstr>Annexe 1: Validité de la loi de Stockes </vt:lpstr>
      <vt:lpstr>Annexe 1: Formalisme tensoriel </vt:lpstr>
      <vt:lpstr>Annexe 2: Analyse de e_ij   </vt:lpstr>
      <vt:lpstr>Viscosité et dissipation : </vt:lpstr>
      <vt:lpstr>Couche limite: </vt:lpstr>
      <vt:lpstr>Instabilité de Taylor couette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Viscosité </dc:title>
  <dc:creator>Yanis Ghanem</dc:creator>
  <cp:lastModifiedBy>Yanis Ghanem</cp:lastModifiedBy>
  <cp:revision>1</cp:revision>
  <dcterms:created xsi:type="dcterms:W3CDTF">2022-01-08T09:46:43Z</dcterms:created>
  <dcterms:modified xsi:type="dcterms:W3CDTF">2022-01-10T09:48:02Z</dcterms:modified>
</cp:coreProperties>
</file>