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24" Type="http://schemas.openxmlformats.org/officeDocument/2006/relationships/slide" Target="slides/slide19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249a974f25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249a974f25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249a974f25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249a974f25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249a974f25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249a974f25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249a974f25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249a974f25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249a974f25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249a974f25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249a974f25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249a974f25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249a974f25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249a974f25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249a97530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249a97530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249a974f25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249a974f25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249a97530b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1249a97530b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249a974f25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249a974f2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249a974f25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249a974f2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249a974f25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249a974f25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249a974f25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249a974f25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249a974f25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249a974f25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249a974f25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249a974f25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249a974f25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249a974f25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249a974f25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249a974f25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Relationship Id="rId4" Type="http://schemas.openxmlformats.org/officeDocument/2006/relationships/image" Target="../media/image17.jpg"/><Relationship Id="rId5" Type="http://schemas.openxmlformats.org/officeDocument/2006/relationships/image" Target="../media/image14.jpg"/><Relationship Id="rId6" Type="http://schemas.openxmlformats.org/officeDocument/2006/relationships/image" Target="../media/image1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Relationship Id="rId4" Type="http://schemas.openxmlformats.org/officeDocument/2006/relationships/image" Target="../media/image21.png"/><Relationship Id="rId5" Type="http://schemas.openxmlformats.org/officeDocument/2006/relationships/image" Target="../media/image2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8.jpg"/><Relationship Id="rId4" Type="http://schemas.openxmlformats.org/officeDocument/2006/relationships/image" Target="../media/image2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2.png"/><Relationship Id="rId4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19.png"/><Relationship Id="rId5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5" Type="http://schemas.openxmlformats.org/officeDocument/2006/relationships/image" Target="../media/image10.png"/><Relationship Id="rId6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0" y="-191000"/>
            <a:ext cx="9144000" cy="125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4000"/>
              <a:t>LP: Sources de rayonnement. Applications</a:t>
            </a:r>
            <a:endParaRPr sz="4000"/>
          </a:p>
        </p:txBody>
      </p:sp>
      <p:sp>
        <p:nvSpPr>
          <p:cNvPr id="55" name="Google Shape;55;p13"/>
          <p:cNvSpPr txBox="1"/>
          <p:nvPr/>
        </p:nvSpPr>
        <p:spPr>
          <a:xfrm>
            <a:off x="359400" y="1190750"/>
            <a:ext cx="8425200" cy="22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/>
              <a:t>Niveau : L3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/>
              <a:t>Prérequis: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fr" sz="1700"/>
              <a:t>Transfert thermique par rayonnement. Équilibre thermique radiatif. Notion de flux.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fr" sz="1700"/>
              <a:t>Notion d’onde électromagnétique.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fr" sz="1700"/>
              <a:t>Atome d’hydrogène, modèle de Bohr, nombres quantiques.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fr" sz="1700"/>
              <a:t>Notion de densité d’état, gaz de photons, statistique de Bose-Einstein.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fr" sz="1700"/>
              <a:t>Notion de semi-conducteur</a:t>
            </a:r>
            <a:endParaRPr sz="17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725" y="152400"/>
            <a:ext cx="6369308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93277" y="152400"/>
            <a:ext cx="1742925" cy="191005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3"/>
          <p:cNvSpPr txBox="1"/>
          <p:nvPr/>
        </p:nvSpPr>
        <p:spPr>
          <a:xfrm>
            <a:off x="6793275" y="2062450"/>
            <a:ext cx="174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encre fluorescente</a:t>
            </a:r>
            <a:endParaRPr/>
          </a:p>
        </p:txBody>
      </p:sp>
      <p:pic>
        <p:nvPicPr>
          <p:cNvPr id="123" name="Google Shape;123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7400" y="3426060"/>
            <a:ext cx="1951876" cy="980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57400" y="2386325"/>
            <a:ext cx="1951875" cy="992343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3"/>
          <p:cNvSpPr txBox="1"/>
          <p:nvPr/>
        </p:nvSpPr>
        <p:spPr>
          <a:xfrm>
            <a:off x="6154675" y="4454075"/>
            <a:ext cx="3020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Pigments phosphorescents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ZnS et SrAl</a:t>
            </a:r>
            <a:endParaRPr/>
          </a:p>
        </p:txBody>
      </p:sp>
      <p:sp>
        <p:nvSpPr>
          <p:cNvPr id="126" name="Google Shape;126;p23"/>
          <p:cNvSpPr txBox="1"/>
          <p:nvPr/>
        </p:nvSpPr>
        <p:spPr>
          <a:xfrm>
            <a:off x="8409275" y="2689263"/>
            <a:ext cx="60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t=0s</a:t>
            </a:r>
            <a:endParaRPr/>
          </a:p>
        </p:txBody>
      </p:sp>
      <p:sp>
        <p:nvSpPr>
          <p:cNvPr id="127" name="Google Shape;127;p23"/>
          <p:cNvSpPr txBox="1"/>
          <p:nvPr/>
        </p:nvSpPr>
        <p:spPr>
          <a:xfrm>
            <a:off x="8409275" y="3716275"/>
            <a:ext cx="786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t=4 min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1888" y="225713"/>
            <a:ext cx="4131125" cy="168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1175" y="987750"/>
            <a:ext cx="2706475" cy="3167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81875" y="2112562"/>
            <a:ext cx="4031131" cy="2726138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4"/>
          <p:cNvSpPr txBox="1"/>
          <p:nvPr/>
        </p:nvSpPr>
        <p:spPr>
          <a:xfrm>
            <a:off x="5028238" y="4671775"/>
            <a:ext cx="3338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Spectre d’ampoule fluo-compacte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525" y="515275"/>
            <a:ext cx="4266250" cy="3675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3200" y="569713"/>
            <a:ext cx="3566875" cy="356687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5"/>
          <p:cNvSpPr txBox="1"/>
          <p:nvPr/>
        </p:nvSpPr>
        <p:spPr>
          <a:xfrm>
            <a:off x="226300" y="4318000"/>
            <a:ext cx="4154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Schéma de principe d’un microscope à fluorescence</a:t>
            </a:r>
            <a:endParaRPr/>
          </a:p>
        </p:txBody>
      </p:sp>
      <p:sp>
        <p:nvSpPr>
          <p:cNvPr id="143" name="Google Shape;143;p25"/>
          <p:cNvSpPr txBox="1"/>
          <p:nvPr/>
        </p:nvSpPr>
        <p:spPr>
          <a:xfrm>
            <a:off x="4689950" y="4318000"/>
            <a:ext cx="4317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Images obtenues par microscopie à fluorescence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300" y="234050"/>
            <a:ext cx="3076575" cy="1685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7"/>
          <p:cNvSpPr txBox="1"/>
          <p:nvPr/>
        </p:nvSpPr>
        <p:spPr>
          <a:xfrm>
            <a:off x="270288" y="2041075"/>
            <a:ext cx="3303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Énergies</a:t>
            </a:r>
            <a:r>
              <a:rPr lang="fr"/>
              <a:t> de gap et </a:t>
            </a:r>
            <a:r>
              <a:rPr lang="fr"/>
              <a:t>longueurs</a:t>
            </a:r>
            <a:r>
              <a:rPr lang="fr"/>
              <a:t> d’ondes d’émission correspondantes pour des semiconducteur au gallium.</a:t>
            </a:r>
            <a:endParaRPr/>
          </a:p>
        </p:txBody>
      </p:sp>
      <p:pic>
        <p:nvPicPr>
          <p:cNvPr id="154" name="Google Shape;154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36800" y="234050"/>
            <a:ext cx="4809675" cy="217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7"/>
          <p:cNvSpPr txBox="1"/>
          <p:nvPr/>
        </p:nvSpPr>
        <p:spPr>
          <a:xfrm>
            <a:off x="3829088" y="2472175"/>
            <a:ext cx="522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Spectres de Diodes électro-luminescentes</a:t>
            </a:r>
            <a:endParaRPr/>
          </a:p>
        </p:txBody>
      </p:sp>
      <p:sp>
        <p:nvSpPr>
          <p:cNvPr id="156" name="Google Shape;156;p27"/>
          <p:cNvSpPr txBox="1"/>
          <p:nvPr/>
        </p:nvSpPr>
        <p:spPr>
          <a:xfrm>
            <a:off x="270300" y="3193150"/>
            <a:ext cx="52251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Caractéristiques: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r"/>
              <a:t>Taille réduite (de quelques mm à quelques µm)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r"/>
              <a:t>Performances accrues : 100lm/W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400" y="261275"/>
            <a:ext cx="5290450" cy="250765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8"/>
          <p:cNvSpPr txBox="1"/>
          <p:nvPr/>
        </p:nvSpPr>
        <p:spPr>
          <a:xfrm>
            <a:off x="789225" y="2821225"/>
            <a:ext cx="4408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Comparaison LED/ampoule à incandescence (LED en haut, ampoule à incandescence en bas).</a:t>
            </a:r>
            <a:endParaRPr/>
          </a:p>
        </p:txBody>
      </p:sp>
      <p:sp>
        <p:nvSpPr>
          <p:cNvPr id="163" name="Google Shape;163;p28"/>
          <p:cNvSpPr txBox="1"/>
          <p:nvPr/>
        </p:nvSpPr>
        <p:spPr>
          <a:xfrm>
            <a:off x="5141975" y="2928913"/>
            <a:ext cx="4182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Tableau des performances et durées de vie:</a:t>
            </a:r>
            <a:endParaRPr/>
          </a:p>
        </p:txBody>
      </p:sp>
      <p:pic>
        <p:nvPicPr>
          <p:cNvPr id="164" name="Google Shape;16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2325" y="3436825"/>
            <a:ext cx="5325559" cy="140187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8"/>
          <p:cNvSpPr txBox="1"/>
          <p:nvPr/>
        </p:nvSpPr>
        <p:spPr>
          <a:xfrm>
            <a:off x="6658425" y="734775"/>
            <a:ext cx="2710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657066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463" y="250750"/>
            <a:ext cx="8601075" cy="386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1650" y="669175"/>
            <a:ext cx="5400675" cy="264795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1449150" y="3605925"/>
            <a:ext cx="6245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Laquelle choisir? Comment fonctionnent-elles?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Rayonnement thermique</a:t>
            </a:r>
            <a:endParaRPr/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9825" y="107775"/>
            <a:ext cx="2880600" cy="203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/>
          <p:cNvPicPr preferRelativeResize="0"/>
          <p:nvPr/>
        </p:nvPicPr>
        <p:blipFill rotWithShape="1">
          <a:blip r:embed="rId4">
            <a:alphaModFix/>
          </a:blip>
          <a:srcRect b="0" l="0" r="64274" t="0"/>
          <a:stretch/>
        </p:blipFill>
        <p:spPr>
          <a:xfrm>
            <a:off x="600075" y="2949150"/>
            <a:ext cx="2838000" cy="166687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/>
        </p:nvSpPr>
        <p:spPr>
          <a:xfrm>
            <a:off x="600075" y="1194050"/>
            <a:ext cx="52509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Hypothèses: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fr" sz="1300"/>
              <a:t>enceinte de volume V = L</a:t>
            </a:r>
            <a:r>
              <a:rPr baseline="30000" lang="fr" sz="1300"/>
              <a:t>3 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fr" sz="1300"/>
              <a:t>corps opaque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fr" sz="1300"/>
              <a:t>gaz de photons indépendants </a:t>
            </a:r>
            <a:r>
              <a:rPr lang="fr" sz="1300"/>
              <a:t>interagissant</a:t>
            </a:r>
            <a:r>
              <a:rPr lang="fr" sz="1300"/>
              <a:t> avec les parois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fr" sz="1300"/>
              <a:t>équilibre</a:t>
            </a:r>
            <a:r>
              <a:rPr lang="fr" sz="1300"/>
              <a:t> thermique à T</a:t>
            </a:r>
            <a:endParaRPr sz="1300"/>
          </a:p>
        </p:txBody>
      </p:sp>
      <p:sp>
        <p:nvSpPr>
          <p:cNvPr id="70" name="Google Shape;70;p15"/>
          <p:cNvSpPr txBox="1"/>
          <p:nvPr/>
        </p:nvSpPr>
        <p:spPr>
          <a:xfrm>
            <a:off x="3655775" y="3165925"/>
            <a:ext cx="4182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 corps noir absorbe toutes les radiations incidentes.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000" y="541322"/>
            <a:ext cx="3021700" cy="338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5400" y="3655775"/>
            <a:ext cx="147100" cy="22882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7"/>
          <p:cNvSpPr txBox="1"/>
          <p:nvPr/>
        </p:nvSpPr>
        <p:spPr>
          <a:xfrm>
            <a:off x="1295400" y="3655775"/>
            <a:ext cx="6258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/>
              <a:t>x</a:t>
            </a:r>
            <a:endParaRPr sz="900"/>
          </a:p>
        </p:txBody>
      </p:sp>
      <p:sp>
        <p:nvSpPr>
          <p:cNvPr id="82" name="Google Shape;82;p17"/>
          <p:cNvSpPr txBox="1"/>
          <p:nvPr/>
        </p:nvSpPr>
        <p:spPr>
          <a:xfrm>
            <a:off x="371000" y="141125"/>
            <a:ext cx="410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les modes </a:t>
            </a:r>
            <a:r>
              <a:rPr lang="fr"/>
              <a:t>électromagnétiques sont de la forme</a:t>
            </a:r>
            <a:r>
              <a:rPr lang="fr"/>
              <a:t>:</a:t>
            </a:r>
            <a:endParaRPr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35575" y="541325"/>
            <a:ext cx="5253197" cy="429737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7"/>
          <p:cNvSpPr txBox="1"/>
          <p:nvPr/>
        </p:nvSpPr>
        <p:spPr>
          <a:xfrm>
            <a:off x="4689925" y="4743300"/>
            <a:ext cx="4336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Loi de Planck pour différentes températures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125" y="234050"/>
            <a:ext cx="7724775" cy="340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2425" y="3650312"/>
            <a:ext cx="1012675" cy="103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76925" y="3634475"/>
            <a:ext cx="1043675" cy="106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23425" y="3634475"/>
            <a:ext cx="1012675" cy="101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775" y="383774"/>
            <a:ext cx="8468000" cy="464285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9"/>
          <p:cNvSpPr txBox="1"/>
          <p:nvPr/>
        </p:nvSpPr>
        <p:spPr>
          <a:xfrm>
            <a:off x="2728675" y="72575"/>
            <a:ext cx="3303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Loi de Wien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2350" y="1206500"/>
            <a:ext cx="4915425" cy="284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6075" y="1960700"/>
            <a:ext cx="2812925" cy="309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1075" y="0"/>
            <a:ext cx="2957974" cy="1960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0"/>
          <p:cNvSpPr txBox="1"/>
          <p:nvPr/>
        </p:nvSpPr>
        <p:spPr>
          <a:xfrm>
            <a:off x="6304625" y="3020800"/>
            <a:ext cx="1669200" cy="261600"/>
          </a:xfrm>
          <a:prstGeom prst="rect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70325"/>
            <a:ext cx="8839200" cy="4308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