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4" r:id="rId7"/>
    <p:sldId id="267" r:id="rId8"/>
    <p:sldId id="260" r:id="rId9"/>
    <p:sldId id="265" r:id="rId10"/>
    <p:sldId id="261" r:id="rId11"/>
    <p:sldId id="266" r:id="rId12"/>
    <p:sldId id="262" r:id="rId13"/>
    <p:sldId id="268" r:id="rId14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4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C3BA1-0B5A-1A49-9642-36D6FEB3B1DD}" type="datetimeFigureOut">
              <a:rPr lang="fr-FR" smtClean="0"/>
              <a:t>13/12/21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DC34E-F5E3-2646-9CF1-6683EE99425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6926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C3BA1-0B5A-1A49-9642-36D6FEB3B1DD}" type="datetimeFigureOut">
              <a:rPr lang="fr-FR" smtClean="0"/>
              <a:t>13/12/21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DC34E-F5E3-2646-9CF1-6683EE99425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4139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C3BA1-0B5A-1A49-9642-36D6FEB3B1DD}" type="datetimeFigureOut">
              <a:rPr lang="fr-FR" smtClean="0"/>
              <a:t>13/12/21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DC34E-F5E3-2646-9CF1-6683EE99425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9842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C3BA1-0B5A-1A49-9642-36D6FEB3B1DD}" type="datetimeFigureOut">
              <a:rPr lang="fr-FR" smtClean="0"/>
              <a:t>13/12/21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DC34E-F5E3-2646-9CF1-6683EE99425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5841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C3BA1-0B5A-1A49-9642-36D6FEB3B1DD}" type="datetimeFigureOut">
              <a:rPr lang="fr-FR" smtClean="0"/>
              <a:t>13/12/21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DC34E-F5E3-2646-9CF1-6683EE99425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2751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C3BA1-0B5A-1A49-9642-36D6FEB3B1DD}" type="datetimeFigureOut">
              <a:rPr lang="fr-FR" smtClean="0"/>
              <a:t>13/12/21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DC34E-F5E3-2646-9CF1-6683EE99425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0744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C3BA1-0B5A-1A49-9642-36D6FEB3B1DD}" type="datetimeFigureOut">
              <a:rPr lang="fr-FR" smtClean="0"/>
              <a:t>13/12/21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DC34E-F5E3-2646-9CF1-6683EE99425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1337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C3BA1-0B5A-1A49-9642-36D6FEB3B1DD}" type="datetimeFigureOut">
              <a:rPr lang="fr-FR" smtClean="0"/>
              <a:t>13/12/21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DC34E-F5E3-2646-9CF1-6683EE99425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9049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C3BA1-0B5A-1A49-9642-36D6FEB3B1DD}" type="datetimeFigureOut">
              <a:rPr lang="fr-FR" smtClean="0"/>
              <a:t>13/12/21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DC34E-F5E3-2646-9CF1-6683EE99425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6928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C3BA1-0B5A-1A49-9642-36D6FEB3B1DD}" type="datetimeFigureOut">
              <a:rPr lang="fr-FR" smtClean="0"/>
              <a:t>13/12/21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DC34E-F5E3-2646-9CF1-6683EE99425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254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C3BA1-0B5A-1A49-9642-36D6FEB3B1DD}" type="datetimeFigureOut">
              <a:rPr lang="fr-FR" smtClean="0"/>
              <a:t>13/12/21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DC34E-F5E3-2646-9CF1-6683EE99425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1431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C3BA1-0B5A-1A49-9642-36D6FEB3B1DD}" type="datetimeFigureOut">
              <a:rPr lang="fr-FR" smtClean="0"/>
              <a:t>13/12/21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DC34E-F5E3-2646-9CF1-6683EE99425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8822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jpeg"/><Relationship Id="rId5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4" Type="http://schemas.openxmlformats.org/officeDocument/2006/relationships/hyperlink" Target="http://ressources.univ-lemans.fr/AccesLibre/UM/Pedago/physique/02/electri/rlclibre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3" Type="http://schemas.microsoft.com/office/2007/relationships/hdphoto" Target="../media/hdphoto4.wd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661068"/>
            <a:ext cx="7772400" cy="1470025"/>
          </a:xfrm>
        </p:spPr>
        <p:txBody>
          <a:bodyPr/>
          <a:lstStyle/>
          <a:p>
            <a:r>
              <a:rPr lang="fr-FR" dirty="0" smtClean="0"/>
              <a:t>Oscillateurs électroniques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971630"/>
            <a:ext cx="6400800" cy="868054"/>
          </a:xfrm>
        </p:spPr>
        <p:txBody>
          <a:bodyPr/>
          <a:lstStyle/>
          <a:p>
            <a:r>
              <a:rPr lang="fr-FR" dirty="0" smtClean="0"/>
              <a:t>Niveau L2</a:t>
            </a:r>
            <a:endParaRPr lang="fr-FR" dirty="0"/>
          </a:p>
        </p:txBody>
      </p:sp>
      <p:pic>
        <p:nvPicPr>
          <p:cNvPr id="6" name="Image 5" descr="images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359400" cy="3022600"/>
          </a:xfrm>
          <a:prstGeom prst="rect">
            <a:avLst/>
          </a:prstGeom>
        </p:spPr>
      </p:pic>
      <p:pic>
        <p:nvPicPr>
          <p:cNvPr id="4" name="Image 3" descr="download.jpg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9400" y="-1"/>
            <a:ext cx="3784600" cy="3003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325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Oscillateur à quartz en régime permanent</a:t>
            </a:r>
            <a:endParaRPr lang="fr-FR" dirty="0"/>
          </a:p>
        </p:txBody>
      </p:sp>
      <p:pic>
        <p:nvPicPr>
          <p:cNvPr id="4" name="Image 3" descr="Diagramme vierge (1)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732" y="2403254"/>
            <a:ext cx="7573131" cy="3975894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771997" y="1867816"/>
            <a:ext cx="3511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Hypothèse : </a:t>
            </a:r>
            <a:r>
              <a:rPr lang="fr-FR" dirty="0" smtClean="0"/>
              <a:t>A est réel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63563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62457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Oscillateur à quartz en régime permanent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22181" y="2191571"/>
            <a:ext cx="40467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dirty="0" smtClean="0"/>
              <a:t>C0 = 4,0 pF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C = 45 </a:t>
            </a:r>
            <a:r>
              <a:rPr lang="fr-FR" dirty="0" err="1" smtClean="0"/>
              <a:t>fF</a:t>
            </a:r>
            <a:endParaRPr lang="fr-FR" dirty="0" smtClean="0"/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L = 100 </a:t>
            </a:r>
            <a:r>
              <a:rPr lang="fr-FR" dirty="0" err="1" smtClean="0"/>
              <a:t>mH</a:t>
            </a:r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418186"/>
              </p:ext>
            </p:extLst>
          </p:nvPr>
        </p:nvGraphicFramePr>
        <p:xfrm>
          <a:off x="1424389" y="3675737"/>
          <a:ext cx="6830892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7723"/>
                <a:gridCol w="1707723"/>
                <a:gridCol w="1707723"/>
                <a:gridCol w="1707723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C’ = C’’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 nF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 nF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100 nF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ω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14,9078 </a:t>
                      </a:r>
                      <a:r>
                        <a:rPr lang="fr-FR" dirty="0" err="1" smtClean="0"/>
                        <a:t>Mrad</a:t>
                      </a:r>
                      <a:r>
                        <a:rPr lang="fr-FR" dirty="0" smtClean="0"/>
                        <a:t>/s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14,9072 </a:t>
                      </a:r>
                      <a:r>
                        <a:rPr lang="fr-FR" dirty="0" err="1" smtClean="0"/>
                        <a:t>Mrad</a:t>
                      </a:r>
                      <a:r>
                        <a:rPr lang="fr-FR" dirty="0" smtClean="0"/>
                        <a:t>/s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14,9071 </a:t>
                      </a:r>
                      <a:r>
                        <a:rPr lang="fr-FR" dirty="0" err="1" smtClean="0"/>
                        <a:t>Mrad</a:t>
                      </a:r>
                      <a:r>
                        <a:rPr lang="fr-FR" dirty="0" smtClean="0"/>
                        <a:t>/s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467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Pont de Wien en pratique peu utilisé : mauvais stabilité en fréquence et mauvaise pureté spectrale)</a:t>
            </a:r>
          </a:p>
          <a:p>
            <a:r>
              <a:rPr lang="fr-FR" sz="2800" dirty="0" smtClean="0"/>
              <a:t>Oscillateur à quartz : très stable</a:t>
            </a:r>
            <a:endParaRPr lang="fr-FR" sz="2800" dirty="0"/>
          </a:p>
        </p:txBody>
      </p:sp>
      <p:pic>
        <p:nvPicPr>
          <p:cNvPr id="4" name="Image 3" descr="Beta_21_movement_comparison_bac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100" y="3225800"/>
            <a:ext cx="55880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904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Prérequis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Fonctionnement d’un ALI, montage amplificateur non inverseur</a:t>
            </a:r>
          </a:p>
          <a:p>
            <a:r>
              <a:rPr lang="fr-FR" sz="2800" dirty="0" smtClean="0"/>
              <a:t>Connaissances niveau L1 en électrocinétique (pont diviseur de tension, calcul d’impédances, filtre passe bande,</a:t>
            </a:r>
            <a:r>
              <a:rPr lang="mr-IN" sz="2800" dirty="0" smtClean="0"/>
              <a:t>…</a:t>
            </a:r>
            <a:r>
              <a:rPr lang="fr-FR" sz="2800" dirty="0" smtClean="0"/>
              <a:t>)</a:t>
            </a:r>
          </a:p>
          <a:p>
            <a:r>
              <a:rPr lang="fr-FR" sz="2800" dirty="0" smtClean="0"/>
              <a:t>Notion de schéma bloc et de fonction de transfert</a:t>
            </a:r>
          </a:p>
          <a:p>
            <a:r>
              <a:rPr lang="fr-FR" sz="2800" dirty="0" smtClean="0"/>
              <a:t>Circuit LC et circuit RLC</a:t>
            </a:r>
          </a:p>
          <a:p>
            <a:r>
              <a:rPr lang="fr-FR" sz="2800" dirty="0" smtClean="0"/>
              <a:t>Notion de stabilité d’un système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861113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84200" y="533400"/>
            <a:ext cx="802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Définition : </a:t>
            </a:r>
            <a:endParaRPr lang="fr-FR" sz="2000" b="1" dirty="0"/>
          </a:p>
          <a:p>
            <a:r>
              <a:rPr lang="fr-FR" dirty="0" smtClean="0"/>
              <a:t>	On appelle oscillateur un dispositif physique qui délivre une grandeur périodique, de forme </a:t>
            </a:r>
            <a:r>
              <a:rPr lang="fr-FR" dirty="0" smtClean="0"/>
              <a:t>donnée. 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673100" y="1816100"/>
            <a:ext cx="767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Nous nous intéresserons uniquement aux </a:t>
            </a:r>
            <a:r>
              <a:rPr lang="fr-FR" b="1" dirty="0" smtClean="0"/>
              <a:t>oscillateurs sinusoïdaux </a:t>
            </a:r>
            <a:r>
              <a:rPr lang="fr-FR" dirty="0"/>
              <a:t>(</a:t>
            </a:r>
            <a:r>
              <a:rPr lang="fr-FR" dirty="0" smtClean="0"/>
              <a:t>quasi-sinusoïdaux) qui délivrent un signal : </a:t>
            </a:r>
          </a:p>
          <a:p>
            <a:pPr algn="ctr"/>
            <a:r>
              <a:rPr lang="fr-FR" dirty="0"/>
              <a:t>s</a:t>
            </a:r>
            <a:r>
              <a:rPr lang="fr-FR" dirty="0" smtClean="0"/>
              <a:t>(</a:t>
            </a:r>
            <a:r>
              <a:rPr lang="fr-FR" dirty="0" err="1" smtClean="0"/>
              <a:t>t</a:t>
            </a:r>
            <a:r>
              <a:rPr lang="fr-FR" dirty="0" smtClean="0"/>
              <a:t>) = S</a:t>
            </a:r>
            <a:r>
              <a:rPr lang="fr-FR" baseline="-25000" dirty="0" smtClean="0"/>
              <a:t>0</a:t>
            </a:r>
            <a:r>
              <a:rPr lang="fr-FR" dirty="0" smtClean="0"/>
              <a:t>cos(ω</a:t>
            </a:r>
            <a:r>
              <a:rPr lang="fr-FR" baseline="-25000" dirty="0" smtClean="0"/>
              <a:t>0</a:t>
            </a:r>
            <a:r>
              <a:rPr lang="fr-FR" dirty="0" smtClean="0"/>
              <a:t>t + ϕ</a:t>
            </a:r>
            <a:r>
              <a:rPr lang="fr-FR" baseline="-25000" dirty="0" smtClean="0"/>
              <a:t>0</a:t>
            </a:r>
            <a:r>
              <a:rPr lang="fr-FR" dirty="0" smtClean="0"/>
              <a:t>)</a:t>
            </a:r>
          </a:p>
          <a:p>
            <a:pPr algn="ctr"/>
            <a:endParaRPr lang="fr-FR" dirty="0" smtClean="0"/>
          </a:p>
        </p:txBody>
      </p:sp>
      <p:pic>
        <p:nvPicPr>
          <p:cNvPr id="6" name="Image 5" descr="download.png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8302"/>
          <a:stretch/>
        </p:blipFill>
        <p:spPr>
          <a:xfrm>
            <a:off x="1524000" y="3422651"/>
            <a:ext cx="3628236" cy="2165350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495300" y="5842001"/>
            <a:ext cx="825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Comment construire un oscillateur en électronique dont les oscillations sont entretenues ? </a:t>
            </a:r>
            <a:endParaRPr lang="fr-FR" sz="20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584200" y="3126552"/>
            <a:ext cx="2070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u="sng" dirty="0" smtClean="0"/>
              <a:t>ex du LC-série : </a:t>
            </a:r>
            <a:endParaRPr lang="fr-FR" sz="1600" u="sng" dirty="0"/>
          </a:p>
        </p:txBody>
      </p:sp>
      <p:sp>
        <p:nvSpPr>
          <p:cNvPr id="2" name="ZoneTexte 1"/>
          <p:cNvSpPr txBox="1"/>
          <p:nvPr/>
        </p:nvSpPr>
        <p:spPr>
          <a:xfrm>
            <a:off x="5524500" y="3465106"/>
            <a:ext cx="3086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Les inductances n’étant pas parfaites, elles possèdent une résistance propre.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575300" y="4413836"/>
            <a:ext cx="276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hlinkClick r:id="rId4"/>
              </a:rPr>
              <a:t>http://ressources.univ-lemans.fr/AccesLibre/UM/Pedago/physique/02/electri/</a:t>
            </a:r>
            <a:r>
              <a:rPr lang="fr-FR" dirty="0" smtClean="0">
                <a:hlinkClick r:id="rId4"/>
              </a:rPr>
              <a:t>rlclibre.html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3092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2386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Oscillateur à pont de Wien</a:t>
            </a:r>
            <a:endParaRPr lang="fr-FR" dirty="0"/>
          </a:p>
        </p:txBody>
      </p:sp>
      <p:pic>
        <p:nvPicPr>
          <p:cNvPr id="6" name="Image 5" descr="download.p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93900"/>
            <a:ext cx="9100662" cy="3397250"/>
          </a:xfrm>
          <a:prstGeom prst="rect">
            <a:avLst/>
          </a:prstGeom>
        </p:spPr>
      </p:pic>
      <p:sp>
        <p:nvSpPr>
          <p:cNvPr id="9" name="Arc 8"/>
          <p:cNvSpPr/>
          <p:nvPr/>
        </p:nvSpPr>
        <p:spPr>
          <a:xfrm>
            <a:off x="1193800" y="2197100"/>
            <a:ext cx="3086100" cy="1231900"/>
          </a:xfrm>
          <a:prstGeom prst="arc">
            <a:avLst>
              <a:gd name="adj1" fmla="val 1072163"/>
              <a:gd name="adj2" fmla="val 9536144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2679700" y="34798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Z</a:t>
            </a:r>
            <a:r>
              <a:rPr lang="fr-FR" baseline="-25000" dirty="0" smtClean="0">
                <a:solidFill>
                  <a:schemeClr val="accent5">
                    <a:lumMod val="75000"/>
                  </a:schemeClr>
                </a:solidFill>
              </a:rPr>
              <a:t>1</a:t>
            </a:r>
            <a:endParaRPr lang="fr-F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Arc 10"/>
          <p:cNvSpPr/>
          <p:nvPr/>
        </p:nvSpPr>
        <p:spPr>
          <a:xfrm>
            <a:off x="3327400" y="3887232"/>
            <a:ext cx="3086100" cy="1231900"/>
          </a:xfrm>
          <a:prstGeom prst="arc">
            <a:avLst>
              <a:gd name="adj1" fmla="val 2778962"/>
              <a:gd name="adj2" fmla="val 8400038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4699000" y="51435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1859C"/>
                </a:solidFill>
              </a:rPr>
              <a:t>Z</a:t>
            </a:r>
            <a:r>
              <a:rPr lang="fr-FR" baseline="-25000" dirty="0" smtClean="0">
                <a:solidFill>
                  <a:srgbClr val="31859C"/>
                </a:solidFill>
              </a:rPr>
              <a:t>2</a:t>
            </a:r>
            <a:endParaRPr lang="fr-FR" dirty="0">
              <a:solidFill>
                <a:srgbClr val="31859C"/>
              </a:solidFill>
            </a:endParaRPr>
          </a:p>
        </p:txBody>
      </p:sp>
      <p:sp>
        <p:nvSpPr>
          <p:cNvPr id="13" name="Arc 12"/>
          <p:cNvSpPr/>
          <p:nvPr/>
        </p:nvSpPr>
        <p:spPr>
          <a:xfrm>
            <a:off x="1193800" y="4744482"/>
            <a:ext cx="4648200" cy="1231900"/>
          </a:xfrm>
          <a:prstGeom prst="arc">
            <a:avLst>
              <a:gd name="adj1" fmla="val 531288"/>
              <a:gd name="adj2" fmla="val 10179753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3378200" y="5987534"/>
            <a:ext cx="1409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1859C"/>
                </a:solidFill>
              </a:rPr>
              <a:t>Bloc 1</a:t>
            </a:r>
            <a:endParaRPr lang="fr-FR" dirty="0">
              <a:solidFill>
                <a:srgbClr val="31859C"/>
              </a:solidFill>
            </a:endParaRPr>
          </a:p>
        </p:txBody>
      </p:sp>
      <p:sp>
        <p:nvSpPr>
          <p:cNvPr id="15" name="Arc 14"/>
          <p:cNvSpPr/>
          <p:nvPr/>
        </p:nvSpPr>
        <p:spPr>
          <a:xfrm>
            <a:off x="5219700" y="3937000"/>
            <a:ext cx="3606800" cy="1231900"/>
          </a:xfrm>
          <a:prstGeom prst="arc">
            <a:avLst>
              <a:gd name="adj1" fmla="val 1072163"/>
              <a:gd name="adj2" fmla="val 9536144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6946900" y="516255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1859C"/>
                </a:solidFill>
              </a:rPr>
              <a:t>Bloc 2</a:t>
            </a:r>
            <a:endParaRPr lang="fr-FR" dirty="0">
              <a:solidFill>
                <a:srgbClr val="31859C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46100" y="1395215"/>
            <a:ext cx="5981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Hypothèses : </a:t>
            </a:r>
            <a:r>
              <a:rPr lang="fr-FR" dirty="0" smtClean="0"/>
              <a:t>l’ALI est idéal, fonctionne en régime linéaire</a:t>
            </a:r>
            <a:r>
              <a:rPr lang="fr-FR" b="1" dirty="0" smtClean="0"/>
              <a:t> 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4089971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-114300" y="0"/>
            <a:ext cx="9372600" cy="6985000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0283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Oscillateur à pont de Wien</a:t>
            </a:r>
            <a:endParaRPr lang="fr-FR" dirty="0"/>
          </a:p>
        </p:txBody>
      </p:sp>
      <p:pic>
        <p:nvPicPr>
          <p:cNvPr id="4" name="Image 3" descr="WhatsApp Image 2021-12-13 at 18.35.20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001" y="1331418"/>
            <a:ext cx="6134099" cy="5165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846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Oscillateur à quartz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662069" y="1417638"/>
            <a:ext cx="7769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Hypothèses : </a:t>
            </a:r>
            <a:r>
              <a:rPr lang="fr-FR" dirty="0" smtClean="0"/>
              <a:t>on négligé les effets dissipatifs au sein du quartz (r=0)</a:t>
            </a:r>
            <a:endParaRPr lang="fr-FR" b="1" dirty="0"/>
          </a:p>
        </p:txBody>
      </p:sp>
      <p:pic>
        <p:nvPicPr>
          <p:cNvPr id="3" name="Image 2" descr="Diagramme vierg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130" y="1981701"/>
            <a:ext cx="6595158" cy="4439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138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-101600" y="-88900"/>
            <a:ext cx="9372600" cy="6946900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7168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Noir .thmx</Template>
  <TotalTime>1552</TotalTime>
  <Words>256</Words>
  <Application>Microsoft Macintosh PowerPoint</Application>
  <PresentationFormat>Présentation à l'écran (4:3)</PresentationFormat>
  <Paragraphs>42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Oscillateurs électroniques</vt:lpstr>
      <vt:lpstr>Prérequis</vt:lpstr>
      <vt:lpstr>Présentation PowerPoint</vt:lpstr>
      <vt:lpstr>Présentation PowerPoint</vt:lpstr>
      <vt:lpstr>Oscillateur à pont de Wien</vt:lpstr>
      <vt:lpstr>Présentation PowerPoint</vt:lpstr>
      <vt:lpstr>Oscillateur à pont de Wien</vt:lpstr>
      <vt:lpstr>Oscillateur à quartz</vt:lpstr>
      <vt:lpstr>Présentation PowerPoint</vt:lpstr>
      <vt:lpstr>Oscillateur à quartz en régime permanent</vt:lpstr>
      <vt:lpstr>Présentation PowerPoint</vt:lpstr>
      <vt:lpstr>Oscillateur à quartz en régime permanent</vt:lpstr>
      <vt:lpstr>Conclusion</vt:lpstr>
    </vt:vector>
  </TitlesOfParts>
  <Company>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Oscillateurs électroniques</dc:title>
  <dc:creator>BRAVO S</dc:creator>
  <cp:lastModifiedBy>BRAVO S</cp:lastModifiedBy>
  <cp:revision>55</cp:revision>
  <dcterms:created xsi:type="dcterms:W3CDTF">2021-12-11T17:59:29Z</dcterms:created>
  <dcterms:modified xsi:type="dcterms:W3CDTF">2021-12-13T19:14:43Z</dcterms:modified>
</cp:coreProperties>
</file>