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9" r:id="rId4"/>
    <p:sldId id="264" r:id="rId5"/>
    <p:sldId id="265" r:id="rId6"/>
    <p:sldId id="262" r:id="rId7"/>
    <p:sldId id="261" r:id="rId8"/>
    <p:sldId id="267" r:id="rId9"/>
    <p:sldId id="268" r:id="rId10"/>
    <p:sldId id="257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4F3BF8-2C07-4CDD-9352-3F442A21C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A407C0-4292-4B41-B1F2-468AA95BE1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9E2E35-1961-4878-B320-7CE9002E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0D8-C6CB-4A65-B83C-99A19C387250}" type="datetimeFigureOut">
              <a:rPr lang="fr-FR" smtClean="0"/>
              <a:t>15/03/2022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535614-B930-4442-8169-77DC8955E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F050CE-EA23-4AF4-B338-420D4244A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56A9-AA7E-4426-A72B-FC5BCEBFD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8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138F21-09EA-4035-9B9B-5EAD65328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35154DA-4EB4-4E72-AC9A-513D84350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A6016F-A88C-44DC-8D3D-E12748C2E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0D8-C6CB-4A65-B83C-99A19C387250}" type="datetimeFigureOut">
              <a:rPr lang="fr-FR" smtClean="0"/>
              <a:t>15/03/2022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6074D6-E76B-447F-AA0C-166CC21B7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B08006-7BB8-4483-AD27-076AED701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56A9-AA7E-4426-A72B-FC5BCEBFD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837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A8FBA62-966E-4F9C-815D-15CDD3ACA9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879D78-D47F-409C-84E6-E0F1D7B0D5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1FF89B-6974-4A80-BE99-3DFA8B1FB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0D8-C6CB-4A65-B83C-99A19C387250}" type="datetimeFigureOut">
              <a:rPr lang="fr-FR" smtClean="0"/>
              <a:t>15/03/2022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48494F-1D8B-4201-AEF8-F80C11F55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D068C9-7CAA-41A5-9126-63B10B8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56A9-AA7E-4426-A72B-FC5BCEBFD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73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E4DE47-4BD3-497F-989F-4B8C44578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19EC30-A64B-4E55-985C-A05BADEB9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4A66C2-7B51-4BD1-9B71-BDB3C2E95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0D8-C6CB-4A65-B83C-99A19C387250}" type="datetimeFigureOut">
              <a:rPr lang="fr-FR" smtClean="0"/>
              <a:t>15/03/2022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0FF9C1-6C84-4BC9-90D3-CC4FC56F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4E2F68-D61C-4FF1-9B3C-FE79E210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56A9-AA7E-4426-A72B-FC5BCEBFD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22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DA2265-52C2-424D-BB18-C94F69F8B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0FBBFE-4547-4E1B-BA90-503A34B33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A52F0B-4ED1-4C6D-BD64-02FA7D043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0D8-C6CB-4A65-B83C-99A19C387250}" type="datetimeFigureOut">
              <a:rPr lang="fr-FR" smtClean="0"/>
              <a:t>15/03/2022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BB25C9-B41E-482B-A463-D5D16F040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09B19A-B080-47D3-9F57-C667A5C17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56A9-AA7E-4426-A72B-FC5BCEBFD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37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B9889C-934E-4456-86CC-6F4350ABB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977747-FB04-4B00-80A2-44785A247F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C18B596-D06A-428F-B838-213B76DC5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CDAB0D-517C-44B5-9FD0-3131EE22F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0D8-C6CB-4A65-B83C-99A19C387250}" type="datetimeFigureOut">
              <a:rPr lang="fr-FR" smtClean="0"/>
              <a:t>15/03/2022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625650-778D-4003-9D30-7C4E0BD3B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81716B-7E15-42A1-AD56-9A67FC034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56A9-AA7E-4426-A72B-FC5BCEBFD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973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F4C260-B334-4189-8636-789566B02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B5209B-8BF7-47F8-92DA-ED98B035F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CABD22-DB75-423A-957C-284C49C58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B0248BE-C6B7-4E17-9D12-3885DBA26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3FFE7E6-A876-4193-8F9D-F6B3F1A3A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7D3089F-B3DA-4AE5-96A5-849249C77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0D8-C6CB-4A65-B83C-99A19C387250}" type="datetimeFigureOut">
              <a:rPr lang="fr-FR" smtClean="0"/>
              <a:t>15/03/2022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47AA399-4595-4D9C-A431-3ACE5F0D8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0FE6AF2-7DD7-4514-80F1-912B7B7FC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56A9-AA7E-4426-A72B-FC5BCEBFD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075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E1DF3A-2751-413C-869A-7E447191D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E8F3E5E-A946-40E9-818C-32404AE9D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0D8-C6CB-4A65-B83C-99A19C387250}" type="datetimeFigureOut">
              <a:rPr lang="fr-FR" smtClean="0"/>
              <a:t>15/03/2022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69A06DB-7914-4202-AA14-85B1486D3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6F8A25-C5F3-45AD-B56C-4009C5AF8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56A9-AA7E-4426-A72B-FC5BCEBFD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93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5F5E4A-606A-45DE-AEEF-448E4AA2B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0D8-C6CB-4A65-B83C-99A19C387250}" type="datetimeFigureOut">
              <a:rPr lang="fr-FR" smtClean="0"/>
              <a:t>15/03/2022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EB316AA-1DF7-4789-8603-6AA0C630C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5A5BAE-D7A9-4890-9320-65916669E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56A9-AA7E-4426-A72B-FC5BCEBFD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2798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3BDF3F-516C-493C-A68D-13C95DA35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A8D8CF-0FEE-4EAF-8CC1-5CF4D3E69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5AB275-9B72-46DF-8E98-BD99A968C2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8C8E7CD-E769-40F1-8940-3C2B7ABCC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0D8-C6CB-4A65-B83C-99A19C387250}" type="datetimeFigureOut">
              <a:rPr lang="fr-FR" smtClean="0"/>
              <a:t>15/03/2022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59147E-003E-449F-8D87-521FB2C94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C9A7A7-AFEA-4C63-B4BC-73C843EC1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56A9-AA7E-4426-A72B-FC5BCEBFD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41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D7319F-53C6-461F-A53B-006CABB58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82EAC1B-8B85-47A3-B707-1BBE15DDE1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02F3619-46A9-4200-9FF8-B8F81D984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4BC9B6D-439D-4CAD-B563-E97741070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0D8-C6CB-4A65-B83C-99A19C387250}" type="datetimeFigureOut">
              <a:rPr lang="fr-FR" smtClean="0"/>
              <a:t>15/03/2022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F82320-AFD3-4825-8367-8590983B2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E72B52-6DC9-493D-BB0D-7EABA2D54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56A9-AA7E-4426-A72B-FC5BCEBFD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1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EABC5D2-69D5-492D-B342-DDB7D39AA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68A776-F1CF-47DE-A8B5-BB63DFE67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B7A22B-D96D-42C6-A7C9-6E9BB47BC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830D8-C6CB-4A65-B83C-99A19C387250}" type="datetimeFigureOut">
              <a:rPr lang="fr-FR" smtClean="0"/>
              <a:t>15/03/2022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508C0C-ED74-447F-B32F-F0CC55DBE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98BCFE-FFD0-4D7E-89D3-A5130AEEC7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456A9-AA7E-4426-A72B-FC5BCEBFD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73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F4C2230-0690-4EED-BC03-333EB9704959}"/>
              </a:ext>
            </a:extLst>
          </p:cNvPr>
          <p:cNvSpPr txBox="1"/>
          <p:nvPr/>
        </p:nvSpPr>
        <p:spPr>
          <a:xfrm>
            <a:off x="1656080" y="4511040"/>
            <a:ext cx="95707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Prérequis: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</a:rPr>
              <a:t>Cinématique galiléenne (repère, vecteur)</a:t>
            </a:r>
          </a:p>
          <a:p>
            <a:pPr marL="285750" indent="-285750">
              <a:buFontTx/>
              <a:buChar char="-"/>
            </a:pPr>
            <a:r>
              <a:rPr lang="fr-FR">
                <a:solidFill>
                  <a:schemeClr val="bg1"/>
                </a:solidFill>
              </a:rPr>
              <a:t>Electromagnétisme </a:t>
            </a:r>
            <a:r>
              <a:rPr lang="fr-FR" dirty="0">
                <a:solidFill>
                  <a:schemeClr val="bg1"/>
                </a:solidFill>
              </a:rPr>
              <a:t>(propagation d’onde dans le vide)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</a:rPr>
              <a:t>Relativité restreinte (quadrivecteur, transformation de Lorentz, invariant de Lorentz )</a:t>
            </a:r>
          </a:p>
          <a:p>
            <a:r>
              <a:rPr lang="fr-FR" dirty="0"/>
              <a:t>  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B732D9-E126-454B-9BA5-04B5DD5D5BD3}"/>
              </a:ext>
            </a:extLst>
          </p:cNvPr>
          <p:cNvSpPr txBox="1"/>
          <p:nvPr/>
        </p:nvSpPr>
        <p:spPr>
          <a:xfrm>
            <a:off x="1270000" y="436880"/>
            <a:ext cx="8656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bg1"/>
                </a:solidFill>
              </a:rPr>
              <a:t>Effet Doppler et application </a:t>
            </a:r>
          </a:p>
        </p:txBody>
      </p:sp>
      <p:pic>
        <p:nvPicPr>
          <p:cNvPr id="1026" name="Picture 2" descr="Image d&amp;#39;Hubble de l&amp;#39;amas globulaire NGC 6362 | ESO France">
            <a:extLst>
              <a:ext uri="{FF2B5EF4-FFF2-40B4-BE49-F238E27FC236}">
                <a16:creationId xmlns:a16="http://schemas.microsoft.com/office/drawing/2014/main" id="{AC248B09-4A8A-4865-A952-A4DC41421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660" y="948601"/>
            <a:ext cx="3820160" cy="382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BC89195D-6F20-47CB-928D-23085FDD4DF7}"/>
              </a:ext>
            </a:extLst>
          </p:cNvPr>
          <p:cNvSpPr txBox="1"/>
          <p:nvPr/>
        </p:nvSpPr>
        <p:spPr>
          <a:xfrm>
            <a:off x="1656080" y="3986589"/>
            <a:ext cx="3677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Niveau : L3</a:t>
            </a:r>
          </a:p>
        </p:txBody>
      </p:sp>
    </p:spTree>
    <p:extLst>
      <p:ext uri="{BB962C8B-B14F-4D97-AF65-F5344CB8AC3E}">
        <p14:creationId xmlns:p14="http://schemas.microsoft.com/office/powerpoint/2010/main" val="3404657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019F4217-539F-48EB-BDB9-5491F2BCBA7F}"/>
              </a:ext>
            </a:extLst>
          </p:cNvPr>
          <p:cNvGrpSpPr/>
          <p:nvPr/>
        </p:nvGrpSpPr>
        <p:grpSpPr>
          <a:xfrm>
            <a:off x="1005634" y="294640"/>
            <a:ext cx="10861040" cy="5806141"/>
            <a:chOff x="1432354" y="345440"/>
            <a:chExt cx="10861040" cy="580614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ZoneTexte 3">
                  <a:extLst>
                    <a:ext uri="{FF2B5EF4-FFF2-40B4-BE49-F238E27FC236}">
                      <a16:creationId xmlns:a16="http://schemas.microsoft.com/office/drawing/2014/main" id="{CFED210D-9388-49D3-9305-B0EF2246788D}"/>
                    </a:ext>
                  </a:extLst>
                </p:cNvPr>
                <p:cNvSpPr txBox="1"/>
                <p:nvPr/>
              </p:nvSpPr>
              <p:spPr>
                <a:xfrm>
                  <a:off x="1432354" y="345440"/>
                  <a:ext cx="10861040" cy="58061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de-DE" dirty="0">
                    <a:solidFill>
                      <a:schemeClr val="bg1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begChr m:val="‖"/>
                                <m:endChr m:val="‖"/>
                                <m:ctrlP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d>
                          </m:num>
                          <m:den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</m:oMath>
                    </m:oMathPara>
                  </a14:m>
                  <a:endParaRPr lang="fr-FR" dirty="0">
                    <a:solidFill>
                      <a:schemeClr val="bg1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begChr m:val="‖"/>
                                <m:endChr m:val="‖"/>
                                <m:ctrlP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d>
                          </m:num>
                          <m:den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</m:oMath>
                    </m:oMathPara>
                  </a14:m>
                  <a:endParaRPr lang="fr-FR" dirty="0">
                    <a:solidFill>
                      <a:schemeClr val="bg1"/>
                    </a:solidFill>
                  </a:endParaRPr>
                </a:p>
                <a:p>
                  <a:r>
                    <a:rPr lang="fr-FR" dirty="0">
                      <a:solidFill>
                        <a:schemeClr val="bg1"/>
                      </a:solidFill>
                    </a:rPr>
                    <a:t>D’où   				</a:t>
                  </a:r>
                  <a:endParaRPr lang="fr-FR" b="0" i="1" dirty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begChr m:val="‖"/>
                                <m:endChr m:val="‖"/>
                                <m:ctrlP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d>
                          </m:num>
                          <m:den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begChr m:val="‖"/>
                                <m:endChr m:val="‖"/>
                                <m:ctrlP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d>
                          </m:num>
                          <m:den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</m:oMath>
                    </m:oMathPara>
                  </a14:m>
                  <a:endParaRPr lang="fr-FR" dirty="0">
                    <a:solidFill>
                      <a:schemeClr val="bg1"/>
                    </a:solidFill>
                  </a:endParaRPr>
                </a:p>
                <a:p>
                  <a:r>
                    <a:rPr lang="fr-FR" dirty="0">
                      <a:solidFill>
                        <a:schemeClr val="bg1"/>
                      </a:solidFill>
                    </a:rPr>
                    <a:t>De plus 		</a:t>
                  </a:r>
                  <a14:m>
                    <m:oMath xmlns:m="http://schemas.openxmlformats.org/officeDocument/2006/math">
                      <m:d>
                        <m:dPr>
                          <m:begChr m:val="‖"/>
                          <m:endChr m:val="‖"/>
                          <m:ctrlP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acc>
                                <m:accPr>
                                  <m:chr m:val="⃗"/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acc>
                                <m:accPr>
                                  <m:chr m:val="⃗"/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a14:m>
                  <a:r>
                    <a:rPr lang="fr-FR" dirty="0">
                      <a:solidFill>
                        <a:schemeClr val="bg1"/>
                      </a:solidFill>
                    </a:rPr>
                    <a:t>=</a:t>
                  </a:r>
                  <a:r>
                    <a:rPr lang="fr-FR" b="0" dirty="0">
                      <a:solidFill>
                        <a:schemeClr val="bg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fr-FR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fr-FR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fr-FR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fr-FR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</m:d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fr-FR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fr-FR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fr-FR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fr-FR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</m:d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acc>
                            <m:accPr>
                              <m:chr m:val="⃗"/>
                              <m:ctrlP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acc>
                            <m:accPr>
                              <m:chr m:val="⃗"/>
                              <m:ctrlP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rad>
                    </m:oMath>
                  </a14:m>
                  <a:endParaRPr lang="fr-FR" dirty="0">
                    <a:solidFill>
                      <a:schemeClr val="bg1"/>
                    </a:solidFill>
                  </a:endParaRPr>
                </a:p>
                <a:p>
                  <a:endParaRPr lang="fr-FR" dirty="0">
                    <a:solidFill>
                      <a:schemeClr val="bg1"/>
                    </a:solidFill>
                  </a:endParaRPr>
                </a:p>
                <a:p>
                  <a:pPr algn="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‖"/>
                            <m:endChr m:val="‖"/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  <m:rad>
                          <m:radPr>
                            <m:degHide m:val="on"/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d>
                                  <m:dPr>
                                    <m:begChr m:val="‖"/>
                                    <m:endChr m:val="‖"/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fr-FR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</m:e>
                                          <m:sub>
                                            <m:r>
                                              <a:rPr lang="fr-FR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sSub>
                                          <m:sSubPr>
                                            <m:ctrlPr>
                                              <a:rPr lang="fr-FR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r>
                                              <a:rPr lang="fr-FR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</m:e>
                                </m:d>
                              </m:den>
                            </m:f>
                            <m:f>
                              <m:fPr>
                                <m:ctrlP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acc>
                                  <m:accPr>
                                    <m:chr m:val="⃗"/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</m:num>
                              <m:den>
                                <m:d>
                                  <m:dPr>
                                    <m:begChr m:val="‖"/>
                                    <m:endChr m:val="‖"/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fr-FR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</m:e>
                                          <m:sub>
                                            <m:r>
                                              <a:rPr lang="fr-FR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sSub>
                                          <m:sSubPr>
                                            <m:ctrlPr>
                                              <a:rPr lang="fr-FR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r>
                                              <a:rPr lang="fr-FR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</m:e>
                                </m:d>
                              </m:den>
                            </m:f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acc>
                              <m:accPr>
                                <m:chr m:val="⃗"/>
                                <m:ctrlP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acc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𝑑𝑡</m:t>
                            </m:r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d>
                                      <m:dPr>
                                        <m:begChr m:val="‖"/>
                                        <m:endChr m:val="‖"/>
                                        <m:ctrlP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fr-FR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fr-FR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fr-FR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𝑆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fr-FR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  <m:sSub>
                                              <m:sSubPr>
                                                <m:ctrlPr>
                                                  <a:rPr lang="fr-FR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fr-FR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𝑆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fr-FR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e>
                                        </m:acc>
                                      </m:e>
                                    </m:d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d>
                                      <m:dPr>
                                        <m:begChr m:val="‖"/>
                                        <m:endChr m:val="‖"/>
                                        <m:ctrlP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fr-FR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fr-FR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fr-FR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𝑆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fr-FR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  <m:sSub>
                                              <m:sSubPr>
                                                <m:ctrlPr>
                                                  <a:rPr lang="fr-FR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fr-FR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𝑅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fr-FR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e>
                                        </m:acc>
                                      </m:e>
                                    </m:d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oMath>
                    </m:oMathPara>
                  </a14:m>
                  <a:endParaRPr lang="fr-FR" dirty="0">
                    <a:solidFill>
                      <a:schemeClr val="bg1"/>
                    </a:solidFill>
                  </a:endParaRPr>
                </a:p>
                <a:p>
                  <a:pPr algn="r"/>
                  <a:endParaRPr lang="fr-FR" dirty="0">
                    <a:solidFill>
                      <a:schemeClr val="bg1"/>
                    </a:solidFill>
                  </a:endParaRPr>
                </a:p>
                <a:p>
                  <a:pPr algn="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‖"/>
                            <m:endChr m:val="‖"/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~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acc>
                          <m:accPr>
                            <m:chr m:val="⃗"/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oMath>
                    </m:oMathPara>
                  </a14:m>
                  <a:endParaRPr lang="fr-FR" dirty="0">
                    <a:solidFill>
                      <a:schemeClr val="bg1"/>
                    </a:solidFill>
                  </a:endParaRPr>
                </a:p>
                <a:p>
                  <a:pPr algn="r"/>
                  <a:r>
                    <a:rPr lang="fr-FR" dirty="0">
                      <a:solidFill>
                        <a:schemeClr val="bg1"/>
                      </a:solidFill>
                    </a:rPr>
                    <a:t>          </a:t>
                  </a:r>
                </a:p>
                <a:p>
                  <a:pPr algn="r"/>
                  <a:endParaRPr lang="fr-FR" dirty="0">
                    <a:solidFill>
                      <a:schemeClr val="bg1"/>
                    </a:solidFill>
                  </a:endParaRPr>
                </a:p>
                <a:p>
                  <a:pPr algn="r"/>
                  <a:endParaRPr lang="fr-FR" dirty="0">
                    <a:solidFill>
                      <a:schemeClr val="bg1"/>
                    </a:solidFill>
                  </a:endParaRPr>
                </a:p>
                <a:p>
                  <a:pPr algn="r"/>
                  <a:endParaRPr lang="fr-FR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" name="ZoneTexte 3">
                  <a:extLst>
                    <a:ext uri="{FF2B5EF4-FFF2-40B4-BE49-F238E27FC236}">
                      <a16:creationId xmlns:a16="http://schemas.microsoft.com/office/drawing/2014/main" id="{CFED210D-9388-49D3-9305-B0EF2246788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2354" y="345440"/>
                  <a:ext cx="10861040" cy="5806141"/>
                </a:xfrm>
                <a:prstGeom prst="rect">
                  <a:avLst/>
                </a:prstGeom>
                <a:blipFill>
                  <a:blip r:embed="rId2"/>
                  <a:stretch>
                    <a:fillRect l="-505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ZoneTexte 4">
                  <a:extLst>
                    <a:ext uri="{FF2B5EF4-FFF2-40B4-BE49-F238E27FC236}">
                      <a16:creationId xmlns:a16="http://schemas.microsoft.com/office/drawing/2014/main" id="{7C1F1100-3973-4DC3-A958-C2D629A233DA}"/>
                    </a:ext>
                  </a:extLst>
                </p:cNvPr>
                <p:cNvSpPr txBox="1"/>
                <p:nvPr/>
              </p:nvSpPr>
              <p:spPr>
                <a:xfrm>
                  <a:off x="9563100" y="5284528"/>
                  <a:ext cx="1196546" cy="70769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acc>
                              <m:accPr>
                                <m:chr m:val="⃗"/>
                                <m:ctrlP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acc>
                          </m:num>
                          <m:den>
                            <m:d>
                              <m:dPr>
                                <m:begChr m:val="‖"/>
                                <m:endChr m:val="‖"/>
                                <m:ctrlP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fr-FR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d>
                          </m:den>
                        </m:f>
                      </m:oMath>
                    </m:oMathPara>
                  </a14:m>
                  <a:endParaRPr lang="fr-F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ZoneTexte 4">
                  <a:extLst>
                    <a:ext uri="{FF2B5EF4-FFF2-40B4-BE49-F238E27FC236}">
                      <a16:creationId xmlns:a16="http://schemas.microsoft.com/office/drawing/2014/main" id="{7C1F1100-3973-4DC3-A958-C2D629A233D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63100" y="5284528"/>
                  <a:ext cx="1196546" cy="70769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187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ACA8C997-A026-49C9-9C81-BF1EEFA414B1}"/>
              </a:ext>
            </a:extLst>
          </p:cNvPr>
          <p:cNvGrpSpPr/>
          <p:nvPr/>
        </p:nvGrpSpPr>
        <p:grpSpPr>
          <a:xfrm>
            <a:off x="7476595" y="428625"/>
            <a:ext cx="4220105" cy="3379232"/>
            <a:chOff x="5533495" y="1666875"/>
            <a:chExt cx="4220105" cy="3379232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83455FC9-4E64-4A5F-B89A-4DE0FFFC7D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33495" y="1666875"/>
              <a:ext cx="4220105" cy="2762250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E98B9993-2E1B-46F7-918B-90177DA7296C}"/>
                </a:ext>
              </a:extLst>
            </p:cNvPr>
            <p:cNvSpPr txBox="1"/>
            <p:nvPr/>
          </p:nvSpPr>
          <p:spPr>
            <a:xfrm>
              <a:off x="5657850" y="4676775"/>
              <a:ext cx="407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</a:rPr>
                <a:t>Vu d’artiste du système SS  433</a:t>
              </a:r>
              <a:r>
                <a:rPr lang="fr-FR" dirty="0"/>
                <a:t>433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38EDCA5F-8D1A-480F-A910-81153C34E8E2}"/>
              </a:ext>
            </a:extLst>
          </p:cNvPr>
          <p:cNvGrpSpPr/>
          <p:nvPr/>
        </p:nvGrpSpPr>
        <p:grpSpPr>
          <a:xfrm>
            <a:off x="1609724" y="1065450"/>
            <a:ext cx="3530070" cy="3913982"/>
            <a:chOff x="1609724" y="1065450"/>
            <a:chExt cx="3530070" cy="3913982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AD689A9F-E989-4AB8-97ED-B7F05DDE7D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0777" t="32069" r="52589" b="35517"/>
            <a:stretch/>
          </p:blipFill>
          <p:spPr>
            <a:xfrm>
              <a:off x="1876424" y="3238500"/>
              <a:ext cx="1676401" cy="1335438"/>
            </a:xfrm>
            <a:prstGeom prst="rect">
              <a:avLst/>
            </a:prstGeom>
          </p:spPr>
        </p:pic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5FF2CCCD-DFF1-485F-96B2-50240E25F006}"/>
                </a:ext>
              </a:extLst>
            </p:cNvPr>
            <p:cNvSpPr/>
            <p:nvPr/>
          </p:nvSpPr>
          <p:spPr>
            <a:xfrm>
              <a:off x="1609724" y="2636282"/>
              <a:ext cx="2209800" cy="2343150"/>
            </a:xfrm>
            <a:prstGeom prst="ellipse">
              <a:avLst/>
            </a:prstGeom>
            <a:solidFill>
              <a:schemeClr val="accent1">
                <a:alpha val="47000"/>
              </a:schemeClr>
            </a:solidFill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27D95859-F093-4485-8553-D1AC30F26B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96985" y="1862336"/>
              <a:ext cx="680299" cy="1075055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1EED00C2-91A8-4DE0-B50F-926992D08931}"/>
                </a:ext>
              </a:extLst>
            </p:cNvPr>
            <p:cNvSpPr txBox="1"/>
            <p:nvPr/>
          </p:nvSpPr>
          <p:spPr>
            <a:xfrm>
              <a:off x="3159759" y="1065450"/>
              <a:ext cx="19800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</a:rPr>
                <a:t>Gaz contenant de l’hélium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9796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 descr="Lumière du spectre visible. Infographic de la longueur d'onde de la lumière du soleil. Vecteur">
            <a:extLst>
              <a:ext uri="{FF2B5EF4-FFF2-40B4-BE49-F238E27FC236}">
                <a16:creationId xmlns:a16="http://schemas.microsoft.com/office/drawing/2014/main" id="{822B5115-3A3F-4F6F-8BB7-0D4FCAFD12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33" t="30460" r="18965" b="51685"/>
          <a:stretch/>
        </p:blipFill>
        <p:spPr bwMode="auto">
          <a:xfrm>
            <a:off x="19643" y="1576495"/>
            <a:ext cx="11765277" cy="159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6" name="Groupe 45">
            <a:extLst>
              <a:ext uri="{FF2B5EF4-FFF2-40B4-BE49-F238E27FC236}">
                <a16:creationId xmlns:a16="http://schemas.microsoft.com/office/drawing/2014/main" id="{BFAC704B-A598-47EF-A572-5E6AC12240D4}"/>
              </a:ext>
            </a:extLst>
          </p:cNvPr>
          <p:cNvGrpSpPr/>
          <p:nvPr/>
        </p:nvGrpSpPr>
        <p:grpSpPr>
          <a:xfrm>
            <a:off x="0" y="2982"/>
            <a:ext cx="12192000" cy="6855018"/>
            <a:chOff x="20322" y="-1158454"/>
            <a:chExt cx="12171678" cy="6855018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BF5A001-1D10-41D6-BD35-1108FB31B777}"/>
                </a:ext>
              </a:extLst>
            </p:cNvPr>
            <p:cNvSpPr/>
            <p:nvPr/>
          </p:nvSpPr>
          <p:spPr>
            <a:xfrm>
              <a:off x="11785599" y="2398986"/>
              <a:ext cx="406401" cy="160673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6" name="Picture 2" descr="Lumière du spectre visible. Infographic de la longueur d'onde de la lumière du soleil. Vecteur">
              <a:extLst>
                <a:ext uri="{FF2B5EF4-FFF2-40B4-BE49-F238E27FC236}">
                  <a16:creationId xmlns:a16="http://schemas.microsoft.com/office/drawing/2014/main" id="{BF1CBA0A-FDC8-4A38-BC7C-ABA045A5010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933" t="30460" r="18965" b="51685"/>
            <a:stretch/>
          </p:blipFill>
          <p:spPr bwMode="auto">
            <a:xfrm>
              <a:off x="20322" y="2398986"/>
              <a:ext cx="11765277" cy="1593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87351F4B-F5FE-4203-BF94-266CB29313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37511" y="2247327"/>
              <a:ext cx="10161" cy="18142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91D6040-14C5-4F43-BB29-C5FC14BC871A}"/>
                </a:ext>
              </a:extLst>
            </p:cNvPr>
            <p:cNvSpPr txBox="1"/>
            <p:nvPr/>
          </p:nvSpPr>
          <p:spPr>
            <a:xfrm>
              <a:off x="7845180" y="-1158454"/>
              <a:ext cx="22066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</a:rPr>
                <a:t>Raie d’absorption H</a:t>
              </a:r>
              <a:r>
                <a:rPr lang="el-GR" dirty="0">
                  <a:solidFill>
                    <a:schemeClr val="bg1"/>
                  </a:solidFill>
                </a:rPr>
                <a:t>α</a:t>
              </a:r>
              <a:r>
                <a:rPr lang="fr-FR" dirty="0">
                  <a:solidFill>
                    <a:schemeClr val="bg1"/>
                  </a:solidFill>
                </a:rPr>
                <a:t> absolue 656nm</a:t>
              </a:r>
            </a:p>
          </p:txBody>
        </p: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AB171F82-EB8A-4422-B0ED-3134FFF3180E}"/>
                </a:ext>
              </a:extLst>
            </p:cNvPr>
            <p:cNvCxnSpPr>
              <a:cxnSpLocks/>
            </p:cNvCxnSpPr>
            <p:nvPr/>
          </p:nvCxnSpPr>
          <p:spPr>
            <a:xfrm>
              <a:off x="2839720" y="2178619"/>
              <a:ext cx="0" cy="18142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08B0E9F9-6155-4FF1-BBA2-8410670D9D2C}"/>
                </a:ext>
              </a:extLst>
            </p:cNvPr>
            <p:cNvCxnSpPr>
              <a:cxnSpLocks/>
            </p:cNvCxnSpPr>
            <p:nvPr/>
          </p:nvCxnSpPr>
          <p:spPr>
            <a:xfrm>
              <a:off x="12019261" y="2314677"/>
              <a:ext cx="1" cy="16860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1B012F1D-B90C-4647-8679-BF0BA586A296}"/>
                </a:ext>
              </a:extLst>
            </p:cNvPr>
            <p:cNvCxnSpPr>
              <a:cxnSpLocks/>
            </p:cNvCxnSpPr>
            <p:nvPr/>
          </p:nvCxnSpPr>
          <p:spPr>
            <a:xfrm>
              <a:off x="8271306" y="139044"/>
              <a:ext cx="0" cy="19424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087F3C64-2B3F-42DC-8591-F08F91A16A6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71306" y="-507677"/>
              <a:ext cx="259047" cy="75307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ZoneTexte 17">
                  <a:extLst>
                    <a:ext uri="{FF2B5EF4-FFF2-40B4-BE49-F238E27FC236}">
                      <a16:creationId xmlns:a16="http://schemas.microsoft.com/office/drawing/2014/main" id="{5EB48D5E-3E56-4AF0-A35B-16F0CC5ABACD}"/>
                    </a:ext>
                  </a:extLst>
                </p:cNvPr>
                <p:cNvSpPr txBox="1"/>
                <p:nvPr/>
              </p:nvSpPr>
              <p:spPr>
                <a:xfrm>
                  <a:off x="2103120" y="5050233"/>
                  <a:ext cx="2773680" cy="6463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fr-FR" dirty="0">
                      <a:solidFill>
                        <a:schemeClr val="bg1"/>
                      </a:solidFill>
                    </a:rPr>
                    <a:t>Raie d’absorption H</a:t>
                  </a:r>
                  <a:r>
                    <a:rPr lang="el-GR" dirty="0">
                      <a:solidFill>
                        <a:schemeClr val="bg1"/>
                      </a:solidFill>
                    </a:rPr>
                    <a:t>α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 a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endParaRPr lang="fr-FR" dirty="0">
                    <a:solidFill>
                      <a:schemeClr val="bg1"/>
                    </a:solidFill>
                  </a:endParaRPr>
                </a:p>
                <a:p>
                  <a:r>
                    <a:rPr lang="el-GR" dirty="0">
                      <a:solidFill>
                        <a:schemeClr val="bg1"/>
                      </a:solidFill>
                    </a:rPr>
                    <a:t>λ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=502nm </a:t>
                  </a:r>
                </a:p>
              </p:txBody>
            </p:sp>
          </mc:Choice>
          <mc:Fallback xmlns="">
            <p:sp>
              <p:nvSpPr>
                <p:cNvPr id="18" name="ZoneTexte 17">
                  <a:extLst>
                    <a:ext uri="{FF2B5EF4-FFF2-40B4-BE49-F238E27FC236}">
                      <a16:creationId xmlns:a16="http://schemas.microsoft.com/office/drawing/2014/main" id="{5EB48D5E-3E56-4AF0-A35B-16F0CC5ABAC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3120" y="5050233"/>
                  <a:ext cx="2773680" cy="646331"/>
                </a:xfrm>
                <a:prstGeom prst="rect">
                  <a:avLst/>
                </a:prstGeom>
                <a:blipFill>
                  <a:blip r:embed="rId3"/>
                  <a:stretch>
                    <a:fillRect l="-1754" t="-5660" b="-1415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9E237928-8FDE-43B4-9CC1-AAF3D35DABC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39720" y="4202075"/>
              <a:ext cx="289556" cy="778041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ZoneTexte 22">
                  <a:extLst>
                    <a:ext uri="{FF2B5EF4-FFF2-40B4-BE49-F238E27FC236}">
                      <a16:creationId xmlns:a16="http://schemas.microsoft.com/office/drawing/2014/main" id="{B99228AB-A708-41D5-971A-B1B72A1FCEDB}"/>
                    </a:ext>
                  </a:extLst>
                </p:cNvPr>
                <p:cNvSpPr txBox="1"/>
                <p:nvPr/>
              </p:nvSpPr>
              <p:spPr>
                <a:xfrm>
                  <a:off x="5394878" y="4973766"/>
                  <a:ext cx="2661919" cy="6463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fr-FR" dirty="0">
                      <a:solidFill>
                        <a:schemeClr val="bg1"/>
                      </a:solidFill>
                    </a:rPr>
                    <a:t>Raie d’absorption H</a:t>
                  </a:r>
                  <a:r>
                    <a:rPr lang="el-GR" dirty="0">
                      <a:solidFill>
                        <a:schemeClr val="bg1"/>
                      </a:solidFill>
                    </a:rPr>
                    <a:t>α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 a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fr-FR" dirty="0"/>
                    <a:t> 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679nm</a:t>
                  </a:r>
                </a:p>
              </p:txBody>
            </p:sp>
          </mc:Choice>
          <mc:Fallback xmlns="">
            <p:sp>
              <p:nvSpPr>
                <p:cNvPr id="23" name="ZoneTexte 22">
                  <a:extLst>
                    <a:ext uri="{FF2B5EF4-FFF2-40B4-BE49-F238E27FC236}">
                      <a16:creationId xmlns:a16="http://schemas.microsoft.com/office/drawing/2014/main" id="{B99228AB-A708-41D5-971A-B1B72A1FCE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94878" y="4973766"/>
                  <a:ext cx="2661919" cy="646331"/>
                </a:xfrm>
                <a:prstGeom prst="rect">
                  <a:avLst/>
                </a:prstGeom>
                <a:blipFill>
                  <a:blip r:embed="rId4"/>
                  <a:stretch>
                    <a:fillRect l="-1826" t="-4717" b="-1415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ZoneTexte 24">
                  <a:extLst>
                    <a:ext uri="{FF2B5EF4-FFF2-40B4-BE49-F238E27FC236}">
                      <a16:creationId xmlns:a16="http://schemas.microsoft.com/office/drawing/2014/main" id="{8CF4473F-30EB-4A01-8E67-92DA8368B46A}"/>
                    </a:ext>
                  </a:extLst>
                </p:cNvPr>
                <p:cNvSpPr txBox="1"/>
                <p:nvPr/>
              </p:nvSpPr>
              <p:spPr>
                <a:xfrm>
                  <a:off x="9083049" y="4973765"/>
                  <a:ext cx="2854942" cy="6463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fr-FR" dirty="0">
                      <a:solidFill>
                        <a:schemeClr val="bg1"/>
                      </a:solidFill>
                    </a:rPr>
                    <a:t>Raie d’absorption H</a:t>
                  </a:r>
                  <a:r>
                    <a:rPr lang="el-GR" dirty="0">
                      <a:solidFill>
                        <a:schemeClr val="bg1"/>
                      </a:solidFill>
                    </a:rPr>
                    <a:t>α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 a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a14:m>
                  <a:r>
                    <a:rPr lang="fr-FR" dirty="0">
                      <a:solidFill>
                        <a:schemeClr val="bg1"/>
                      </a:solidFill>
                    </a:rPr>
                    <a:t> </a:t>
                  </a:r>
                  <a:r>
                    <a:rPr lang="el-GR" dirty="0">
                      <a:solidFill>
                        <a:schemeClr val="bg1"/>
                      </a:solidFill>
                    </a:rPr>
                    <a:t>λ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=856nm</a:t>
                  </a:r>
                  <a:r>
                    <a:rPr lang="fr-FR" dirty="0"/>
                    <a:t>’</a:t>
                  </a:r>
                </a:p>
              </p:txBody>
            </p:sp>
          </mc:Choice>
          <mc:Fallback xmlns="">
            <p:sp>
              <p:nvSpPr>
                <p:cNvPr id="25" name="ZoneTexte 24">
                  <a:extLst>
                    <a:ext uri="{FF2B5EF4-FFF2-40B4-BE49-F238E27FC236}">
                      <a16:creationId xmlns:a16="http://schemas.microsoft.com/office/drawing/2014/main" id="{8CF4473F-30EB-4A01-8E67-92DA8368B4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83049" y="4973765"/>
                  <a:ext cx="2854942" cy="646331"/>
                </a:xfrm>
                <a:prstGeom prst="rect">
                  <a:avLst/>
                </a:prstGeom>
                <a:blipFill>
                  <a:blip r:embed="rId5"/>
                  <a:stretch>
                    <a:fillRect l="-1706" t="-4717" b="-1415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Connecteur droit avec flèche 25">
              <a:extLst>
                <a:ext uri="{FF2B5EF4-FFF2-40B4-BE49-F238E27FC236}">
                  <a16:creationId xmlns:a16="http://schemas.microsoft.com/office/drawing/2014/main" id="{2CC0C3FC-1B0E-4823-A865-1F2902F04E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45046" y="4120069"/>
              <a:ext cx="400134" cy="784989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avec flèche 28">
              <a:extLst>
                <a:ext uri="{FF2B5EF4-FFF2-40B4-BE49-F238E27FC236}">
                  <a16:creationId xmlns:a16="http://schemas.microsoft.com/office/drawing/2014/main" id="{7590038E-3BC0-45F0-BA4E-4F454E8D2F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299410" y="4157383"/>
              <a:ext cx="617358" cy="747675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A5FE1DF4-90B8-4703-8833-2F456DFD4BAF}"/>
              </a:ext>
            </a:extLst>
          </p:cNvPr>
          <p:cNvSpPr/>
          <p:nvPr/>
        </p:nvSpPr>
        <p:spPr>
          <a:xfrm>
            <a:off x="11783549" y="1576495"/>
            <a:ext cx="407080" cy="16067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604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BCFF80E5-49FE-4ADF-8EA6-075CCCD30E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5775" y="1253331"/>
                <a:ext cx="11220450" cy="4351338"/>
              </a:xfrm>
              <a:noFill/>
            </p:spPr>
            <p:txBody>
              <a:bodyPr/>
              <a:lstStyle/>
              <a:p>
                <a:r>
                  <a:rPr lang="fr-FR" dirty="0">
                    <a:solidFill>
                      <a:schemeClr val="bg1"/>
                    </a:solidFill>
                  </a:rPr>
                  <a:t>Soit t’ l’évènement « l’onde émise 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dirty="0">
                    <a:solidFill>
                      <a:schemeClr val="bg1"/>
                    </a:solidFill>
                  </a:rPr>
                  <a:t> à l’instant t arrive 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dirty="0">
                    <a:solidFill>
                      <a:schemeClr val="bg1"/>
                    </a:solidFill>
                  </a:rPr>
                  <a:t> »</a:t>
                </a:r>
              </a:p>
              <a:p>
                <a:r>
                  <a:rPr lang="fr-FR" dirty="0">
                    <a:solidFill>
                      <a:schemeClr val="bg1"/>
                    </a:solidFill>
                  </a:rPr>
                  <a:t>Soit t’+</a:t>
                </a:r>
                <a:r>
                  <a:rPr lang="fr-FR" dirty="0" err="1">
                    <a:solidFill>
                      <a:schemeClr val="bg1"/>
                    </a:solidFill>
                  </a:rPr>
                  <a:t>dt</a:t>
                </a:r>
                <a:r>
                  <a:rPr lang="fr-FR" dirty="0">
                    <a:solidFill>
                      <a:schemeClr val="bg1"/>
                    </a:solidFill>
                  </a:rPr>
                  <a:t>’ l’évènement « l’onde émise 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dirty="0">
                    <a:solidFill>
                      <a:schemeClr val="bg1"/>
                    </a:solidFill>
                  </a:rPr>
                  <a:t> à l’instant </a:t>
                </a:r>
                <a:r>
                  <a:rPr lang="fr-FR" dirty="0" err="1">
                    <a:solidFill>
                      <a:schemeClr val="bg1"/>
                    </a:solidFill>
                  </a:rPr>
                  <a:t>t+dt</a:t>
                </a:r>
                <a:r>
                  <a:rPr lang="fr-FR" dirty="0">
                    <a:solidFill>
                      <a:schemeClr val="bg1"/>
                    </a:solidFill>
                  </a:rPr>
                  <a:t> arrive 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dirty="0">
                    <a:solidFill>
                      <a:schemeClr val="bg1"/>
                    </a:solidFill>
                  </a:rPr>
                  <a:t> »</a:t>
                </a:r>
              </a:p>
              <a:p>
                <a:endParaRPr lang="fr-FR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BCFF80E5-49FE-4ADF-8EA6-075CCCD30E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5775" y="1253331"/>
                <a:ext cx="11220450" cy="4351338"/>
              </a:xfrm>
              <a:blipFill>
                <a:blip r:embed="rId2"/>
                <a:stretch>
                  <a:fillRect l="-978" t="-238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:a16="http://schemas.microsoft.com/office/drawing/2014/main" id="{CB34EF45-3FF9-4363-A1D4-97A287A7AB00}"/>
              </a:ext>
            </a:extLst>
          </p:cNvPr>
          <p:cNvSpPr txBox="1"/>
          <p:nvPr/>
        </p:nvSpPr>
        <p:spPr>
          <a:xfrm>
            <a:off x="914399" y="4003969"/>
            <a:ext cx="98107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0" dirty="0"/>
              <a:t>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5775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311F7998-E6BA-4ACA-B530-CB5463248734}"/>
                  </a:ext>
                </a:extLst>
              </p:cNvPr>
              <p:cNvSpPr txBox="1"/>
              <p:nvPr/>
            </p:nvSpPr>
            <p:spPr>
              <a:xfrm>
                <a:off x="1495425" y="1181101"/>
                <a:ext cx="9029700" cy="31198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2400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fr-FR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fr-F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fr-FR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r-FR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fr-F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acc>
                              <m:accPr>
                                <m:chr m:val="⃗"/>
                                <m:ctrlP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fr-F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acc>
                              <m:accPr>
                                <m:chr m:val="⃗"/>
                                <m:ctrlP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fr-F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fr-F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fr-FR" sz="2400" dirty="0">
                    <a:solidFill>
                      <a:schemeClr val="bg1"/>
                    </a:solidFill>
                  </a:rPr>
                  <a:t>=</a:t>
                </a:r>
                <a:r>
                  <a:rPr lang="fr-FR" sz="24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fr-F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d>
                              <m:dPr>
                                <m:begChr m:val="‖"/>
                                <m:endChr m:val="‖"/>
                                <m:ctrlP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d>
                            <m:r>
                              <a:rPr lang="fr-F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fr-F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r-FR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fr-F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d>
                              <m:dPr>
                                <m:begChr m:val="‖"/>
                                <m:endChr m:val="‖"/>
                                <m:ctrlP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d>
                            <m:r>
                              <a:rPr lang="fr-F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fr-F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r-FR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  <m:acc>
                          <m:accPr>
                            <m:chr m:val="⃗"/>
                            <m:ctrlPr>
                              <a:rPr lang="fr-F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a:rPr lang="fr-FR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acc>
                          <m:accPr>
                            <m:chr m:val="⃗"/>
                            <m:ctrlPr>
                              <a:rPr lang="fr-F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e>
                    </m:rad>
                  </m:oMath>
                </a14:m>
                <a:endParaRPr lang="fr-FR" sz="2400" dirty="0">
                  <a:solidFill>
                    <a:schemeClr val="bg1"/>
                  </a:solidFill>
                </a:endParaRPr>
              </a:p>
              <a:p>
                <a:pPr algn="r"/>
                <a:endParaRPr lang="fr-FR" sz="24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‖"/>
                          <m:endChr m:val="‖"/>
                          <m:ctrlPr>
                            <a:rPr lang="fr-FR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fr-FR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fr-FR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‖"/>
                          <m:endChr m:val="‖"/>
                          <m:ctrlPr>
                            <a:rPr lang="fr-FR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fr-FR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ad>
                        <m:radPr>
                          <m:degHide m:val="on"/>
                          <m:ctrlPr>
                            <a:rPr lang="fr-FR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fr-FR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fr-FR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fr-FR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</m:d>
                            </m:den>
                          </m:f>
                          <m:f>
                            <m:fPr>
                              <m:ctrlPr>
                                <a:rPr lang="fr-FR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fr-FR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fr-FR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fr-FR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fr-FR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num>
                            <m:den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fr-FR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</m:d>
                            </m:den>
                          </m:f>
                          <m:r>
                            <a:rPr lang="fr-FR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acc>
                            <m:accPr>
                              <m:chr m:val="⃗"/>
                              <m:ctrlPr>
                                <a:rPr lang="fr-FR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  <m:r>
                            <a:rPr lang="fr-FR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  <m:r>
                            <a:rPr lang="fr-FR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fr-FR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fr-FR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sSub>
                                            <m:sSubPr>
                                              <m:ctrlP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𝑆</m:t>
                                              </m:r>
                                            </m:e>
                                            <m:sub>
                                              <m: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𝑆</m:t>
                                              </m:r>
                                            </m:e>
                                            <m:sub>
                                              <m: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acc>
                                    </m:e>
                                  </m:d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fr-FR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sSub>
                                            <m:sSubPr>
                                              <m:ctrlP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𝑆</m:t>
                                              </m:r>
                                            </m:e>
                                            <m:sub>
                                              <m: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𝑅</m:t>
                                              </m:r>
                                            </m:e>
                                            <m:sub>
                                              <m: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acc>
                                    </m:e>
                                  </m:d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</m:oMath>
                  </m:oMathPara>
                </a14:m>
                <a:endParaRPr lang="fr-FR" sz="2400" dirty="0">
                  <a:solidFill>
                    <a:schemeClr val="bg1"/>
                  </a:solidFill>
                </a:endParaRPr>
              </a:p>
              <a:p>
                <a:pPr algn="r"/>
                <a:endParaRPr lang="fr-FR" sz="24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‖"/>
                          <m:endChr m:val="‖"/>
                          <m:ctrlPr>
                            <a:rPr lang="fr-FR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fr-FR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fr-FR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~</m:t>
                      </m:r>
                      <m:d>
                        <m:dPr>
                          <m:begChr m:val="‖"/>
                          <m:endChr m:val="‖"/>
                          <m:ctrlPr>
                            <a:rPr lang="fr-FR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fr-FR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fr-FR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fr-FR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fr-FR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fr-FR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fr-FR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fr-F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311F7998-E6BA-4ACA-B530-CB5463248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425" y="1181101"/>
                <a:ext cx="9029700" cy="31198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4347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 descr="Lumière du spectre visible. Infographic de la longueur d'onde de la lumière du soleil. Vecteur">
            <a:extLst>
              <a:ext uri="{FF2B5EF4-FFF2-40B4-BE49-F238E27FC236}">
                <a16:creationId xmlns:a16="http://schemas.microsoft.com/office/drawing/2014/main" id="{822B5115-3A3F-4F6F-8BB7-0D4FCAFD12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33" t="30460" r="18965" b="51685"/>
          <a:stretch/>
        </p:blipFill>
        <p:spPr bwMode="auto">
          <a:xfrm>
            <a:off x="19643" y="1576495"/>
            <a:ext cx="11765277" cy="159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6" name="Groupe 45">
            <a:extLst>
              <a:ext uri="{FF2B5EF4-FFF2-40B4-BE49-F238E27FC236}">
                <a16:creationId xmlns:a16="http://schemas.microsoft.com/office/drawing/2014/main" id="{BFAC704B-A598-47EF-A572-5E6AC12240D4}"/>
              </a:ext>
            </a:extLst>
          </p:cNvPr>
          <p:cNvGrpSpPr/>
          <p:nvPr/>
        </p:nvGrpSpPr>
        <p:grpSpPr>
          <a:xfrm>
            <a:off x="0" y="2982"/>
            <a:ext cx="12192000" cy="6855018"/>
            <a:chOff x="20322" y="-1158454"/>
            <a:chExt cx="12171678" cy="6855018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BF5A001-1D10-41D6-BD35-1108FB31B777}"/>
                </a:ext>
              </a:extLst>
            </p:cNvPr>
            <p:cNvSpPr/>
            <p:nvPr/>
          </p:nvSpPr>
          <p:spPr>
            <a:xfrm>
              <a:off x="11785599" y="2398986"/>
              <a:ext cx="406401" cy="160673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6" name="Picture 2" descr="Lumière du spectre visible. Infographic de la longueur d'onde de la lumière du soleil. Vecteur">
              <a:extLst>
                <a:ext uri="{FF2B5EF4-FFF2-40B4-BE49-F238E27FC236}">
                  <a16:creationId xmlns:a16="http://schemas.microsoft.com/office/drawing/2014/main" id="{BF1CBA0A-FDC8-4A38-BC7C-ABA045A5010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933" t="30460" r="18965" b="51685"/>
            <a:stretch/>
          </p:blipFill>
          <p:spPr bwMode="auto">
            <a:xfrm>
              <a:off x="20322" y="2398986"/>
              <a:ext cx="11765277" cy="1593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87351F4B-F5FE-4203-BF94-266CB29313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37511" y="2247327"/>
              <a:ext cx="10161" cy="18142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91D6040-14C5-4F43-BB29-C5FC14BC871A}"/>
                </a:ext>
              </a:extLst>
            </p:cNvPr>
            <p:cNvSpPr txBox="1"/>
            <p:nvPr/>
          </p:nvSpPr>
          <p:spPr>
            <a:xfrm>
              <a:off x="7845180" y="-1158454"/>
              <a:ext cx="20342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</a:rPr>
                <a:t>Raie d’absorption H</a:t>
              </a:r>
              <a:r>
                <a:rPr lang="el-GR" dirty="0">
                  <a:solidFill>
                    <a:schemeClr val="bg1"/>
                  </a:solidFill>
                </a:rPr>
                <a:t>α</a:t>
              </a:r>
              <a:r>
                <a:rPr lang="fr-FR" dirty="0">
                  <a:solidFill>
                    <a:schemeClr val="bg1"/>
                  </a:solidFill>
                </a:rPr>
                <a:t> absolue 656nm</a:t>
              </a:r>
            </a:p>
          </p:txBody>
        </p: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AB171F82-EB8A-4422-B0ED-3134FFF3180E}"/>
                </a:ext>
              </a:extLst>
            </p:cNvPr>
            <p:cNvCxnSpPr>
              <a:cxnSpLocks/>
            </p:cNvCxnSpPr>
            <p:nvPr/>
          </p:nvCxnSpPr>
          <p:spPr>
            <a:xfrm>
              <a:off x="2839720" y="2178619"/>
              <a:ext cx="0" cy="18142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08B0E9F9-6155-4FF1-BBA2-8410670D9D2C}"/>
                </a:ext>
              </a:extLst>
            </p:cNvPr>
            <p:cNvCxnSpPr>
              <a:cxnSpLocks/>
            </p:cNvCxnSpPr>
            <p:nvPr/>
          </p:nvCxnSpPr>
          <p:spPr>
            <a:xfrm>
              <a:off x="12019261" y="2314677"/>
              <a:ext cx="1" cy="16860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1B012F1D-B90C-4647-8679-BF0BA586A296}"/>
                </a:ext>
              </a:extLst>
            </p:cNvPr>
            <p:cNvCxnSpPr>
              <a:cxnSpLocks/>
            </p:cNvCxnSpPr>
            <p:nvPr/>
          </p:nvCxnSpPr>
          <p:spPr>
            <a:xfrm>
              <a:off x="8271306" y="139044"/>
              <a:ext cx="0" cy="19424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087F3C64-2B3F-42DC-8591-F08F91A16A6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71306" y="-507677"/>
              <a:ext cx="259047" cy="75307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ZoneTexte 17">
                  <a:extLst>
                    <a:ext uri="{FF2B5EF4-FFF2-40B4-BE49-F238E27FC236}">
                      <a16:creationId xmlns:a16="http://schemas.microsoft.com/office/drawing/2014/main" id="{5EB48D5E-3E56-4AF0-A35B-16F0CC5ABACD}"/>
                    </a:ext>
                  </a:extLst>
                </p:cNvPr>
                <p:cNvSpPr txBox="1"/>
                <p:nvPr/>
              </p:nvSpPr>
              <p:spPr>
                <a:xfrm>
                  <a:off x="2103120" y="5050233"/>
                  <a:ext cx="2773680" cy="6463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fr-FR" dirty="0">
                      <a:solidFill>
                        <a:schemeClr val="bg1"/>
                      </a:solidFill>
                    </a:rPr>
                    <a:t>Raie d’absorption H</a:t>
                  </a:r>
                  <a:r>
                    <a:rPr lang="el-GR" dirty="0">
                      <a:solidFill>
                        <a:schemeClr val="bg1"/>
                      </a:solidFill>
                    </a:rPr>
                    <a:t>α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 a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endParaRPr lang="fr-FR" dirty="0">
                    <a:solidFill>
                      <a:schemeClr val="bg1"/>
                    </a:solidFill>
                  </a:endParaRPr>
                </a:p>
                <a:p>
                  <a:r>
                    <a:rPr lang="el-GR" dirty="0">
                      <a:solidFill>
                        <a:schemeClr val="bg1"/>
                      </a:solidFill>
                    </a:rPr>
                    <a:t>λ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=502nm </a:t>
                  </a:r>
                </a:p>
              </p:txBody>
            </p:sp>
          </mc:Choice>
          <mc:Fallback xmlns="">
            <p:sp>
              <p:nvSpPr>
                <p:cNvPr id="18" name="ZoneTexte 17">
                  <a:extLst>
                    <a:ext uri="{FF2B5EF4-FFF2-40B4-BE49-F238E27FC236}">
                      <a16:creationId xmlns:a16="http://schemas.microsoft.com/office/drawing/2014/main" id="{5EB48D5E-3E56-4AF0-A35B-16F0CC5ABAC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3120" y="5050233"/>
                  <a:ext cx="2773680" cy="646331"/>
                </a:xfrm>
                <a:prstGeom prst="rect">
                  <a:avLst/>
                </a:prstGeom>
                <a:blipFill>
                  <a:blip r:embed="rId3"/>
                  <a:stretch>
                    <a:fillRect l="-1754" t="-5660" b="-1415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9E237928-8FDE-43B4-9CC1-AAF3D35DABC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39720" y="4202075"/>
              <a:ext cx="289556" cy="778041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ZoneTexte 22">
                  <a:extLst>
                    <a:ext uri="{FF2B5EF4-FFF2-40B4-BE49-F238E27FC236}">
                      <a16:creationId xmlns:a16="http://schemas.microsoft.com/office/drawing/2014/main" id="{B99228AB-A708-41D5-971A-B1B72A1FCEDB}"/>
                    </a:ext>
                  </a:extLst>
                </p:cNvPr>
                <p:cNvSpPr txBox="1"/>
                <p:nvPr/>
              </p:nvSpPr>
              <p:spPr>
                <a:xfrm>
                  <a:off x="5394878" y="4973766"/>
                  <a:ext cx="2661919" cy="6463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fr-FR" dirty="0">
                      <a:solidFill>
                        <a:schemeClr val="bg1"/>
                      </a:solidFill>
                    </a:rPr>
                    <a:t>Raie d’absorption H</a:t>
                  </a:r>
                  <a:r>
                    <a:rPr lang="el-GR" dirty="0">
                      <a:solidFill>
                        <a:schemeClr val="bg1"/>
                      </a:solidFill>
                    </a:rPr>
                    <a:t>α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 a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fr-FR" dirty="0"/>
                    <a:t> 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679nm</a:t>
                  </a:r>
                </a:p>
              </p:txBody>
            </p:sp>
          </mc:Choice>
          <mc:Fallback xmlns="">
            <p:sp>
              <p:nvSpPr>
                <p:cNvPr id="23" name="ZoneTexte 22">
                  <a:extLst>
                    <a:ext uri="{FF2B5EF4-FFF2-40B4-BE49-F238E27FC236}">
                      <a16:creationId xmlns:a16="http://schemas.microsoft.com/office/drawing/2014/main" id="{B99228AB-A708-41D5-971A-B1B72A1FCE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94878" y="4973766"/>
                  <a:ext cx="2661919" cy="646331"/>
                </a:xfrm>
                <a:prstGeom prst="rect">
                  <a:avLst/>
                </a:prstGeom>
                <a:blipFill>
                  <a:blip r:embed="rId4"/>
                  <a:stretch>
                    <a:fillRect l="-1826" t="-4717" b="-1415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ZoneTexte 24">
                  <a:extLst>
                    <a:ext uri="{FF2B5EF4-FFF2-40B4-BE49-F238E27FC236}">
                      <a16:creationId xmlns:a16="http://schemas.microsoft.com/office/drawing/2014/main" id="{8CF4473F-30EB-4A01-8E67-92DA8368B46A}"/>
                    </a:ext>
                  </a:extLst>
                </p:cNvPr>
                <p:cNvSpPr txBox="1"/>
                <p:nvPr/>
              </p:nvSpPr>
              <p:spPr>
                <a:xfrm>
                  <a:off x="9083049" y="4973765"/>
                  <a:ext cx="2854942" cy="6463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fr-FR" dirty="0">
                      <a:solidFill>
                        <a:schemeClr val="bg1"/>
                      </a:solidFill>
                    </a:rPr>
                    <a:t>Raie d’absorption H</a:t>
                  </a:r>
                  <a:r>
                    <a:rPr lang="el-GR" dirty="0">
                      <a:solidFill>
                        <a:schemeClr val="bg1"/>
                      </a:solidFill>
                    </a:rPr>
                    <a:t>α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 a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a14:m>
                  <a:r>
                    <a:rPr lang="fr-FR" dirty="0">
                      <a:solidFill>
                        <a:schemeClr val="bg1"/>
                      </a:solidFill>
                    </a:rPr>
                    <a:t> </a:t>
                  </a:r>
                  <a:r>
                    <a:rPr lang="el-GR" dirty="0">
                      <a:solidFill>
                        <a:schemeClr val="bg1"/>
                      </a:solidFill>
                    </a:rPr>
                    <a:t>λ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=856nm</a:t>
                  </a:r>
                  <a:r>
                    <a:rPr lang="fr-FR" dirty="0"/>
                    <a:t>’</a:t>
                  </a:r>
                </a:p>
              </p:txBody>
            </p:sp>
          </mc:Choice>
          <mc:Fallback xmlns="">
            <p:sp>
              <p:nvSpPr>
                <p:cNvPr id="25" name="ZoneTexte 24">
                  <a:extLst>
                    <a:ext uri="{FF2B5EF4-FFF2-40B4-BE49-F238E27FC236}">
                      <a16:creationId xmlns:a16="http://schemas.microsoft.com/office/drawing/2014/main" id="{8CF4473F-30EB-4A01-8E67-92DA8368B4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83049" y="4973765"/>
                  <a:ext cx="2854942" cy="646331"/>
                </a:xfrm>
                <a:prstGeom prst="rect">
                  <a:avLst/>
                </a:prstGeom>
                <a:blipFill>
                  <a:blip r:embed="rId5"/>
                  <a:stretch>
                    <a:fillRect l="-1706" t="-4717" b="-1415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Connecteur droit avec flèche 25">
              <a:extLst>
                <a:ext uri="{FF2B5EF4-FFF2-40B4-BE49-F238E27FC236}">
                  <a16:creationId xmlns:a16="http://schemas.microsoft.com/office/drawing/2014/main" id="{2CC0C3FC-1B0E-4823-A865-1F2902F04E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45046" y="4120069"/>
              <a:ext cx="400134" cy="784989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avec flèche 28">
              <a:extLst>
                <a:ext uri="{FF2B5EF4-FFF2-40B4-BE49-F238E27FC236}">
                  <a16:creationId xmlns:a16="http://schemas.microsoft.com/office/drawing/2014/main" id="{7590038E-3BC0-45F0-BA4E-4F454E8D2F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299410" y="4157383"/>
              <a:ext cx="617358" cy="747675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A5FE1DF4-90B8-4703-8833-2F456DFD4BAF}"/>
              </a:ext>
            </a:extLst>
          </p:cNvPr>
          <p:cNvSpPr/>
          <p:nvPr/>
        </p:nvSpPr>
        <p:spPr>
          <a:xfrm>
            <a:off x="11783549" y="1576495"/>
            <a:ext cx="407080" cy="16067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23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2FF62A9F-45BC-47B5-B28A-FC3BBA545489}"/>
              </a:ext>
            </a:extLst>
          </p:cNvPr>
          <p:cNvGrpSpPr/>
          <p:nvPr/>
        </p:nvGrpSpPr>
        <p:grpSpPr>
          <a:xfrm>
            <a:off x="1086167" y="2720229"/>
            <a:ext cx="2847491" cy="1049684"/>
            <a:chOff x="5282247" y="2971800"/>
            <a:chExt cx="2847491" cy="104968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9C03CAFE-7DF8-4C37-B77B-3BB575EA33C3}"/>
                    </a:ext>
                  </a:extLst>
                </p:cNvPr>
                <p:cNvSpPr txBox="1"/>
                <p:nvPr/>
              </p:nvSpPr>
              <p:spPr>
                <a:xfrm>
                  <a:off x="5638800" y="2971800"/>
                  <a:ext cx="2490938" cy="62235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fr-FR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ω</m:t>
                            </m:r>
                          </m:num>
                          <m:den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γ</m:t>
                        </m:r>
                        <m:d>
                          <m:dPr>
                            <m:ctrlP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l-G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ω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num>
                              <m:den>
                                <m: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den>
                            </m:f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l-G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β</m:t>
                            </m:r>
                            <m:sSubSup>
                              <m:sSubSupPr>
                                <m:ctrlP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  <m:sup>
                                <m: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e>
                        </m:d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 (1)</m:t>
                        </m:r>
                      </m:oMath>
                    </m:oMathPara>
                  </a14:m>
                  <a:endParaRPr lang="fr-F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9C03CAFE-7DF8-4C37-B77B-3BB575EA33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8800" y="2971800"/>
                  <a:ext cx="2490938" cy="62235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ZoneTexte 6">
                  <a:extLst>
                    <a:ext uri="{FF2B5EF4-FFF2-40B4-BE49-F238E27FC236}">
                      <a16:creationId xmlns:a16="http://schemas.microsoft.com/office/drawing/2014/main" id="{BE9A9B89-BD50-4A68-A075-8ECDAF58F8B2}"/>
                    </a:ext>
                  </a:extLst>
                </p:cNvPr>
                <p:cNvSpPr txBox="1"/>
                <p:nvPr/>
              </p:nvSpPr>
              <p:spPr>
                <a:xfrm>
                  <a:off x="5638800" y="3573467"/>
                  <a:ext cx="2431884" cy="37382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γ</m:t>
                      </m:r>
                    </m:oMath>
                  </a14:m>
                  <a:r>
                    <a:rPr lang="fr-FR" dirty="0">
                      <a:solidFill>
                        <a:schemeClr val="bg1"/>
                      </a:solidFill>
                    </a:rPr>
                    <a:t>(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ω</m:t>
                              </m:r>
                            </m:e>
                            <m:sub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m:rPr>
                          <m:nor/>
                        </m:rPr>
                        <a:rPr lang="el-GR" dirty="0" smtClean="0">
                          <a:solidFill>
                            <a:schemeClr val="bg1"/>
                          </a:solidFill>
                        </a:rPr>
                        <m:t>β</m:t>
                      </m:r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a14:m>
                  <a:r>
                    <a:rPr lang="fr-FR" dirty="0">
                      <a:solidFill>
                        <a:schemeClr val="bg1"/>
                      </a:solidFill>
                    </a:rPr>
                    <a:t>)      (2)</a:t>
                  </a:r>
                </a:p>
              </p:txBody>
            </p:sp>
          </mc:Choice>
          <mc:Fallback xmlns="">
            <p:sp>
              <p:nvSpPr>
                <p:cNvPr id="7" name="ZoneTexte 6">
                  <a:extLst>
                    <a:ext uri="{FF2B5EF4-FFF2-40B4-BE49-F238E27FC236}">
                      <a16:creationId xmlns:a16="http://schemas.microsoft.com/office/drawing/2014/main" id="{BE9A9B89-BD50-4A68-A075-8ECDAF58F8B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8800" y="3573467"/>
                  <a:ext cx="2431884" cy="373820"/>
                </a:xfrm>
                <a:prstGeom prst="rect">
                  <a:avLst/>
                </a:prstGeom>
                <a:blipFill>
                  <a:blip r:embed="rId3"/>
                  <a:stretch>
                    <a:fillRect l="-3509" t="-9836" r="-5263" b="-2295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Accolade ouvrante 7">
              <a:extLst>
                <a:ext uri="{FF2B5EF4-FFF2-40B4-BE49-F238E27FC236}">
                  <a16:creationId xmlns:a16="http://schemas.microsoft.com/office/drawing/2014/main" id="{64C4C3D9-FB68-451F-83D7-27EA2D79AE92}"/>
                </a:ext>
              </a:extLst>
            </p:cNvPr>
            <p:cNvSpPr/>
            <p:nvPr/>
          </p:nvSpPr>
          <p:spPr>
            <a:xfrm>
              <a:off x="5282247" y="3086891"/>
              <a:ext cx="143193" cy="934593"/>
            </a:xfrm>
            <a:prstGeom prst="leftBrace">
              <a:avLst/>
            </a:prstGeom>
            <a:solidFill>
              <a:schemeClr val="tx1"/>
            </a:solidFill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65AF6C0A-D207-4B2E-8B5F-66A4185C0120}"/>
                  </a:ext>
                </a:extLst>
              </p:cNvPr>
              <p:cNvSpPr txBox="1"/>
              <p:nvPr/>
            </p:nvSpPr>
            <p:spPr>
              <a:xfrm>
                <a:off x="142240" y="3873613"/>
                <a:ext cx="8747760" cy="1988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>
                    <a:solidFill>
                      <a:schemeClr val="bg1"/>
                    </a:solidFill>
                  </a:rPr>
                  <a:t>En utilisant la relation de dispersion et la formule trigonométrique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fr-FR" dirty="0">
                    <a:solidFill>
                      <a:schemeClr val="bg1"/>
                    </a:solidFill>
                  </a:rPr>
                  <a:t>=</a:t>
                </a:r>
                <a:r>
                  <a:rPr lang="el-GR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ω</m:t>
                                </m:r>
                              </m:e>
                              <m:sub>
                                <m: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num>
                          <m:den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  <m:r>
                          <m:rPr>
                            <m:sty m:val="p"/>
                          </m:rPr>
                          <a:rPr lang="fr-FR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⁡(Ɵ)</m:t>
                        </m:r>
                      </m:e>
                    </m:d>
                    <m:r>
                      <a:rPr lang="fr-FR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fr-FR" dirty="0">
                  <a:solidFill>
                    <a:schemeClr val="bg1"/>
                  </a:solidFill>
                </a:endParaRPr>
              </a:p>
              <a:p>
                <a:r>
                  <a:rPr lang="fr-FR" dirty="0">
                    <a:solidFill>
                      <a:schemeClr val="bg1"/>
                    </a:solidFill>
                  </a:rPr>
                  <a:t>On trouve :</a:t>
                </a:r>
              </a:p>
              <a:p>
                <a:r>
                  <a:rPr lang="fr-FR" dirty="0">
                    <a:solidFill>
                      <a:schemeClr val="bg1"/>
                    </a:solidFill>
                  </a:rPr>
                  <a:t> </a:t>
                </a:r>
              </a:p>
              <a:p>
                <a:r>
                  <a:rPr lang="fr-FR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ω</m:t>
                        </m:r>
                      </m:num>
                      <m:den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fr-FR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γ</m:t>
                    </m:r>
                    <m:f>
                      <m:fPr>
                        <m:ctrlPr>
                          <a:rPr lang="el-G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ω</m:t>
                            </m:r>
                          </m:e>
                          <m:sub>
                            <m:r>
                              <a:rPr lang="fr-F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num>
                      <m:den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d>
                      <m:dPr>
                        <m:ctrlP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β</m:t>
                        </m:r>
                        <m:r>
                          <m:rPr>
                            <m:sty m:val="p"/>
                          </m:rPr>
                          <a:rPr lang="fr-FR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⁡(Ɵ</m:t>
                        </m:r>
                      </m:e>
                    </m:d>
                  </m:oMath>
                </a14:m>
                <a:r>
                  <a:rPr lang="fr-FR" dirty="0">
                    <a:solidFill>
                      <a:schemeClr val="bg1"/>
                    </a:solidFill>
                  </a:rPr>
                  <a:t>) </a:t>
                </a:r>
              </a:p>
              <a:p>
                <a:r>
                  <a:rPr lang="fr-FR" dirty="0">
                    <a:solidFill>
                      <a:schemeClr val="bg1"/>
                    </a:solidFill>
                  </a:rPr>
                  <a:t>D’où   		</a:t>
                </a:r>
                <a:r>
                  <a:rPr lang="el-GR" dirty="0">
                    <a:solidFill>
                      <a:schemeClr val="bg1"/>
                    </a:solidFill>
                  </a:rPr>
                  <a:t>ω</a:t>
                </a:r>
                <a14:m>
                  <m:oMath xmlns:m="http://schemas.openxmlformats.org/officeDocument/2006/math">
                    <m:r>
                      <a:rPr lang="fr-FR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γ</m:t>
                    </m:r>
                    <m:sSub>
                      <m:sSubPr>
                        <m:ctrlPr>
                          <a:rPr lang="el-G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fr-FR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β</m:t>
                        </m:r>
                        <m:r>
                          <m:rPr>
                            <m:sty m:val="p"/>
                          </m:rPr>
                          <a:rPr lang="fr-FR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⁡(Ɵ</m:t>
                        </m:r>
                      </m:e>
                    </m:d>
                  </m:oMath>
                </a14:m>
                <a:r>
                  <a:rPr lang="fr-FR" dirty="0">
                    <a:solidFill>
                      <a:schemeClr val="bg1"/>
                    </a:solidFill>
                  </a:rPr>
                  <a:t>)</a:t>
                </a:r>
              </a:p>
              <a:p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65AF6C0A-D207-4B2E-8B5F-66A4185C01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40" y="3873613"/>
                <a:ext cx="8747760" cy="1988686"/>
              </a:xfrm>
              <a:prstGeom prst="rect">
                <a:avLst/>
              </a:prstGeom>
              <a:blipFill>
                <a:blip r:embed="rId4"/>
                <a:stretch>
                  <a:fillRect l="-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D17065C1-D924-48E6-B2A1-086B5BC420FF}"/>
                  </a:ext>
                </a:extLst>
              </p:cNvPr>
              <p:cNvSpPr txBox="1"/>
              <p:nvPr/>
            </p:nvSpPr>
            <p:spPr>
              <a:xfrm>
                <a:off x="422351" y="441463"/>
                <a:ext cx="4850689" cy="21283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4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sz="2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num>
                                  <m:den>
                                    <m: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fr-FR" sz="2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b>
                                      <m:sSubPr>
                                        <m:ctrlP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fr-FR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sub>
                                    </m:sSub>
                                  </m:e>
                                </m:eqArr>
                              </m:e>
                            </m:mr>
                          </m:m>
                        </m:e>
                      </m:d>
                      <m:r>
                        <a:rPr lang="fr-FR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fr-FR" sz="2400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𝛾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𝛽𝛾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fr-FR" sz="2400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fr-FR" sz="2400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𝛽</m:t>
                                                  </m:r>
                                                  <m: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𝛾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𝛾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fr-FR" sz="2400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fr-FR" sz="2400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fr-FR" sz="2400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fr-FR" sz="2400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fr-FR" sz="2400" b="0" i="1" smtClean="0">
                                                    <a:solidFill>
                                                      <a:schemeClr val="bg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r>
                                                    <a:rPr lang="fr-FR" sz="2400" b="0" i="1" smtClean="0">
                                                      <a:solidFill>
                                                        <a:schemeClr val="bg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fr-FR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f>
                                        <m:fPr>
                                          <m:ctrlP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Sup>
                                            <m:sSubSupPr>
                                              <m:ctrlP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𝜔</m:t>
                                              </m:r>
                                            </m:e>
                                            <m:sub>
                                              <m: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  <m:sup>
                                              <m: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bSup>
                                        </m:num>
                                        <m:den>
                                          <m: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den>
                                      </m:f>
                                    </m:e>
                                  </m:mr>
                                  <m:mr>
                                    <m:e>
                                      <m:sSubSup>
                                        <m:sSubSupPr>
                                          <m:ctrlP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p>
                                        </m:sub>
                                        <m:sup>
                                          <m:r>
                                            <a:rPr lang="fr-FR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r-FR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Sup>
                                        <m:sSubSupPr>
                                          <m:ctrlPr>
                                            <a:rPr lang="fr-FR" sz="2400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fr-FR" sz="2400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fr-FR" sz="2400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fr-FR" sz="2400" i="1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p>
                                              <m:r>
                                                <a:rPr lang="fr-FR" sz="2400" i="1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p>
                                        </m:sub>
                                        <m:sup>
                                          <m:r>
                                            <a:rPr lang="fr-FR" sz="2400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sSubSup>
                                        <m:sSubSupPr>
                                          <m:ctrlPr>
                                            <a:rPr lang="fr-FR" sz="2400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fr-FR" sz="2400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fr-FR" sz="2400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fr-FR" sz="2400" i="1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fr-FR" sz="2400" b="0" i="1" smtClean="0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p>
                                              <m:r>
                                                <a:rPr lang="fr-FR" sz="2400" i="1">
                                                  <a:solidFill>
                                                    <a:schemeClr val="bg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p>
                                        </m:sub>
                                        <m:sup>
                                          <m:r>
                                            <a:rPr lang="fr-FR" sz="2400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D17065C1-D924-48E6-B2A1-086B5BC420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51" y="441463"/>
                <a:ext cx="4850689" cy="21283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4378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 descr="Lumière du spectre visible. Infographic de la longueur d'onde de la lumière du soleil. Vecteur">
            <a:extLst>
              <a:ext uri="{FF2B5EF4-FFF2-40B4-BE49-F238E27FC236}">
                <a16:creationId xmlns:a16="http://schemas.microsoft.com/office/drawing/2014/main" id="{822B5115-3A3F-4F6F-8BB7-0D4FCAFD12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33" t="30460" r="18965" b="51685"/>
          <a:stretch/>
        </p:blipFill>
        <p:spPr bwMode="auto">
          <a:xfrm>
            <a:off x="19643" y="1576495"/>
            <a:ext cx="11765277" cy="159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6" name="Groupe 45">
            <a:extLst>
              <a:ext uri="{FF2B5EF4-FFF2-40B4-BE49-F238E27FC236}">
                <a16:creationId xmlns:a16="http://schemas.microsoft.com/office/drawing/2014/main" id="{BFAC704B-A598-47EF-A572-5E6AC12240D4}"/>
              </a:ext>
            </a:extLst>
          </p:cNvPr>
          <p:cNvGrpSpPr/>
          <p:nvPr/>
        </p:nvGrpSpPr>
        <p:grpSpPr>
          <a:xfrm>
            <a:off x="0" y="2982"/>
            <a:ext cx="12192000" cy="6855018"/>
            <a:chOff x="20322" y="-1158454"/>
            <a:chExt cx="12171678" cy="6855018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BF5A001-1D10-41D6-BD35-1108FB31B777}"/>
                </a:ext>
              </a:extLst>
            </p:cNvPr>
            <p:cNvSpPr/>
            <p:nvPr/>
          </p:nvSpPr>
          <p:spPr>
            <a:xfrm>
              <a:off x="11785599" y="2398986"/>
              <a:ext cx="406401" cy="160673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6" name="Picture 2" descr="Lumière du spectre visible. Infographic de la longueur d'onde de la lumière du soleil. Vecteur">
              <a:extLst>
                <a:ext uri="{FF2B5EF4-FFF2-40B4-BE49-F238E27FC236}">
                  <a16:creationId xmlns:a16="http://schemas.microsoft.com/office/drawing/2014/main" id="{BF1CBA0A-FDC8-4A38-BC7C-ABA045A5010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933" t="30460" r="18965" b="51685"/>
            <a:stretch/>
          </p:blipFill>
          <p:spPr bwMode="auto">
            <a:xfrm>
              <a:off x="20322" y="2398986"/>
              <a:ext cx="11765277" cy="1593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87351F4B-F5FE-4203-BF94-266CB29313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37511" y="2247327"/>
              <a:ext cx="10161" cy="18142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91D6040-14C5-4F43-BB29-C5FC14BC871A}"/>
                </a:ext>
              </a:extLst>
            </p:cNvPr>
            <p:cNvSpPr txBox="1"/>
            <p:nvPr/>
          </p:nvSpPr>
          <p:spPr>
            <a:xfrm>
              <a:off x="7845180" y="-1158454"/>
              <a:ext cx="20240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</a:rPr>
                <a:t>Raie d’absorption H</a:t>
              </a:r>
              <a:r>
                <a:rPr lang="el-GR" dirty="0">
                  <a:solidFill>
                    <a:schemeClr val="bg1"/>
                  </a:solidFill>
                </a:rPr>
                <a:t>α</a:t>
              </a:r>
              <a:r>
                <a:rPr lang="fr-FR" dirty="0">
                  <a:solidFill>
                    <a:schemeClr val="bg1"/>
                  </a:solidFill>
                </a:rPr>
                <a:t> absolue 656nm</a:t>
              </a:r>
            </a:p>
          </p:txBody>
        </p: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AB171F82-EB8A-4422-B0ED-3134FFF3180E}"/>
                </a:ext>
              </a:extLst>
            </p:cNvPr>
            <p:cNvCxnSpPr>
              <a:cxnSpLocks/>
            </p:cNvCxnSpPr>
            <p:nvPr/>
          </p:nvCxnSpPr>
          <p:spPr>
            <a:xfrm>
              <a:off x="2839720" y="2178619"/>
              <a:ext cx="0" cy="18142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08B0E9F9-6155-4FF1-BBA2-8410670D9D2C}"/>
                </a:ext>
              </a:extLst>
            </p:cNvPr>
            <p:cNvCxnSpPr>
              <a:cxnSpLocks/>
            </p:cNvCxnSpPr>
            <p:nvPr/>
          </p:nvCxnSpPr>
          <p:spPr>
            <a:xfrm>
              <a:off x="12019261" y="2314677"/>
              <a:ext cx="1" cy="16860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1B012F1D-B90C-4647-8679-BF0BA586A296}"/>
                </a:ext>
              </a:extLst>
            </p:cNvPr>
            <p:cNvCxnSpPr>
              <a:cxnSpLocks/>
            </p:cNvCxnSpPr>
            <p:nvPr/>
          </p:nvCxnSpPr>
          <p:spPr>
            <a:xfrm>
              <a:off x="8271306" y="139044"/>
              <a:ext cx="0" cy="19424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087F3C64-2B3F-42DC-8591-F08F91A16A6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71306" y="-507677"/>
              <a:ext cx="259047" cy="75307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ZoneTexte 17">
                  <a:extLst>
                    <a:ext uri="{FF2B5EF4-FFF2-40B4-BE49-F238E27FC236}">
                      <a16:creationId xmlns:a16="http://schemas.microsoft.com/office/drawing/2014/main" id="{5EB48D5E-3E56-4AF0-A35B-16F0CC5ABACD}"/>
                    </a:ext>
                  </a:extLst>
                </p:cNvPr>
                <p:cNvSpPr txBox="1"/>
                <p:nvPr/>
              </p:nvSpPr>
              <p:spPr>
                <a:xfrm>
                  <a:off x="2103120" y="5050233"/>
                  <a:ext cx="2773680" cy="6463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fr-FR" dirty="0">
                      <a:solidFill>
                        <a:schemeClr val="bg1"/>
                      </a:solidFill>
                    </a:rPr>
                    <a:t>Raie d’absorption H</a:t>
                  </a:r>
                  <a:r>
                    <a:rPr lang="el-GR" dirty="0">
                      <a:solidFill>
                        <a:schemeClr val="bg1"/>
                      </a:solidFill>
                    </a:rPr>
                    <a:t>α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 a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endParaRPr lang="fr-FR" dirty="0">
                    <a:solidFill>
                      <a:schemeClr val="bg1"/>
                    </a:solidFill>
                  </a:endParaRPr>
                </a:p>
                <a:p>
                  <a:r>
                    <a:rPr lang="el-GR" dirty="0">
                      <a:solidFill>
                        <a:schemeClr val="bg1"/>
                      </a:solidFill>
                    </a:rPr>
                    <a:t>λ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=502nm </a:t>
                  </a:r>
                </a:p>
              </p:txBody>
            </p:sp>
          </mc:Choice>
          <mc:Fallback xmlns="">
            <p:sp>
              <p:nvSpPr>
                <p:cNvPr id="18" name="ZoneTexte 17">
                  <a:extLst>
                    <a:ext uri="{FF2B5EF4-FFF2-40B4-BE49-F238E27FC236}">
                      <a16:creationId xmlns:a16="http://schemas.microsoft.com/office/drawing/2014/main" id="{5EB48D5E-3E56-4AF0-A35B-16F0CC5ABAC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3120" y="5050233"/>
                  <a:ext cx="2773680" cy="646331"/>
                </a:xfrm>
                <a:prstGeom prst="rect">
                  <a:avLst/>
                </a:prstGeom>
                <a:blipFill>
                  <a:blip r:embed="rId3"/>
                  <a:stretch>
                    <a:fillRect l="-1754" t="-5660" b="-1415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9E237928-8FDE-43B4-9CC1-AAF3D35DABC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39720" y="4202075"/>
              <a:ext cx="289556" cy="778041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ZoneTexte 22">
                  <a:extLst>
                    <a:ext uri="{FF2B5EF4-FFF2-40B4-BE49-F238E27FC236}">
                      <a16:creationId xmlns:a16="http://schemas.microsoft.com/office/drawing/2014/main" id="{B99228AB-A708-41D5-971A-B1B72A1FCEDB}"/>
                    </a:ext>
                  </a:extLst>
                </p:cNvPr>
                <p:cNvSpPr txBox="1"/>
                <p:nvPr/>
              </p:nvSpPr>
              <p:spPr>
                <a:xfrm>
                  <a:off x="5394878" y="4973766"/>
                  <a:ext cx="2661919" cy="6463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fr-FR" dirty="0">
                      <a:solidFill>
                        <a:schemeClr val="bg1"/>
                      </a:solidFill>
                    </a:rPr>
                    <a:t>Raie d’absorption H</a:t>
                  </a:r>
                  <a:r>
                    <a:rPr lang="el-GR" dirty="0">
                      <a:solidFill>
                        <a:schemeClr val="bg1"/>
                      </a:solidFill>
                    </a:rPr>
                    <a:t>α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 a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fr-FR" dirty="0"/>
                    <a:t> 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679nm</a:t>
                  </a:r>
                </a:p>
              </p:txBody>
            </p:sp>
          </mc:Choice>
          <mc:Fallback xmlns="">
            <p:sp>
              <p:nvSpPr>
                <p:cNvPr id="23" name="ZoneTexte 22">
                  <a:extLst>
                    <a:ext uri="{FF2B5EF4-FFF2-40B4-BE49-F238E27FC236}">
                      <a16:creationId xmlns:a16="http://schemas.microsoft.com/office/drawing/2014/main" id="{B99228AB-A708-41D5-971A-B1B72A1FCE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94878" y="4973766"/>
                  <a:ext cx="2661919" cy="646331"/>
                </a:xfrm>
                <a:prstGeom prst="rect">
                  <a:avLst/>
                </a:prstGeom>
                <a:blipFill>
                  <a:blip r:embed="rId4"/>
                  <a:stretch>
                    <a:fillRect l="-1826" t="-4717" b="-1415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ZoneTexte 24">
                  <a:extLst>
                    <a:ext uri="{FF2B5EF4-FFF2-40B4-BE49-F238E27FC236}">
                      <a16:creationId xmlns:a16="http://schemas.microsoft.com/office/drawing/2014/main" id="{8CF4473F-30EB-4A01-8E67-92DA8368B46A}"/>
                    </a:ext>
                  </a:extLst>
                </p:cNvPr>
                <p:cNvSpPr txBox="1"/>
                <p:nvPr/>
              </p:nvSpPr>
              <p:spPr>
                <a:xfrm>
                  <a:off x="9083049" y="4973765"/>
                  <a:ext cx="2854942" cy="6463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fr-FR" dirty="0">
                      <a:solidFill>
                        <a:schemeClr val="bg1"/>
                      </a:solidFill>
                    </a:rPr>
                    <a:t>Raie d’absorption H</a:t>
                  </a:r>
                  <a:r>
                    <a:rPr lang="el-GR" dirty="0">
                      <a:solidFill>
                        <a:schemeClr val="bg1"/>
                      </a:solidFill>
                    </a:rPr>
                    <a:t>α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 a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a14:m>
                  <a:r>
                    <a:rPr lang="fr-FR" dirty="0">
                      <a:solidFill>
                        <a:schemeClr val="bg1"/>
                      </a:solidFill>
                    </a:rPr>
                    <a:t> </a:t>
                  </a:r>
                  <a:r>
                    <a:rPr lang="el-GR" dirty="0">
                      <a:solidFill>
                        <a:schemeClr val="bg1"/>
                      </a:solidFill>
                    </a:rPr>
                    <a:t>λ</a:t>
                  </a:r>
                  <a:r>
                    <a:rPr lang="fr-FR" dirty="0">
                      <a:solidFill>
                        <a:schemeClr val="bg1"/>
                      </a:solidFill>
                    </a:rPr>
                    <a:t>=856nm</a:t>
                  </a:r>
                  <a:r>
                    <a:rPr lang="fr-FR" dirty="0"/>
                    <a:t>’</a:t>
                  </a:r>
                </a:p>
              </p:txBody>
            </p:sp>
          </mc:Choice>
          <mc:Fallback xmlns="">
            <p:sp>
              <p:nvSpPr>
                <p:cNvPr id="25" name="ZoneTexte 24">
                  <a:extLst>
                    <a:ext uri="{FF2B5EF4-FFF2-40B4-BE49-F238E27FC236}">
                      <a16:creationId xmlns:a16="http://schemas.microsoft.com/office/drawing/2014/main" id="{8CF4473F-30EB-4A01-8E67-92DA8368B4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83049" y="4973765"/>
                  <a:ext cx="2854942" cy="646331"/>
                </a:xfrm>
                <a:prstGeom prst="rect">
                  <a:avLst/>
                </a:prstGeom>
                <a:blipFill>
                  <a:blip r:embed="rId5"/>
                  <a:stretch>
                    <a:fillRect l="-1706" t="-4717" b="-1415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Connecteur droit avec flèche 25">
              <a:extLst>
                <a:ext uri="{FF2B5EF4-FFF2-40B4-BE49-F238E27FC236}">
                  <a16:creationId xmlns:a16="http://schemas.microsoft.com/office/drawing/2014/main" id="{2CC0C3FC-1B0E-4823-A865-1F2902F04E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45046" y="4120069"/>
              <a:ext cx="400134" cy="784989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avec flèche 28">
              <a:extLst>
                <a:ext uri="{FF2B5EF4-FFF2-40B4-BE49-F238E27FC236}">
                  <a16:creationId xmlns:a16="http://schemas.microsoft.com/office/drawing/2014/main" id="{7590038E-3BC0-45F0-BA4E-4F454E8D2F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299410" y="4157383"/>
              <a:ext cx="617358" cy="747675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A5FE1DF4-90B8-4703-8833-2F456DFD4BAF}"/>
              </a:ext>
            </a:extLst>
          </p:cNvPr>
          <p:cNvSpPr/>
          <p:nvPr/>
        </p:nvSpPr>
        <p:spPr>
          <a:xfrm>
            <a:off x="11784487" y="1563651"/>
            <a:ext cx="407080" cy="16067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472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d&amp;#39;Hubble de l&amp;#39;amas globulaire NGC 6362 | ESO France">
            <a:extLst>
              <a:ext uri="{FF2B5EF4-FFF2-40B4-BE49-F238E27FC236}">
                <a16:creationId xmlns:a16="http://schemas.microsoft.com/office/drawing/2014/main" id="{F836EAA4-9649-4BCB-904E-F68A26D41C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340" y="544969"/>
            <a:ext cx="5407660" cy="5407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B52F164C-AC84-4509-AF55-ABF625B9710A}"/>
                  </a:ext>
                </a:extLst>
              </p:cNvPr>
              <p:cNvSpPr txBox="1"/>
              <p:nvPr/>
            </p:nvSpPr>
            <p:spPr>
              <a:xfrm>
                <a:off x="1310640" y="1986280"/>
                <a:ext cx="21605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fr-FR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fr-FR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B52F164C-AC84-4509-AF55-ABF625B97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640" y="1986280"/>
                <a:ext cx="2160591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8548C3D-4A00-4395-8B52-97FFC9E3E6CF}"/>
                  </a:ext>
                </a:extLst>
              </p:cNvPr>
              <p:cNvSpPr txBox="1"/>
              <p:nvPr/>
            </p:nvSpPr>
            <p:spPr>
              <a:xfrm>
                <a:off x="-403065" y="4056113"/>
                <a:ext cx="60960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2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=70 </m:t>
                      </m:r>
                      <m:r>
                        <a:rPr lang="fr-FR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fr-FR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FR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fr-FR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𝑀𝑝</m:t>
                      </m:r>
                      <m:sSup>
                        <m:sSupPr>
                          <m:ctrlPr>
                            <a:rPr lang="fr-FR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8548C3D-4A00-4395-8B52-97FFC9E3E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03065" y="4056113"/>
                <a:ext cx="60960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60050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Grand écran</PresentationFormat>
  <Paragraphs>55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tanguy theophile</dc:creator>
  <cp:lastModifiedBy>tanguy theophile</cp:lastModifiedBy>
  <cp:revision>12</cp:revision>
  <dcterms:created xsi:type="dcterms:W3CDTF">2022-01-15T14:27:00Z</dcterms:created>
  <dcterms:modified xsi:type="dcterms:W3CDTF">2022-03-15T17:36:42Z</dcterms:modified>
</cp:coreProperties>
</file>