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60" r:id="rId9"/>
    <p:sldId id="263" r:id="rId10"/>
    <p:sldId id="264" r:id="rId11"/>
    <p:sldId id="265" r:id="rId12"/>
    <p:sldId id="267" r:id="rId13"/>
    <p:sldId id="266" r:id="rId14"/>
    <p:sldId id="274" r:id="rId15"/>
    <p:sldId id="275" r:id="rId16"/>
    <p:sldId id="268" r:id="rId17"/>
    <p:sldId id="269" r:id="rId18"/>
    <p:sldId id="276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8C901-1908-C045-AE48-F4790D3AEBA6}" v="1" dt="2022-05-09T10:55:11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FD3AB-E442-A540-9FDF-26C6AF1875A1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D63B-2F01-D84A-8036-C2BC9FD35D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35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A1B987-A2C1-0243-833F-55417303A5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58DE8D-79FB-5748-B791-1B08B502AB47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B7EC52-70F4-5241-BCBE-67D3C386FC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DB48E6-E576-5A41-A38C-54A3E3B700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AE0B0-FA84-984F-9CC7-FA3B78793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9BFC8C-7ABD-5441-AFAF-17D509592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D200D-CA8D-4F46-89F7-007D03A6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5CFB5B-702E-FD46-816E-0CE062D8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A2896A-BFAC-B044-94EA-318EA196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22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66FEB-0A12-2849-9B85-4969B6DC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C57A13-7C95-E047-BBAC-0B79F7B4B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77D1A4-E356-5541-9915-6A5438EE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AC0647-5AF9-0443-81FA-CDD875BF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DE7F1-B339-7442-ADF3-ED281DCF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04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9F47D5-15D5-F74B-92D4-27EA26672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17F8A5-991D-CA45-9C85-A153E5678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774613-DCBF-9F4B-89D9-426E3189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7D7D65-AC41-5747-BD7A-54418EA8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3491C-B726-794B-ADB6-BD117AA8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6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D4B7C-497D-FC44-9E59-66AFA997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17954D-9B67-0F4F-925A-A74CF0867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62AF7-94BA-6549-A66C-DAC18A68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6F740-16CC-2446-AC19-27E8DD1E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87BAD9-D1C8-7E47-A653-9A0D8E5E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87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D5D3B-3892-1748-A590-B1B36F35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B6375D-A25B-AA41-9D9E-678AF2CB1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EB5916-4DC3-3143-A0C7-D731A80A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C47C6D-AA28-FF4E-A703-D66B932F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9DA484-E56E-2F47-80E4-E27E25C6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76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5DCDC-D14A-3D47-9BE8-BC779D04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CFB1F-3505-8E45-9187-576CEF78F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E2E955-6AF7-354A-AEEC-34827BE35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B26BA-AB1A-0146-AE34-90128926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1138EF-2FE5-DF48-B691-EA010579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F5B8A1-1015-4147-88D7-69DAB627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75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06DA2-DDFF-A449-BB4C-9CB532BA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9E0087-58E1-3842-ADC0-3F1C722A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8E7929-66EF-5A4E-9CAD-8D326704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3C73B2-D048-4F47-B478-E4004172E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1A4924-E26C-2546-933B-9F8116C44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D55C75-F5F6-2E4E-8AFD-43676C05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EB7074-444C-5244-A89A-0BE35CF9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9EC0E1-2AB0-BC4E-93F7-3E06DEC9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8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B955E-B6CB-324C-89DC-BCBAD62D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255C3D-8A5A-AE4C-9033-968865C06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221749-82B4-E940-A59C-5F011FD7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9EFD72-693E-324F-A2A1-D49EB614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8A0DE6-5D55-D340-A7DD-BA6E739D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70F121-C34A-B54D-BDCE-BAF6035F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2868D-AAF9-5E49-92C1-AEDDD58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44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41DAD-4D44-014F-8AB7-55E83D87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A00C9-F0EA-594C-997E-E806DCBF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6C07FC-8F71-BD4D-BEBB-9099174DA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DD3080-7599-3F42-9A63-2800604C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DE54E2-1D13-C74A-8724-117B9ECE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4517A0-CE42-194C-881A-DE40CF6B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18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DC717-3F70-D648-8ACE-3BD8D573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AB33CB-EE3D-A947-961F-4FC9F588B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9A1D40-16EF-7E47-87C9-09BC56B80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7CC6D-534C-194E-B76C-967982D8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E83276-A47A-F944-ABE4-65146781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AC3E96-864D-314F-95CB-4BBFC020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35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6490DA-8FFE-F142-8ECF-41A1BA734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60AB3B-26D4-C044-9CC7-4E5426CB5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DDED62-770E-F544-9B2D-57B828649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465B-457D-A14D-BAAD-BA1D1FEC39F9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63625-7469-A544-985E-49AD8C620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11E3E8-B218-C14E-8971-D5100FE2B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C496-0A2C-0A4D-BD75-2609A253E3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E04D6-470D-E049-82F6-24E9F0BAC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6520"/>
            <a:ext cx="9144000" cy="238760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Diffraction par des structures périodiques dans différents domaines de la physique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72CF1D-731F-A24D-98C8-330DDA18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7680"/>
            <a:ext cx="9144000" cy="1655762"/>
          </a:xfrm>
        </p:spPr>
        <p:txBody>
          <a:bodyPr/>
          <a:lstStyle/>
          <a:p>
            <a:r>
              <a:rPr lang="fr-FR" dirty="0"/>
              <a:t>Niveau : L3</a:t>
            </a:r>
          </a:p>
        </p:txBody>
      </p:sp>
    </p:spTree>
    <p:extLst>
      <p:ext uri="{BB962C8B-B14F-4D97-AF65-F5344CB8AC3E}">
        <p14:creationId xmlns:p14="http://schemas.microsoft.com/office/powerpoint/2010/main" val="354051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9994F46-6A24-3649-A694-0F90A3D12F5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56180" y="767160"/>
            <a:ext cx="10079640" cy="532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25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95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3C74B-9F1B-A541-A795-5838BE1143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8837" y="273352"/>
            <a:ext cx="9013759" cy="1145009"/>
          </a:xfrm>
        </p:spPr>
        <p:txBody>
          <a:bodyPr>
            <a:normAutofit fontScale="90000"/>
          </a:bodyPr>
          <a:lstStyle/>
          <a:p>
            <a:pPr lvl="0"/>
            <a:r>
              <a:rPr lang="fr-FR" u="sng" dirty="0"/>
              <a:t>Détermination du pas de l’aile du colibri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1283618-E283-CB44-BC92-60ED11D98822}"/>
              </a:ext>
            </a:extLst>
          </p:cNvPr>
          <p:cNvSpPr txBox="1"/>
          <p:nvPr/>
        </p:nvSpPr>
        <p:spPr>
          <a:xfrm>
            <a:off x="7342050" y="5970465"/>
            <a:ext cx="2853636" cy="32327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>
              <a:defRPr sz="1800" i="1"/>
            </a:pPr>
            <a:r>
              <a:rPr lang="fr-FR" sz="1633" i="1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Crédit photo : Laurent </a:t>
            </a:r>
            <a:r>
              <a:rPr lang="fr-FR" sz="1633" i="1" dirty="0" err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Douek</a:t>
            </a:r>
            <a:endParaRPr lang="fr-FR" sz="1633" i="1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E4B71C-E397-834F-BFDA-33A0B3C2B1B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15107" y="1418361"/>
            <a:ext cx="6514493" cy="434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45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8C1CA-B613-AB47-880B-E3C1839E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Rayons X, pourquoi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DA92FAD-6905-1B4C-9020-709B736C7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u="sng" dirty="0"/>
                  <a:t>But : </a:t>
                </a:r>
              </a:p>
              <a:p>
                <a:pPr marL="0" indent="0">
                  <a:buNone/>
                </a:pPr>
                <a:r>
                  <a:rPr lang="fr-FR" dirty="0"/>
                  <a:t>Sonder la matière qu’on considère comme périodique avec une distance typique entre les nœuds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Rayons X (avec une énergie de l’ordre de la dizaine de </a:t>
                </a:r>
                <a:r>
                  <a:rPr lang="fr-FR" dirty="0" err="1"/>
                  <a:t>keV</a:t>
                </a:r>
                <a:r>
                  <a:rPr lang="fr-FR" dirty="0"/>
                  <a:t>)</a:t>
                </a: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DA92FAD-6905-1B4C-9020-709B736C7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57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49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âble, ligne&#10;&#10;Description générée automatiquement">
            <a:extLst>
              <a:ext uri="{FF2B5EF4-FFF2-40B4-BE49-F238E27FC236}">
                <a16:creationId xmlns:a16="http://schemas.microsoft.com/office/drawing/2014/main" id="{EBDA9127-DCE1-F047-A132-94FE8615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203200"/>
            <a:ext cx="91313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0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59A738-5AFC-DF47-845B-1E0C1545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34950"/>
            <a:ext cx="98679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6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fférent&#10;&#10;Description générée automatiquement">
            <a:extLst>
              <a:ext uri="{FF2B5EF4-FFF2-40B4-BE49-F238E27FC236}">
                <a16:creationId xmlns:a16="http://schemas.microsoft.com/office/drawing/2014/main" id="{B848AD20-DFD0-8745-BE2C-8BF71E3A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5" y="964406"/>
            <a:ext cx="10978647" cy="49291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B30A09-4075-BC49-9C74-637ED520706B}"/>
              </a:ext>
            </a:extLst>
          </p:cNvPr>
          <p:cNvSpPr txBox="1"/>
          <p:nvPr/>
        </p:nvSpPr>
        <p:spPr>
          <a:xfrm>
            <a:off x="894265" y="318075"/>
            <a:ext cx="798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u="sng" dirty="0"/>
              <a:t>Diffraction par deux brins d’ADN en hélice</a:t>
            </a:r>
          </a:p>
        </p:txBody>
      </p:sp>
    </p:spTree>
    <p:extLst>
      <p:ext uri="{BB962C8B-B14F-4D97-AF65-F5344CB8AC3E}">
        <p14:creationId xmlns:p14="http://schemas.microsoft.com/office/powerpoint/2010/main" val="225746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5057B-385A-3646-9A67-1ADE44D6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Prérequis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E0C92-71B8-6946-B6DB-035DC05D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Optique géométrique et ondulatoire (Principe de Huygens-Fresnel, calcul de différence de marche, interférences à N ondes)</a:t>
            </a:r>
          </a:p>
          <a:p>
            <a:r>
              <a:rPr lang="fr-FR" dirty="0"/>
              <a:t>Diffraction de Fraunhofer</a:t>
            </a:r>
          </a:p>
          <a:p>
            <a:r>
              <a:rPr lang="fr-FR" dirty="0"/>
              <a:t>Optique de Fourier (Transformées de Fourier de fonctions simples)</a:t>
            </a:r>
          </a:p>
          <a:p>
            <a:r>
              <a:rPr lang="fr-FR" dirty="0"/>
              <a:t>Rudiments de cristallographie (définition réseau, maille, symétrie)</a:t>
            </a:r>
          </a:p>
          <a:p>
            <a:r>
              <a:rPr lang="fr-FR" dirty="0"/>
              <a:t>Matière Condensée : réseau direct et réciproque (passage de l’un à l’autre), plans réticulaires et distance inter-réticulaire</a:t>
            </a:r>
          </a:p>
        </p:txBody>
      </p:sp>
    </p:spTree>
    <p:extLst>
      <p:ext uri="{BB962C8B-B14F-4D97-AF65-F5344CB8AC3E}">
        <p14:creationId xmlns:p14="http://schemas.microsoft.com/office/powerpoint/2010/main" val="1452356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C2CFF84D-893F-2343-8660-1C80E6B1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3" y="771525"/>
            <a:ext cx="5325733" cy="53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5656A-924B-C74B-860C-AD8607CF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Conclusion </a:t>
            </a:r>
          </a:p>
        </p:txBody>
      </p:sp>
      <p:pic>
        <p:nvPicPr>
          <p:cNvPr id="5" name="Image 4" descr="Une image contenant très coloré, sombre&#10;&#10;Description générée automatiquement">
            <a:extLst>
              <a:ext uri="{FF2B5EF4-FFF2-40B4-BE49-F238E27FC236}">
                <a16:creationId xmlns:a16="http://schemas.microsoft.com/office/drawing/2014/main" id="{440B3FAD-7458-0A4E-9476-518A2BBCD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17" y="2279650"/>
            <a:ext cx="4490058" cy="33924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10FD5F-17CB-B64E-8D8B-A08E766B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7" y="1136650"/>
            <a:ext cx="5183187" cy="50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7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A5F4D-64C1-9843-A7E8-A944F606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Introduction :</a:t>
            </a:r>
          </a:p>
        </p:txBody>
      </p:sp>
      <p:pic>
        <p:nvPicPr>
          <p:cNvPr id="5" name="Image 4" descr="Une image contenant texte, instrument d’écriture, stationnaire, très coloré&#10;&#10;Description générée automatiquement">
            <a:extLst>
              <a:ext uri="{FF2B5EF4-FFF2-40B4-BE49-F238E27FC236}">
                <a16:creationId xmlns:a16="http://schemas.microsoft.com/office/drawing/2014/main" id="{4A839266-575F-1342-A022-6162A4A5F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664447"/>
            <a:ext cx="4637087" cy="2052481"/>
          </a:xfrm>
          <a:prstGeom prst="rect">
            <a:avLst/>
          </a:prstGeom>
        </p:spPr>
      </p:pic>
      <p:pic>
        <p:nvPicPr>
          <p:cNvPr id="7" name="Image 6" descr="Une image contenant objet d’extérieur, lumière&#10;&#10;Description générée automatiquement">
            <a:extLst>
              <a:ext uri="{FF2B5EF4-FFF2-40B4-BE49-F238E27FC236}">
                <a16:creationId xmlns:a16="http://schemas.microsoft.com/office/drawing/2014/main" id="{AB05485D-9DB8-C449-B9CF-73B49F20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0788"/>
            <a:ext cx="4284171" cy="3824288"/>
          </a:xfrm>
          <a:prstGeom prst="rect">
            <a:avLst/>
          </a:prstGeom>
        </p:spPr>
      </p:pic>
      <p:pic>
        <p:nvPicPr>
          <p:cNvPr id="9" name="Image 8" descr="Une image contenant texte, différent&#10;&#10;Description générée automatiquement">
            <a:extLst>
              <a:ext uri="{FF2B5EF4-FFF2-40B4-BE49-F238E27FC236}">
                <a16:creationId xmlns:a16="http://schemas.microsoft.com/office/drawing/2014/main" id="{213836D2-1C5B-E449-8912-EA456333E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498981"/>
            <a:ext cx="6272212" cy="28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3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5474A-7DFF-4F41-B136-AEA5B218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Interférences à N ondes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8E6097-ACBF-2B47-8035-2AF9645338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62215" y="2377237"/>
            <a:ext cx="3611160" cy="29805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0F62A27-7C51-2942-895C-03C41344A998}"/>
                  </a:ext>
                </a:extLst>
              </p:cNvPr>
              <p:cNvSpPr txBox="1"/>
              <p:nvPr/>
            </p:nvSpPr>
            <p:spPr>
              <a:xfrm>
                <a:off x="5972175" y="1901379"/>
                <a:ext cx="5279459" cy="2600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/>
                  <a:t>Onde résultante 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p>
                        </m:sSup>
                      </m:e>
                    </m:nary>
                  </m:oMath>
                </a14:m>
                <a:endParaRPr lang="fr-FR" sz="2400" b="0" dirty="0"/>
              </a:p>
              <a:p>
                <a:r>
                  <a:rPr lang="fr-FR" sz="2400" dirty="0"/>
                  <a:t>Donc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𝑖𝑁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p>
                        </m:sSup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p>
                        </m:sSup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num>
                          <m:den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lang="fr-FR" sz="2400" b="0" dirty="0"/>
              </a:p>
              <a:p>
                <a:r>
                  <a:rPr lang="fr-FR" sz="2400" dirty="0"/>
                  <a:t>Or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𝜋𝛿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fr-FR" sz="2400" dirty="0"/>
              </a:p>
              <a:p>
                <a:r>
                  <a:rPr lang="fr-FR" sz="2400" dirty="0"/>
                  <a:t>Donc </a:t>
                </a: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0F62A27-7C51-2942-895C-03C41344A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75" y="1901379"/>
                <a:ext cx="5279459" cy="2600777"/>
              </a:xfrm>
              <a:prstGeom prst="rect">
                <a:avLst/>
              </a:prstGeom>
              <a:blipFill>
                <a:blip r:embed="rId3"/>
                <a:stretch>
                  <a:fillRect l="-1918" t="-21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F5EC49E-F21A-3C41-BCF4-7F6BCBB6D5BF}"/>
                  </a:ext>
                </a:extLst>
              </p:cNvPr>
              <p:cNvSpPr txBox="1"/>
              <p:nvPr/>
            </p:nvSpPr>
            <p:spPr>
              <a:xfrm>
                <a:off x="6380395" y="4230338"/>
                <a:ext cx="4463017" cy="1451808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func>
                                    <m:func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func>
                                    <m:func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F5EC49E-F21A-3C41-BCF4-7F6BCBB6D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395" y="4230338"/>
                <a:ext cx="4463017" cy="1451808"/>
              </a:xfrm>
              <a:prstGeom prst="rect">
                <a:avLst/>
              </a:prstGeom>
              <a:blipFill>
                <a:blip r:embed="rId4"/>
                <a:stretch>
                  <a:fillRect l="-1130" b="-6838"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34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97104E-6106-8F42-BB6E-C3FE6018F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9" t="14897" r="26956" b="5430"/>
          <a:stretch/>
        </p:blipFill>
        <p:spPr>
          <a:xfrm>
            <a:off x="671512" y="147549"/>
            <a:ext cx="5657849" cy="6562901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914E365-C699-5047-A6C9-F306B4AD7370}"/>
              </a:ext>
            </a:extLst>
          </p:cNvPr>
          <p:cNvCxnSpPr/>
          <p:nvPr/>
        </p:nvCxnSpPr>
        <p:spPr>
          <a:xfrm>
            <a:off x="1300162" y="4922710"/>
            <a:ext cx="771525" cy="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BA3484-319D-6049-9E73-ADF0EB9FFAFB}"/>
                  </a:ext>
                </a:extLst>
              </p:cNvPr>
              <p:cNvSpPr txBox="1"/>
              <p:nvPr/>
            </p:nvSpPr>
            <p:spPr>
              <a:xfrm>
                <a:off x="1500200" y="4194048"/>
                <a:ext cx="37144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0BA3484-319D-6049-9E73-ADF0EB9FF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200" y="4194048"/>
                <a:ext cx="371447" cy="618311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DDE092F-BD56-0C49-AB02-86F8DA114F2E}"/>
              </a:ext>
            </a:extLst>
          </p:cNvPr>
          <p:cNvCxnSpPr>
            <a:cxnSpLocks/>
          </p:cNvCxnSpPr>
          <p:nvPr/>
        </p:nvCxnSpPr>
        <p:spPr>
          <a:xfrm>
            <a:off x="2071687" y="1731835"/>
            <a:ext cx="300038" cy="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43B8632-3FFD-1948-906F-596E7F48A01B}"/>
                  </a:ext>
                </a:extLst>
              </p:cNvPr>
              <p:cNvSpPr txBox="1"/>
              <p:nvPr/>
            </p:nvSpPr>
            <p:spPr>
              <a:xfrm>
                <a:off x="2221706" y="974339"/>
                <a:ext cx="53976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𝑁𝑎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43B8632-3FFD-1948-906F-596E7F48A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706" y="974339"/>
                <a:ext cx="539763" cy="618311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E6BE400-3F17-D14E-9EE8-78CFAA3C57BA}"/>
                  </a:ext>
                </a:extLst>
              </p:cNvPr>
              <p:cNvSpPr txBox="1"/>
              <p:nvPr/>
            </p:nvSpPr>
            <p:spPr>
              <a:xfrm>
                <a:off x="7772401" y="2087542"/>
                <a:ext cx="3038076" cy="134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u="sng" dirty="0"/>
                  <a:t>Finesse du réseau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𝛿𝜆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E6BE400-3F17-D14E-9EE8-78CFAA3C5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1" y="2087542"/>
                <a:ext cx="3038076" cy="1341457"/>
              </a:xfrm>
              <a:prstGeom prst="rect">
                <a:avLst/>
              </a:prstGeom>
              <a:blipFill>
                <a:blip r:embed="rId5"/>
                <a:stretch>
                  <a:fillRect l="-4583" t="-4717" r="-2917" b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53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1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778B08-C7C9-B443-805D-9CC7186CA4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56180" y="837112"/>
            <a:ext cx="10079640" cy="547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48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928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188</Words>
  <Application>Microsoft Macintosh PowerPoint</Application>
  <PresentationFormat>Grand écran</PresentationFormat>
  <Paragraphs>27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Liberation Sans</vt:lpstr>
      <vt:lpstr>Thème Office</vt:lpstr>
      <vt:lpstr>Diffraction par des structures périodiques dans différents domaines de la physique</vt:lpstr>
      <vt:lpstr>Prérequis :</vt:lpstr>
      <vt:lpstr>Introduction :</vt:lpstr>
      <vt:lpstr>Présentation PowerPoint</vt:lpstr>
      <vt:lpstr>Interférences à N ondes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Détermination du pas de l’aile du colibri</vt:lpstr>
      <vt:lpstr>Présentation PowerPoint</vt:lpstr>
      <vt:lpstr>Rayons X, pourquoi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Diffraction par des structures périodiques dans différents domaines de la physique</dc:title>
  <dc:creator>Léa Cascaro</dc:creator>
  <cp:lastModifiedBy>Léa Cascaro</cp:lastModifiedBy>
  <cp:revision>2</cp:revision>
  <dcterms:created xsi:type="dcterms:W3CDTF">2022-05-09T08:24:36Z</dcterms:created>
  <dcterms:modified xsi:type="dcterms:W3CDTF">2022-05-09T13:36:10Z</dcterms:modified>
</cp:coreProperties>
</file>