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2" r:id="rId8"/>
    <p:sldId id="263" r:id="rId9"/>
    <p:sldId id="265" r:id="rId10"/>
    <p:sldId id="264" r:id="rId11"/>
    <p:sldId id="266" r:id="rId12"/>
    <p:sldId id="268" r:id="rId13"/>
    <p:sldId id="267" r:id="rId14"/>
    <p:sldId id="270" r:id="rId15"/>
    <p:sldId id="269" r:id="rId16"/>
    <p:sldId id="27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7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216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F62D1B-306E-C8BE-4F69-3FEA46F62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F50B20-1FE6-E718-2709-49A06C5A2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FCBEA8-6B4E-1D09-43D0-E1D5C0D51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4F45-3B25-314B-9DF8-B51797F48660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B166FC-167D-8F59-73C5-447F78891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5A40B4-B2BE-633D-7ADF-F458B570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EFA-ABC1-CC4E-AE36-A6E24D9322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24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A9364F-7900-09EC-1035-9A1686D3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F6874F-5E5A-6B75-4A97-B4825010F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B42A90-94F2-578C-9C0B-B3A260698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4F45-3B25-314B-9DF8-B51797F48660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C956CE-46E5-9C39-3A27-5D658E21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B73A4D-4A92-361F-15D8-4488380B7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EFA-ABC1-CC4E-AE36-A6E24D9322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40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AC5ABCF-2461-CA47-20FE-B0213A695E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F025EFD-3FBE-171A-6465-B9CF7B8E9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F4AD22-82FC-2169-8242-F55CF23E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4F45-3B25-314B-9DF8-B51797F48660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E7594A-0C8A-DAC6-38C7-0569AAA1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0CFF97-7311-0899-0D08-77D0358A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EFA-ABC1-CC4E-AE36-A6E24D9322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85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3FCA00-EEE9-A465-D133-9FA48298B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D167E0-7A9A-309D-1C02-DCC0C2717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C9469D-89C9-88C0-1727-727BA120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4F45-3B25-314B-9DF8-B51797F48660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472866-9085-932E-9081-08773BD82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DE4364-15B3-653F-AE42-6694A379A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EFA-ABC1-CC4E-AE36-A6E24D9322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48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0CF692-4EC1-B99E-C571-0777CCDDE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16FC9B-78DA-8315-DEA5-FD74CB05E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037035-9F10-279A-C398-5AEC8D345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4F45-3B25-314B-9DF8-B51797F48660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B4CD33-9D35-0C04-7208-D84E26757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54B4B7-A0EE-50A0-21CF-AB59E182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EFA-ABC1-CC4E-AE36-A6E24D9322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92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6E5EA3-82D7-396D-0040-60D607EA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6E1FA3-96C7-E863-5049-A595B7D8F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B5BEB8-01DD-802E-B822-5217FD856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5DB204-B757-3BA1-5E8F-0DF3AF4FE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4F45-3B25-314B-9DF8-B51797F48660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354C66-4769-052D-2FE8-508BB46F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45A44C-0A22-2795-9FAD-E6C7D1F35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EFA-ABC1-CC4E-AE36-A6E24D9322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70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F98B84-CDE1-F2B3-7E2B-F9E8EC073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BB9259-EC03-0F90-D057-D7D589334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CB3768-705E-7C8D-E616-F0F0FF879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28BADC-A3A3-8C5B-1AD8-066E6D806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FC554F-F652-76C5-EEA3-AD8EE7112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A199BEE-1C2A-0612-DAE5-85CB7ECBC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4F45-3B25-314B-9DF8-B51797F48660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ED359A7-11A3-0DF8-FC34-AEBFB13B0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F53001C-333A-EBD3-C107-00CF94F82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EFA-ABC1-CC4E-AE36-A6E24D9322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8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F68302-FE18-EE7F-C9A9-307CE224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7A55C3-3507-DA0E-E174-38A3AD5A1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4F45-3B25-314B-9DF8-B51797F48660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55CCFA-A4F2-EA59-6AAD-9C59CF1F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70F4CB-B637-8FF3-7139-5187D978F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EFA-ABC1-CC4E-AE36-A6E24D9322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81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FCBF29B-CD97-9DAF-38C4-0A98DE17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4F45-3B25-314B-9DF8-B51797F48660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4D7C1E3-86F1-9211-26A4-F2E95CB03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859FF0-34E7-016D-4DED-90F0CFF9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EFA-ABC1-CC4E-AE36-A6E24D9322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77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51A69B-ABE1-3B13-DC41-D69232BDE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19C5BB-E20E-E8A3-6402-7094937C8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0558E8-FB6C-F42F-975F-C1852DEAF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4E1053-0243-F530-F20C-C2F650BF0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4F45-3B25-314B-9DF8-B51797F48660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03A979-036F-E3F8-24B4-3AEBDEF49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D9B7D1-9BBE-DA65-66B8-B5F61D4F2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EFA-ABC1-CC4E-AE36-A6E24D9322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01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CFF1A8-0C20-0F10-2C76-A3EF5AB40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4FFC3AF-58CB-7A13-F0CB-9CFD9FA38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483CC7-8811-BD06-6A66-4B1CCF709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6E9BFC-3D4B-8AAD-9B05-2E9F2C09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4F45-3B25-314B-9DF8-B51797F48660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2F5CB3-F166-B120-9A5A-8DE28F303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37BC58-F357-BA34-6022-94881168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6EFA-ABC1-CC4E-AE36-A6E24D9322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95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86A969-E54D-E432-D858-586505D5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B3FE02-5555-0B70-2508-F5DF21A6C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D52648-445A-3768-9BBA-F835E944A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44F45-3B25-314B-9DF8-B51797F48660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9BF082-D768-B6C3-93CA-835651E21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9CF8D2-1495-BC74-1B80-06B444816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06EFA-ABC1-CC4E-AE36-A6E24D9322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91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8.png"/><Relationship Id="rId7" Type="http://schemas.openxmlformats.org/officeDocument/2006/relationships/image" Target="../media/image1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2DC285-5878-6D10-E0B1-67FAC4D00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389806" cy="1030902"/>
          </a:xfrm>
        </p:spPr>
        <p:txBody>
          <a:bodyPr/>
          <a:lstStyle/>
          <a:p>
            <a:r>
              <a:rPr lang="fr-FR" dirty="0"/>
              <a:t>LPOB 78 Ondes évanescentes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208315-BA5D-FB3C-299B-212D916C4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6903" y="2304180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dirty="0"/>
              <a:t>Niveau L3</a:t>
            </a:r>
          </a:p>
          <a:p>
            <a:pPr algn="l"/>
            <a:r>
              <a:rPr lang="fr-FR" dirty="0"/>
              <a:t>Prérequis: </a:t>
            </a:r>
            <a:r>
              <a:rPr lang="fr-FR" dirty="0" err="1"/>
              <a:t>Modèle</a:t>
            </a:r>
            <a:r>
              <a:rPr lang="fr-FR" dirty="0"/>
              <a:t> de l’onde plane progressive harmonique en </a:t>
            </a:r>
            <a:r>
              <a:rPr lang="fr-FR" dirty="0" err="1"/>
              <a:t>électromagnétisme</a:t>
            </a:r>
            <a:r>
              <a:rPr lang="fr-FR" dirty="0"/>
              <a:t>, Relations de passage en </a:t>
            </a:r>
            <a:r>
              <a:rPr lang="fr-FR" dirty="0" err="1"/>
              <a:t>électromagnétisme</a:t>
            </a:r>
            <a:r>
              <a:rPr lang="fr-FR" dirty="0"/>
              <a:t>, Coefficients de </a:t>
            </a:r>
            <a:r>
              <a:rPr lang="fr-FR" dirty="0" err="1"/>
              <a:t>reflexion</a:t>
            </a:r>
            <a:r>
              <a:rPr lang="fr-FR" dirty="0"/>
              <a:t> et transmission en puissance, Vecteur de </a:t>
            </a:r>
            <a:r>
              <a:rPr lang="fr-FR" dirty="0" err="1"/>
              <a:t>Poynting</a:t>
            </a:r>
            <a:r>
              <a:rPr lang="fr-FR" dirty="0"/>
              <a:t>, Milieux </a:t>
            </a:r>
            <a:r>
              <a:rPr lang="fr-FR" dirty="0" err="1"/>
              <a:t>diélectriques</a:t>
            </a:r>
            <a:r>
              <a:rPr lang="fr-FR" dirty="0"/>
              <a:t>, Diffraction. </a:t>
            </a:r>
            <a:endParaRPr lang="fr-FR" dirty="0">
              <a:effectLst/>
            </a:endParaRP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2E00E8-8B62-640C-9FBC-E1E0CCDF7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698" y="4110857"/>
            <a:ext cx="3189953" cy="21809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9983F57-8DB5-B8FF-3D9B-126FF1ECB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136" y="4110857"/>
            <a:ext cx="2418735" cy="210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05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D72FCE-CE55-6C94-7B2C-8EBDAD61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d’un milieu diélectrique LHI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6DE5883-D2BF-A7FD-F79D-8A0EB8D4E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90135"/>
            <a:ext cx="7288293" cy="2477730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8D7813EA-B69F-5896-02E7-00BED3BE9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261" y="2293374"/>
            <a:ext cx="3008539" cy="300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7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D72FCE-CE55-6C94-7B2C-8EBDAD61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Réflexion totale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C4DEEB6-6878-68FB-8CE9-1845B51FEE66}"/>
              </a:ext>
            </a:extLst>
          </p:cNvPr>
          <p:cNvCxnSpPr>
            <a:cxnSpLocks/>
          </p:cNvCxnSpPr>
          <p:nvPr/>
        </p:nvCxnSpPr>
        <p:spPr>
          <a:xfrm>
            <a:off x="6096000" y="2308122"/>
            <a:ext cx="0" cy="31709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82CE228-4E74-930F-6D76-68399BBBA5DF}"/>
              </a:ext>
            </a:extLst>
          </p:cNvPr>
          <p:cNvSpPr txBox="1"/>
          <p:nvPr/>
        </p:nvSpPr>
        <p:spPr>
          <a:xfrm>
            <a:off x="4321277" y="2020566"/>
            <a:ext cx="1091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D87F504-0727-C4A4-E39B-BC5308EFCADB}"/>
              </a:ext>
            </a:extLst>
          </p:cNvPr>
          <p:cNvSpPr txBox="1"/>
          <p:nvPr/>
        </p:nvSpPr>
        <p:spPr>
          <a:xfrm>
            <a:off x="7275870" y="2020566"/>
            <a:ext cx="3564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3765AC5-4C08-1EDE-CAE5-1A3850A0B190}"/>
                  </a:ext>
                </a:extLst>
              </p:cNvPr>
              <p:cNvSpPr txBox="1"/>
              <p:nvPr/>
            </p:nvSpPr>
            <p:spPr>
              <a:xfrm>
                <a:off x="4409767" y="5696499"/>
                <a:ext cx="1091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3765AC5-4C08-1EDE-CAE5-1A3850A0B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767" y="5696499"/>
                <a:ext cx="1091380" cy="707886"/>
              </a:xfrm>
              <a:prstGeom prst="rect">
                <a:avLst/>
              </a:prstGeom>
              <a:blipFill>
                <a:blip r:embed="rId2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D7F8527-CBE2-F73A-367F-920613A28AE2}"/>
                  </a:ext>
                </a:extLst>
              </p:cNvPr>
              <p:cNvSpPr txBox="1"/>
              <p:nvPr/>
            </p:nvSpPr>
            <p:spPr>
              <a:xfrm>
                <a:off x="6794092" y="5696499"/>
                <a:ext cx="1091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D7F8527-CBE2-F73A-367F-920613A28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092" y="5696499"/>
                <a:ext cx="1091380" cy="707886"/>
              </a:xfrm>
              <a:prstGeom prst="rect">
                <a:avLst/>
              </a:prstGeom>
              <a:blipFill>
                <a:blip r:embed="rId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7C32E85-01E3-8279-0A2F-7A0F65804C73}"/>
              </a:ext>
            </a:extLst>
          </p:cNvPr>
          <p:cNvCxnSpPr>
            <a:cxnSpLocks/>
          </p:cNvCxnSpPr>
          <p:nvPr/>
        </p:nvCxnSpPr>
        <p:spPr>
          <a:xfrm>
            <a:off x="1887794" y="4070555"/>
            <a:ext cx="8450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DF1B8A3-DC89-6431-9681-51FD5070E552}"/>
              </a:ext>
            </a:extLst>
          </p:cNvPr>
          <p:cNvCxnSpPr>
            <a:cxnSpLocks/>
          </p:cNvCxnSpPr>
          <p:nvPr/>
        </p:nvCxnSpPr>
        <p:spPr>
          <a:xfrm flipV="1">
            <a:off x="5051319" y="4539127"/>
            <a:ext cx="557982" cy="54968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E4A502A-07D3-B604-C632-1829DCF22353}"/>
              </a:ext>
            </a:extLst>
          </p:cNvPr>
          <p:cNvCxnSpPr>
            <a:cxnSpLocks/>
          </p:cNvCxnSpPr>
          <p:nvPr/>
        </p:nvCxnSpPr>
        <p:spPr>
          <a:xfrm flipH="1" flipV="1">
            <a:off x="4554794" y="4539127"/>
            <a:ext cx="501445" cy="56105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02D49476-5DFB-C15D-CF26-09CBCA80502A}"/>
              </a:ext>
            </a:extLst>
          </p:cNvPr>
          <p:cNvSpPr/>
          <p:nvPr/>
        </p:nvSpPr>
        <p:spPr>
          <a:xfrm>
            <a:off x="4873111" y="4908452"/>
            <a:ext cx="339213" cy="353961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B85A8F91-61DC-C5CF-71CE-0169726FF443}"/>
                  </a:ext>
                </a:extLst>
              </p:cNvPr>
              <p:cNvSpPr txBox="1"/>
              <p:nvPr/>
            </p:nvSpPr>
            <p:spPr>
              <a:xfrm>
                <a:off x="5203109" y="4680152"/>
                <a:ext cx="1091380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B85A8F91-61DC-C5CF-71CE-0169726FF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109" y="4680152"/>
                <a:ext cx="1091380" cy="798873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BD458E4-BEB7-C9B5-0230-F85371AE7FC2}"/>
                  </a:ext>
                </a:extLst>
              </p:cNvPr>
              <p:cNvSpPr txBox="1"/>
              <p:nvPr/>
            </p:nvSpPr>
            <p:spPr>
              <a:xfrm>
                <a:off x="3562659" y="4023924"/>
                <a:ext cx="1091380" cy="782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BD458E4-BEB7-C9B5-0230-F85371AE7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659" y="4023924"/>
                <a:ext cx="1091380" cy="782587"/>
              </a:xfrm>
              <a:prstGeom prst="rect">
                <a:avLst/>
              </a:prstGeom>
              <a:blipFill>
                <a:blip r:embed="rId5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7B3CFEC-3CD2-95FF-EA55-FAF41BE4E658}"/>
                  </a:ext>
                </a:extLst>
              </p:cNvPr>
              <p:cNvSpPr txBox="1"/>
              <p:nvPr/>
            </p:nvSpPr>
            <p:spPr>
              <a:xfrm>
                <a:off x="3708296" y="5129976"/>
                <a:ext cx="1091380" cy="782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7B3CFEC-3CD2-95FF-EA55-FAF41BE4E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296" y="5129976"/>
                <a:ext cx="1091380" cy="782587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C01E485-337E-CB7B-AA5D-1F3E1E18BC76}"/>
              </a:ext>
            </a:extLst>
          </p:cNvPr>
          <p:cNvCxnSpPr/>
          <p:nvPr/>
        </p:nvCxnSpPr>
        <p:spPr>
          <a:xfrm flipV="1">
            <a:off x="4667861" y="4070554"/>
            <a:ext cx="1428139" cy="1408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9B71D8D-5C64-24E0-56D4-DA793E37A6F7}"/>
              </a:ext>
            </a:extLst>
          </p:cNvPr>
          <p:cNvCxnSpPr/>
          <p:nvPr/>
        </p:nvCxnSpPr>
        <p:spPr>
          <a:xfrm flipH="1" flipV="1">
            <a:off x="5103865" y="2984894"/>
            <a:ext cx="992134" cy="1062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rme libre 25">
            <a:extLst>
              <a:ext uri="{FF2B5EF4-FFF2-40B4-BE49-F238E27FC236}">
                <a16:creationId xmlns:a16="http://schemas.microsoft.com/office/drawing/2014/main" id="{0E0099F7-59AC-EC79-E601-DB52F3FB5F4F}"/>
              </a:ext>
            </a:extLst>
          </p:cNvPr>
          <p:cNvSpPr/>
          <p:nvPr/>
        </p:nvSpPr>
        <p:spPr>
          <a:xfrm>
            <a:off x="5522721" y="4055806"/>
            <a:ext cx="199653" cy="398207"/>
          </a:xfrm>
          <a:custGeom>
            <a:avLst/>
            <a:gdLst>
              <a:gd name="connsiteX0" fmla="*/ 7924 w 199653"/>
              <a:gd name="connsiteY0" fmla="*/ 0 h 398207"/>
              <a:gd name="connsiteX1" fmla="*/ 22673 w 199653"/>
              <a:gd name="connsiteY1" fmla="*/ 235975 h 398207"/>
              <a:gd name="connsiteX2" fmla="*/ 199653 w 199653"/>
              <a:gd name="connsiteY2" fmla="*/ 398207 h 39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653" h="398207">
                <a:moveTo>
                  <a:pt x="7924" y="0"/>
                </a:moveTo>
                <a:cubicBezTo>
                  <a:pt x="-679" y="84803"/>
                  <a:pt x="-9282" y="169607"/>
                  <a:pt x="22673" y="235975"/>
                </a:cubicBezTo>
                <a:cubicBezTo>
                  <a:pt x="54628" y="302343"/>
                  <a:pt x="167698" y="373626"/>
                  <a:pt x="199653" y="3982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>
            <a:extLst>
              <a:ext uri="{FF2B5EF4-FFF2-40B4-BE49-F238E27FC236}">
                <a16:creationId xmlns:a16="http://schemas.microsoft.com/office/drawing/2014/main" id="{F5DBBF32-2D00-2BFD-096E-8CCDC7267774}"/>
              </a:ext>
            </a:extLst>
          </p:cNvPr>
          <p:cNvSpPr/>
          <p:nvPr/>
        </p:nvSpPr>
        <p:spPr>
          <a:xfrm rot="2631756">
            <a:off x="5530333" y="3657102"/>
            <a:ext cx="199653" cy="398207"/>
          </a:xfrm>
          <a:custGeom>
            <a:avLst/>
            <a:gdLst>
              <a:gd name="connsiteX0" fmla="*/ 7924 w 199653"/>
              <a:gd name="connsiteY0" fmla="*/ 0 h 398207"/>
              <a:gd name="connsiteX1" fmla="*/ 22673 w 199653"/>
              <a:gd name="connsiteY1" fmla="*/ 235975 h 398207"/>
              <a:gd name="connsiteX2" fmla="*/ 199653 w 199653"/>
              <a:gd name="connsiteY2" fmla="*/ 398207 h 39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653" h="398207">
                <a:moveTo>
                  <a:pt x="7924" y="0"/>
                </a:moveTo>
                <a:cubicBezTo>
                  <a:pt x="-679" y="84803"/>
                  <a:pt x="-9282" y="169607"/>
                  <a:pt x="22673" y="235975"/>
                </a:cubicBezTo>
                <a:cubicBezTo>
                  <a:pt x="54628" y="302343"/>
                  <a:pt x="167698" y="373626"/>
                  <a:pt x="199653" y="3982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73E9B24F-159A-1BBA-A25E-7EE109A11B8F}"/>
                  </a:ext>
                </a:extLst>
              </p:cNvPr>
              <p:cNvSpPr txBox="1"/>
              <p:nvPr/>
            </p:nvSpPr>
            <p:spPr>
              <a:xfrm>
                <a:off x="4520432" y="3714990"/>
                <a:ext cx="8313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fr-FR" sz="4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73E9B24F-159A-1BBA-A25E-7EE109A11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432" y="3714990"/>
                <a:ext cx="831320" cy="707886"/>
              </a:xfrm>
              <a:prstGeom prst="rect">
                <a:avLst/>
              </a:prstGeom>
              <a:blipFill>
                <a:blip r:embed="rId7"/>
                <a:stretch>
                  <a:fillRect l="-10606" r="-31818" b="-70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A139CBB6-727A-703E-7D3E-B221B9DB5533}"/>
                  </a:ext>
                </a:extLst>
              </p:cNvPr>
              <p:cNvSpPr txBox="1"/>
              <p:nvPr/>
            </p:nvSpPr>
            <p:spPr>
              <a:xfrm>
                <a:off x="838200" y="1246502"/>
                <a:ext cx="21630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4000" dirty="0"/>
                  <a:t>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fr-FR" sz="4000" dirty="0"/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A139CBB6-727A-703E-7D3E-B221B9DB5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6502"/>
                <a:ext cx="2163097" cy="707886"/>
              </a:xfrm>
              <a:prstGeom prst="rect">
                <a:avLst/>
              </a:prstGeom>
              <a:blipFill>
                <a:blip r:embed="rId8"/>
                <a:stretch>
                  <a:fillRect l="-1754" t="-12069" b="-36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109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4A67064-77A3-AB11-05B1-8A4E9883F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869BE021-9BAA-99E8-31C7-19630C03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46F8AA-2D28-1E3D-7CA5-AF14D84E426A}"/>
              </a:ext>
            </a:extLst>
          </p:cNvPr>
          <p:cNvSpPr/>
          <p:nvPr/>
        </p:nvSpPr>
        <p:spPr>
          <a:xfrm>
            <a:off x="-281354" y="-379829"/>
            <a:ext cx="12731262" cy="75543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79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D72FCE-CE55-6C94-7B2C-8EBDAD61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Application à la microscopie optique en champ proche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A36D4A3-8F21-F35C-B621-86C057ED1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452" y="1645586"/>
            <a:ext cx="5582059" cy="48472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9EC98E6-D3C7-CAEB-9222-A40433402C30}"/>
                  </a:ext>
                </a:extLst>
              </p:cNvPr>
              <p:cNvSpPr txBox="1"/>
              <p:nvPr/>
            </p:nvSpPr>
            <p:spPr>
              <a:xfrm>
                <a:off x="6681019" y="4251157"/>
                <a:ext cx="1091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9EC98E6-D3C7-CAEB-9222-A40433402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019" y="4251157"/>
                <a:ext cx="1091380" cy="707886"/>
              </a:xfrm>
              <a:prstGeom prst="rect">
                <a:avLst/>
              </a:prstGeom>
              <a:blipFill>
                <a:blip r:embed="rId3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F1BEED71-7178-AA0B-C006-4727EC21020C}"/>
                  </a:ext>
                </a:extLst>
              </p:cNvPr>
              <p:cNvSpPr txBox="1"/>
              <p:nvPr/>
            </p:nvSpPr>
            <p:spPr>
              <a:xfrm>
                <a:off x="8563898" y="3327357"/>
                <a:ext cx="1091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F1BEED71-7178-AA0B-C006-4727EC210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898" y="3327357"/>
                <a:ext cx="1091380" cy="707886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70BFF0DF-EA64-2F3A-39D7-12900CFD50A4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7890387" y="3681300"/>
            <a:ext cx="673511" cy="353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90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D72FCE-CE55-6C94-7B2C-8EBDAD61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Application à la microscopie optique en champ proche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BB16A4-47D9-AFA7-BA80-8B8570899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51" y="2485581"/>
            <a:ext cx="3670300" cy="4572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05650FA-B0DF-B454-4A59-1B5830659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95" y="2908257"/>
            <a:ext cx="2781300" cy="4191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EA47CA5-0AEC-9262-70C7-191900867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147" y="3327357"/>
            <a:ext cx="5130800" cy="4953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C38671C-52C2-4317-46C7-9B955BEBD1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4951" y="4207233"/>
            <a:ext cx="2286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14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D72FCE-CE55-6C94-7B2C-8EBDAD61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Application à la microscopie optique en champ proche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5">
                <a:extLst>
                  <a:ext uri="{FF2B5EF4-FFF2-40B4-BE49-F238E27FC236}">
                    <a16:creationId xmlns:a16="http://schemas.microsoft.com/office/drawing/2014/main" id="{D4370442-F1A1-F96F-D148-3F882B339C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1591639"/>
                  </p:ext>
                </p:extLst>
              </p:nvPr>
            </p:nvGraphicFramePr>
            <p:xfrm>
              <a:off x="2032000" y="1996903"/>
              <a:ext cx="8127999" cy="34468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96722618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981780799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443573540"/>
                        </a:ext>
                      </a:extLst>
                    </a:gridCol>
                  </a:tblGrid>
                  <a:tr h="104605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Microscopie classique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Microscopie optique en champ proche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6298289"/>
                      </a:ext>
                    </a:extLst>
                  </a:tr>
                  <a:tr h="606047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Résolution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0.25 </a:t>
                          </a:r>
                          <a14:m>
                            <m:oMath xmlns:m="http://schemas.openxmlformats.org/officeDocument/2006/math">
                              <m: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30 </a:t>
                          </a:r>
                          <a14:m>
                            <m:oMath xmlns:m="http://schemas.openxmlformats.org/officeDocument/2006/math"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oMath>
                          </a14:m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3986728"/>
                      </a:ext>
                    </a:extLst>
                  </a:tr>
                  <a:tr h="606047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Vision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Direct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Balayage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6425073"/>
                      </a:ext>
                    </a:extLst>
                  </a:tr>
                  <a:tr h="606047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Limite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Diffraction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Technologie des sondes utilisés, asservissement piézoélectrique de la sonde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99822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5">
                <a:extLst>
                  <a:ext uri="{FF2B5EF4-FFF2-40B4-BE49-F238E27FC236}">
                    <a16:creationId xmlns:a16="http://schemas.microsoft.com/office/drawing/2014/main" id="{D4370442-F1A1-F96F-D148-3F882B339C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1591639"/>
                  </p:ext>
                </p:extLst>
              </p:nvPr>
            </p:nvGraphicFramePr>
            <p:xfrm>
              <a:off x="2032000" y="1996903"/>
              <a:ext cx="8127999" cy="34468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96722618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981780799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443573540"/>
                        </a:ext>
                      </a:extLst>
                    </a:gridCol>
                  </a:tblGrid>
                  <a:tr h="104605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Microscopie classique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Microscopie optique en champ proche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6298289"/>
                      </a:ext>
                    </a:extLst>
                  </a:tr>
                  <a:tr h="606047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Résolution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80851" r="-100935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00939" t="-180851" r="-1408" b="-319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3986728"/>
                      </a:ext>
                    </a:extLst>
                  </a:tr>
                  <a:tr h="606047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Vision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Direct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Balayage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6425073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Limite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Diffraction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Technologie des sondes utilisés, asservissement piézoélectrique de la sonde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998221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88184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D72FCE-CE55-6C94-7B2C-8EBDAD61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Cocnlusion</a:t>
            </a:r>
            <a:r>
              <a:rPr lang="fr-FR" dirty="0"/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4FD6D-AEC2-A0AE-C7FA-46A8B51CF39F}"/>
              </a:ext>
            </a:extLst>
          </p:cNvPr>
          <p:cNvSpPr txBox="1"/>
          <p:nvPr/>
        </p:nvSpPr>
        <p:spPr>
          <a:xfrm>
            <a:off x="1002890" y="1917290"/>
            <a:ext cx="6990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Imagerie faite grâce au caractère ondulatoire on peut maintenant traité des microscope à effet tunnel utilisant la nature ondulatoire des électron.  </a:t>
            </a:r>
          </a:p>
        </p:txBody>
      </p:sp>
    </p:spTree>
    <p:extLst>
      <p:ext uri="{BB962C8B-B14F-4D97-AF65-F5344CB8AC3E}">
        <p14:creationId xmlns:p14="http://schemas.microsoft.com/office/powerpoint/2010/main" val="405473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D72FCE-CE55-6C94-7B2C-8EBDAD61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Ondes évanescentes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9DB287-9D79-9995-C852-F05248FA6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Une onde évanescente est une onde qui </a:t>
            </a:r>
            <a:r>
              <a:rPr lang="fr-FR" dirty="0">
                <a:solidFill>
                  <a:srgbClr val="FF0000"/>
                </a:solidFill>
              </a:rPr>
              <a:t>ne se propage pas </a:t>
            </a:r>
            <a:r>
              <a:rPr lang="fr-FR" dirty="0"/>
              <a:t>dans la direction désigné mais qui possède un terme d’atténuation. Elle </a:t>
            </a:r>
            <a:r>
              <a:rPr lang="fr-FR" dirty="0">
                <a:solidFill>
                  <a:srgbClr val="FF0000"/>
                </a:solidFill>
              </a:rPr>
              <a:t>ne transporte pas </a:t>
            </a:r>
            <a:r>
              <a:rPr lang="fr-FR" dirty="0"/>
              <a:t>d’énergie.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28A25AD-8DED-2289-9478-B9B83661C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006" y="5379189"/>
            <a:ext cx="2657987" cy="1035833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AE7E5FCE-A5CD-53B2-4AC7-CACC3630D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436" y="3905491"/>
            <a:ext cx="3277970" cy="88551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48BAF55-A99F-CDB7-3055-61C63FEAAEF8}"/>
              </a:ext>
            </a:extLst>
          </p:cNvPr>
          <p:cNvSpPr txBox="1"/>
          <p:nvPr/>
        </p:nvSpPr>
        <p:spPr>
          <a:xfrm>
            <a:off x="1061884" y="3429000"/>
            <a:ext cx="5338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Formes caractéristique de l’onde évanescentes: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05DDE32-9981-63FC-5C82-EE6127BEE597}"/>
              </a:ext>
            </a:extLst>
          </p:cNvPr>
          <p:cNvSpPr txBox="1"/>
          <p:nvPr/>
        </p:nvSpPr>
        <p:spPr>
          <a:xfrm>
            <a:off x="1061884" y="5009857"/>
            <a:ext cx="5338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Vecteur de </a:t>
            </a:r>
            <a:r>
              <a:rPr lang="fr-FR" dirty="0" err="1"/>
              <a:t>Poynting</a:t>
            </a:r>
            <a:r>
              <a:rPr lang="fr-FR" dirty="0"/>
              <a:t> associé: </a:t>
            </a:r>
          </a:p>
        </p:txBody>
      </p:sp>
    </p:spTree>
    <p:extLst>
      <p:ext uri="{BB962C8B-B14F-4D97-AF65-F5344CB8AC3E}">
        <p14:creationId xmlns:p14="http://schemas.microsoft.com/office/powerpoint/2010/main" val="1298804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4A67064-77A3-AB11-05B1-8A4E9883F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869BE021-9BAA-99E8-31C7-19630C03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46F8AA-2D28-1E3D-7CA5-AF14D84E426A}"/>
              </a:ext>
            </a:extLst>
          </p:cNvPr>
          <p:cNvSpPr/>
          <p:nvPr/>
        </p:nvSpPr>
        <p:spPr>
          <a:xfrm>
            <a:off x="-281354" y="-379829"/>
            <a:ext cx="12731262" cy="75543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4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D72FCE-CE55-6C94-7B2C-8EBDAD61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Modèle de Drude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3F9915F-B789-D04A-1DB5-16C297B6B096}"/>
              </a:ext>
            </a:extLst>
          </p:cNvPr>
          <p:cNvSpPr txBox="1"/>
          <p:nvPr/>
        </p:nvSpPr>
        <p:spPr>
          <a:xfrm>
            <a:off x="838199" y="1690688"/>
            <a:ext cx="5842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Force à prendre en compte pour le modèle: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BBCD2EAB-3061-4935-B766-110F7BF04B1F}"/>
                  </a:ext>
                </a:extLst>
              </p:cNvPr>
              <p:cNvSpPr txBox="1"/>
              <p:nvPr/>
            </p:nvSpPr>
            <p:spPr>
              <a:xfrm>
                <a:off x="838199" y="2152353"/>
                <a:ext cx="6580240" cy="1233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Force électromagnétique : </a:t>
                </a:r>
              </a:p>
              <a:p>
                <a:pPr lvl="1"/>
                <a:endParaRPr lang="fr-FR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fr-FR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BBCD2EAB-3061-4935-B766-110F7BF04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152353"/>
                <a:ext cx="6580240" cy="1233928"/>
              </a:xfrm>
              <a:prstGeom prst="rect">
                <a:avLst/>
              </a:prstGeom>
              <a:blipFill>
                <a:blip r:embed="rId2"/>
                <a:stretch>
                  <a:fillRect l="-577" t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29E579C-B596-B49A-B2F7-20A22F63CFD1}"/>
                  </a:ext>
                </a:extLst>
              </p:cNvPr>
              <p:cNvSpPr txBox="1"/>
              <p:nvPr/>
            </p:nvSpPr>
            <p:spPr>
              <a:xfrm>
                <a:off x="838199" y="3386281"/>
                <a:ext cx="6580240" cy="1300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Force d’amortissement visqueux : </a:t>
                </a:r>
              </a:p>
              <a:p>
                <a:pPr lvl="1"/>
                <a:r>
                  <a:rPr lang="fr-FR" dirty="0"/>
                  <a:t>		    </a:t>
                </a:r>
              </a:p>
              <a:p>
                <a:pPr lvl="1"/>
                <a:r>
                  <a:rPr lang="fr-FR" dirty="0"/>
                  <a:t>		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fr-FR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avec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−14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fr-FR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29E579C-B596-B49A-B2F7-20A22F63C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386281"/>
                <a:ext cx="6580240" cy="1300228"/>
              </a:xfrm>
              <a:prstGeom prst="rect">
                <a:avLst/>
              </a:prstGeom>
              <a:blipFill>
                <a:blip r:embed="rId3"/>
                <a:stretch>
                  <a:fillRect l="-577" t="-19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998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4A67064-77A3-AB11-05B1-8A4E9883F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869BE021-9BAA-99E8-31C7-19630C03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46F8AA-2D28-1E3D-7CA5-AF14D84E426A}"/>
              </a:ext>
            </a:extLst>
          </p:cNvPr>
          <p:cNvSpPr/>
          <p:nvPr/>
        </p:nvSpPr>
        <p:spPr>
          <a:xfrm>
            <a:off x="-281354" y="-379829"/>
            <a:ext cx="12731262" cy="75543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5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D72FCE-CE55-6C94-7B2C-8EBDAD61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Relation de passage 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B3B47FD-91BE-7D0E-7194-117DA600EF0A}"/>
              </a:ext>
            </a:extLst>
          </p:cNvPr>
          <p:cNvCxnSpPr>
            <a:cxnSpLocks/>
          </p:cNvCxnSpPr>
          <p:nvPr/>
        </p:nvCxnSpPr>
        <p:spPr>
          <a:xfrm>
            <a:off x="6096000" y="2728452"/>
            <a:ext cx="0" cy="31709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732AA02E-87E3-7AE9-4BC8-4FCBD2872766}"/>
              </a:ext>
            </a:extLst>
          </p:cNvPr>
          <p:cNvSpPr txBox="1"/>
          <p:nvPr/>
        </p:nvSpPr>
        <p:spPr>
          <a:xfrm>
            <a:off x="4321277" y="2020566"/>
            <a:ext cx="1091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5E99C45-9CFF-255A-6BA7-A8EB7527A1B2}"/>
              </a:ext>
            </a:extLst>
          </p:cNvPr>
          <p:cNvSpPr txBox="1"/>
          <p:nvPr/>
        </p:nvSpPr>
        <p:spPr>
          <a:xfrm>
            <a:off x="7275870" y="2020566"/>
            <a:ext cx="3564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2 </a:t>
            </a:r>
            <a:r>
              <a:rPr lang="fr-FR" sz="2400" dirty="0"/>
              <a:t>milieu conducteur </a:t>
            </a:r>
            <a:endParaRPr lang="fr-F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6546351F-E11D-701C-9EC8-1FCAA7724A27}"/>
                  </a:ext>
                </a:extLst>
              </p:cNvPr>
              <p:cNvSpPr txBox="1"/>
              <p:nvPr/>
            </p:nvSpPr>
            <p:spPr>
              <a:xfrm>
                <a:off x="4409767" y="5696499"/>
                <a:ext cx="1091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6546351F-E11D-701C-9EC8-1FCAA7724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767" y="5696499"/>
                <a:ext cx="1091380" cy="707886"/>
              </a:xfrm>
              <a:prstGeom prst="rect">
                <a:avLst/>
              </a:prstGeom>
              <a:blipFill>
                <a:blip r:embed="rId2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9378C88-0155-1D2C-C496-8DD3B09A3B07}"/>
                  </a:ext>
                </a:extLst>
              </p:cNvPr>
              <p:cNvSpPr txBox="1"/>
              <p:nvPr/>
            </p:nvSpPr>
            <p:spPr>
              <a:xfrm>
                <a:off x="6794092" y="5696499"/>
                <a:ext cx="1091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9378C88-0155-1D2C-C496-8DD3B09A3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092" y="5696499"/>
                <a:ext cx="1091380" cy="707886"/>
              </a:xfrm>
              <a:prstGeom prst="rect">
                <a:avLst/>
              </a:prstGeom>
              <a:blipFill>
                <a:blip r:embed="rId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37A6100-6436-2006-2D0A-2B4EA8CBBF27}"/>
              </a:ext>
            </a:extLst>
          </p:cNvPr>
          <p:cNvCxnSpPr>
            <a:cxnSpLocks/>
          </p:cNvCxnSpPr>
          <p:nvPr/>
        </p:nvCxnSpPr>
        <p:spPr>
          <a:xfrm>
            <a:off x="1887794" y="4070555"/>
            <a:ext cx="8450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6632AFD0-967B-C0A4-1E44-BE8DB5EC93EE}"/>
              </a:ext>
            </a:extLst>
          </p:cNvPr>
          <p:cNvCxnSpPr/>
          <p:nvPr/>
        </p:nvCxnSpPr>
        <p:spPr>
          <a:xfrm>
            <a:off x="3687097" y="4070555"/>
            <a:ext cx="97339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39623CA-0568-6878-A3E7-B8B7F7D289AF}"/>
              </a:ext>
            </a:extLst>
          </p:cNvPr>
          <p:cNvCxnSpPr>
            <a:cxnSpLocks/>
          </p:cNvCxnSpPr>
          <p:nvPr/>
        </p:nvCxnSpPr>
        <p:spPr>
          <a:xfrm flipV="1">
            <a:off x="3701845" y="3291348"/>
            <a:ext cx="0" cy="79395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DDE0AD16-C194-D1EF-0DFB-C32A01C74C5A}"/>
              </a:ext>
            </a:extLst>
          </p:cNvPr>
          <p:cNvSpPr/>
          <p:nvPr/>
        </p:nvSpPr>
        <p:spPr>
          <a:xfrm>
            <a:off x="3532238" y="3893574"/>
            <a:ext cx="339213" cy="353961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6D1F8E98-675F-949D-F96A-2AC73D55175F}"/>
                  </a:ext>
                </a:extLst>
              </p:cNvPr>
              <p:cNvSpPr txBox="1"/>
              <p:nvPr/>
            </p:nvSpPr>
            <p:spPr>
              <a:xfrm>
                <a:off x="4199603" y="4043479"/>
                <a:ext cx="1091380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6D1F8E98-675F-949D-F96A-2AC73D551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603" y="4043479"/>
                <a:ext cx="1091380" cy="798873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40873E85-55A6-2AC2-9712-FFAE15A49DBA}"/>
                  </a:ext>
                </a:extLst>
              </p:cNvPr>
              <p:cNvSpPr txBox="1"/>
              <p:nvPr/>
            </p:nvSpPr>
            <p:spPr>
              <a:xfrm>
                <a:off x="2705715" y="2573132"/>
                <a:ext cx="1091380" cy="782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40873E85-55A6-2AC2-9712-FFAE15A49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715" y="2573132"/>
                <a:ext cx="1091380" cy="782587"/>
              </a:xfrm>
              <a:prstGeom prst="rect">
                <a:avLst/>
              </a:prstGeom>
              <a:blipFill>
                <a:blip r:embed="rId5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D2D91CD7-4836-67A2-02AE-C5A1BCD11837}"/>
                  </a:ext>
                </a:extLst>
              </p:cNvPr>
              <p:cNvSpPr txBox="1"/>
              <p:nvPr/>
            </p:nvSpPr>
            <p:spPr>
              <a:xfrm>
                <a:off x="2705715" y="4051621"/>
                <a:ext cx="1091380" cy="782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D2D91CD7-4836-67A2-02AE-C5A1BCD11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715" y="4051621"/>
                <a:ext cx="1091380" cy="782587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469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4A67064-77A3-AB11-05B1-8A4E9883F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869BE021-9BAA-99E8-31C7-19630C03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46F8AA-2D28-1E3D-7CA5-AF14D84E426A}"/>
              </a:ext>
            </a:extLst>
          </p:cNvPr>
          <p:cNvSpPr/>
          <p:nvPr/>
        </p:nvSpPr>
        <p:spPr>
          <a:xfrm>
            <a:off x="-281354" y="-379829"/>
            <a:ext cx="12731262" cy="75543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60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D72FCE-CE55-6C94-7B2C-8EBDAD61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d’un milieu diélectrique LHI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B3B47FD-91BE-7D0E-7194-117DA600EF0A}"/>
              </a:ext>
            </a:extLst>
          </p:cNvPr>
          <p:cNvCxnSpPr>
            <a:cxnSpLocks/>
          </p:cNvCxnSpPr>
          <p:nvPr/>
        </p:nvCxnSpPr>
        <p:spPr>
          <a:xfrm>
            <a:off x="6096000" y="1529255"/>
            <a:ext cx="0" cy="50906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732AA02E-87E3-7AE9-4BC8-4FCBD2872766}"/>
              </a:ext>
            </a:extLst>
          </p:cNvPr>
          <p:cNvSpPr txBox="1"/>
          <p:nvPr/>
        </p:nvSpPr>
        <p:spPr>
          <a:xfrm>
            <a:off x="2985468" y="1485123"/>
            <a:ext cx="2180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Milieu 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5E99C45-9CFF-255A-6BA7-A8EB7527A1B2}"/>
              </a:ext>
            </a:extLst>
          </p:cNvPr>
          <p:cNvSpPr txBox="1"/>
          <p:nvPr/>
        </p:nvSpPr>
        <p:spPr>
          <a:xfrm>
            <a:off x="6578812" y="1487419"/>
            <a:ext cx="2118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Milieu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6546351F-E11D-701C-9EC8-1FCAA7724A27}"/>
                  </a:ext>
                </a:extLst>
              </p:cNvPr>
              <p:cNvSpPr txBox="1"/>
              <p:nvPr/>
            </p:nvSpPr>
            <p:spPr>
              <a:xfrm>
                <a:off x="4815692" y="1439343"/>
                <a:ext cx="1091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4000" dirty="0"/>
              </a:p>
            </p:txBody>
          </p:sp>
        </mc:Choice>
        <mc:Fallback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6546351F-E11D-701C-9EC8-1FCAA7724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692" y="1439343"/>
                <a:ext cx="1091380" cy="707886"/>
              </a:xfrm>
              <a:prstGeom prst="rect">
                <a:avLst/>
              </a:prstGeom>
              <a:blipFill>
                <a:blip r:embed="rId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9378C88-0155-1D2C-C496-8DD3B09A3B07}"/>
                  </a:ext>
                </a:extLst>
              </p:cNvPr>
              <p:cNvSpPr txBox="1"/>
              <p:nvPr/>
            </p:nvSpPr>
            <p:spPr>
              <a:xfrm>
                <a:off x="8637807" y="1501551"/>
                <a:ext cx="1091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4000" dirty="0"/>
              </a:p>
            </p:txBody>
          </p:sp>
        </mc:Choice>
        <mc:Fallback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9378C88-0155-1D2C-C496-8DD3B09A3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807" y="1501551"/>
                <a:ext cx="1091380" cy="707886"/>
              </a:xfrm>
              <a:prstGeom prst="rect">
                <a:avLst/>
              </a:prstGeom>
              <a:blipFill>
                <a:blip r:embed="rId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37A6100-6436-2006-2D0A-2B4EA8CBBF27}"/>
              </a:ext>
            </a:extLst>
          </p:cNvPr>
          <p:cNvCxnSpPr>
            <a:cxnSpLocks/>
          </p:cNvCxnSpPr>
          <p:nvPr/>
        </p:nvCxnSpPr>
        <p:spPr>
          <a:xfrm>
            <a:off x="1887794" y="4070555"/>
            <a:ext cx="8450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6632AFD0-967B-C0A4-1E44-BE8DB5EC93EE}"/>
              </a:ext>
            </a:extLst>
          </p:cNvPr>
          <p:cNvCxnSpPr/>
          <p:nvPr/>
        </p:nvCxnSpPr>
        <p:spPr>
          <a:xfrm rot="18827330">
            <a:off x="4679667" y="5067990"/>
            <a:ext cx="97339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39623CA-0568-6878-A3E7-B8B7F7D289AF}"/>
              </a:ext>
            </a:extLst>
          </p:cNvPr>
          <p:cNvCxnSpPr>
            <a:cxnSpLocks/>
          </p:cNvCxnSpPr>
          <p:nvPr/>
        </p:nvCxnSpPr>
        <p:spPr>
          <a:xfrm rot="18827330" flipV="1">
            <a:off x="4563844" y="4747206"/>
            <a:ext cx="0" cy="79395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DDE0AD16-C194-D1EF-0DFB-C32A01C74C5A}"/>
              </a:ext>
            </a:extLst>
          </p:cNvPr>
          <p:cNvSpPr/>
          <p:nvPr/>
        </p:nvSpPr>
        <p:spPr>
          <a:xfrm rot="18827330">
            <a:off x="4670167" y="5231707"/>
            <a:ext cx="339213" cy="353961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6D1F8E98-675F-949D-F96A-2AC73D55175F}"/>
                  </a:ext>
                </a:extLst>
              </p:cNvPr>
              <p:cNvSpPr txBox="1"/>
              <p:nvPr/>
            </p:nvSpPr>
            <p:spPr>
              <a:xfrm>
                <a:off x="5284958" y="4513666"/>
                <a:ext cx="1091380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sz="4000" dirty="0"/>
              </a:p>
            </p:txBody>
          </p:sp>
        </mc:Choice>
        <mc:Fallback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6D1F8E98-675F-949D-F96A-2AC73D551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958" y="4513666"/>
                <a:ext cx="1091380" cy="798873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40873E85-55A6-2AC2-9712-FFAE15A49DBA}"/>
                  </a:ext>
                </a:extLst>
              </p:cNvPr>
              <p:cNvSpPr txBox="1"/>
              <p:nvPr/>
            </p:nvSpPr>
            <p:spPr>
              <a:xfrm>
                <a:off x="3311157" y="4507605"/>
                <a:ext cx="1091380" cy="782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sz="4000" dirty="0"/>
              </a:p>
            </p:txBody>
          </p:sp>
        </mc:Choice>
        <mc:Fallback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40873E85-55A6-2AC2-9712-FFAE15A49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157" y="4507605"/>
                <a:ext cx="1091380" cy="782587"/>
              </a:xfrm>
              <a:prstGeom prst="rect">
                <a:avLst/>
              </a:prstGeom>
              <a:blipFill>
                <a:blip r:embed="rId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D2D91CD7-4836-67A2-02AE-C5A1BCD11837}"/>
                  </a:ext>
                </a:extLst>
              </p:cNvPr>
              <p:cNvSpPr txBox="1"/>
              <p:nvPr/>
            </p:nvSpPr>
            <p:spPr>
              <a:xfrm>
                <a:off x="4605991" y="5837354"/>
                <a:ext cx="1091380" cy="782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sz="4000" dirty="0"/>
              </a:p>
            </p:txBody>
          </p:sp>
        </mc:Choice>
        <mc:Fallback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D2D91CD7-4836-67A2-02AE-C5A1BCD11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991" y="5837354"/>
                <a:ext cx="1091380" cy="782587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FA0B3FE-28D9-A64C-8CA6-BCDEBD10868D}"/>
              </a:ext>
            </a:extLst>
          </p:cNvPr>
          <p:cNvCxnSpPr>
            <a:cxnSpLocks/>
          </p:cNvCxnSpPr>
          <p:nvPr/>
        </p:nvCxnSpPr>
        <p:spPr>
          <a:xfrm flipH="1" flipV="1">
            <a:off x="4135057" y="2648940"/>
            <a:ext cx="1960943" cy="1421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8D6A4F59-2ACD-D8F9-F98F-8B45D81D8D47}"/>
              </a:ext>
            </a:extLst>
          </p:cNvPr>
          <p:cNvCxnSpPr>
            <a:cxnSpLocks/>
          </p:cNvCxnSpPr>
          <p:nvPr/>
        </p:nvCxnSpPr>
        <p:spPr>
          <a:xfrm flipH="1">
            <a:off x="4165600" y="4096094"/>
            <a:ext cx="1930400" cy="2000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CCF49237-9B8F-1F6D-AAA0-416F99961CED}"/>
              </a:ext>
            </a:extLst>
          </p:cNvPr>
          <p:cNvCxnSpPr>
            <a:cxnSpLocks/>
          </p:cNvCxnSpPr>
          <p:nvPr/>
        </p:nvCxnSpPr>
        <p:spPr>
          <a:xfrm flipV="1">
            <a:off x="6096000" y="3151628"/>
            <a:ext cx="2688537" cy="923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rme libre 24">
            <a:extLst>
              <a:ext uri="{FF2B5EF4-FFF2-40B4-BE49-F238E27FC236}">
                <a16:creationId xmlns:a16="http://schemas.microsoft.com/office/drawing/2014/main" id="{7895FA01-4620-6DF6-2B43-051172411CF1}"/>
              </a:ext>
            </a:extLst>
          </p:cNvPr>
          <p:cNvSpPr/>
          <p:nvPr/>
        </p:nvSpPr>
        <p:spPr>
          <a:xfrm>
            <a:off x="5508192" y="4070562"/>
            <a:ext cx="199653" cy="398207"/>
          </a:xfrm>
          <a:custGeom>
            <a:avLst/>
            <a:gdLst>
              <a:gd name="connsiteX0" fmla="*/ 7924 w 199653"/>
              <a:gd name="connsiteY0" fmla="*/ 0 h 398207"/>
              <a:gd name="connsiteX1" fmla="*/ 22673 w 199653"/>
              <a:gd name="connsiteY1" fmla="*/ 235975 h 398207"/>
              <a:gd name="connsiteX2" fmla="*/ 199653 w 199653"/>
              <a:gd name="connsiteY2" fmla="*/ 398207 h 39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653" h="398207">
                <a:moveTo>
                  <a:pt x="7924" y="0"/>
                </a:moveTo>
                <a:cubicBezTo>
                  <a:pt x="-679" y="84803"/>
                  <a:pt x="-9282" y="169607"/>
                  <a:pt x="22673" y="235975"/>
                </a:cubicBezTo>
                <a:cubicBezTo>
                  <a:pt x="54628" y="302343"/>
                  <a:pt x="167698" y="373626"/>
                  <a:pt x="199653" y="3982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477C3493-1891-E1E1-E4DE-69176F1F58D5}"/>
                  </a:ext>
                </a:extLst>
              </p:cNvPr>
              <p:cNvSpPr txBox="1"/>
              <p:nvPr/>
            </p:nvSpPr>
            <p:spPr>
              <a:xfrm>
                <a:off x="4523475" y="4079272"/>
                <a:ext cx="8313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fr-FR" sz="4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4000" dirty="0"/>
              </a:p>
            </p:txBody>
          </p:sp>
        </mc:Choice>
        <mc:Fallback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477C3493-1891-E1E1-E4DE-69176F1F5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475" y="4079272"/>
                <a:ext cx="831320" cy="707886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orme libre 27">
            <a:extLst>
              <a:ext uri="{FF2B5EF4-FFF2-40B4-BE49-F238E27FC236}">
                <a16:creationId xmlns:a16="http://schemas.microsoft.com/office/drawing/2014/main" id="{00453D57-0E1F-AFCB-7F0E-72D1D7D61ECA}"/>
              </a:ext>
            </a:extLst>
          </p:cNvPr>
          <p:cNvSpPr/>
          <p:nvPr/>
        </p:nvSpPr>
        <p:spPr>
          <a:xfrm rot="2332900">
            <a:off x="5354795" y="3672181"/>
            <a:ext cx="199653" cy="398207"/>
          </a:xfrm>
          <a:custGeom>
            <a:avLst/>
            <a:gdLst>
              <a:gd name="connsiteX0" fmla="*/ 7924 w 199653"/>
              <a:gd name="connsiteY0" fmla="*/ 0 h 398207"/>
              <a:gd name="connsiteX1" fmla="*/ 22673 w 199653"/>
              <a:gd name="connsiteY1" fmla="*/ 235975 h 398207"/>
              <a:gd name="connsiteX2" fmla="*/ 199653 w 199653"/>
              <a:gd name="connsiteY2" fmla="*/ 398207 h 39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653" h="398207">
                <a:moveTo>
                  <a:pt x="7924" y="0"/>
                </a:moveTo>
                <a:cubicBezTo>
                  <a:pt x="-679" y="84803"/>
                  <a:pt x="-9282" y="169607"/>
                  <a:pt x="22673" y="235975"/>
                </a:cubicBezTo>
                <a:cubicBezTo>
                  <a:pt x="54628" y="302343"/>
                  <a:pt x="167698" y="373626"/>
                  <a:pt x="199653" y="3982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D24DF3D2-9319-AFA6-BA9A-B92257C6A982}"/>
                  </a:ext>
                </a:extLst>
              </p:cNvPr>
              <p:cNvSpPr txBox="1"/>
              <p:nvPr/>
            </p:nvSpPr>
            <p:spPr>
              <a:xfrm>
                <a:off x="4456196" y="3353673"/>
                <a:ext cx="8313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fr-FR" sz="4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fr-FR" sz="4000" dirty="0"/>
              </a:p>
            </p:txBody>
          </p:sp>
        </mc:Choice>
        <mc:Fallback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D24DF3D2-9319-AFA6-BA9A-B92257C6A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196" y="3353673"/>
                <a:ext cx="831320" cy="707886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orme libre 31">
            <a:extLst>
              <a:ext uri="{FF2B5EF4-FFF2-40B4-BE49-F238E27FC236}">
                <a16:creationId xmlns:a16="http://schemas.microsoft.com/office/drawing/2014/main" id="{BDF93F8C-B898-CD55-FE88-3737BDD5BAFE}"/>
              </a:ext>
            </a:extLst>
          </p:cNvPr>
          <p:cNvSpPr/>
          <p:nvPr/>
        </p:nvSpPr>
        <p:spPr>
          <a:xfrm rot="11989586">
            <a:off x="7300217" y="3655397"/>
            <a:ext cx="199653" cy="398207"/>
          </a:xfrm>
          <a:custGeom>
            <a:avLst/>
            <a:gdLst>
              <a:gd name="connsiteX0" fmla="*/ 7924 w 199653"/>
              <a:gd name="connsiteY0" fmla="*/ 0 h 398207"/>
              <a:gd name="connsiteX1" fmla="*/ 22673 w 199653"/>
              <a:gd name="connsiteY1" fmla="*/ 235975 h 398207"/>
              <a:gd name="connsiteX2" fmla="*/ 199653 w 199653"/>
              <a:gd name="connsiteY2" fmla="*/ 398207 h 39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653" h="398207">
                <a:moveTo>
                  <a:pt x="7924" y="0"/>
                </a:moveTo>
                <a:cubicBezTo>
                  <a:pt x="-679" y="84803"/>
                  <a:pt x="-9282" y="169607"/>
                  <a:pt x="22673" y="235975"/>
                </a:cubicBezTo>
                <a:cubicBezTo>
                  <a:pt x="54628" y="302343"/>
                  <a:pt x="167698" y="373626"/>
                  <a:pt x="199653" y="3982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A93A09BA-4A5A-D6D2-C4CB-3BFB80CB2403}"/>
                  </a:ext>
                </a:extLst>
              </p:cNvPr>
              <p:cNvSpPr txBox="1"/>
              <p:nvPr/>
            </p:nvSpPr>
            <p:spPr>
              <a:xfrm>
                <a:off x="7806487" y="3362669"/>
                <a:ext cx="8313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fr-FR" sz="4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fr-FR" sz="4000" dirty="0"/>
              </a:p>
            </p:txBody>
          </p:sp>
        </mc:Choice>
        <mc:Fallback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A93A09BA-4A5A-D6D2-C4CB-3BFB80CB2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487" y="3362669"/>
                <a:ext cx="831320" cy="707886"/>
              </a:xfrm>
              <a:prstGeom prst="rect">
                <a:avLst/>
              </a:prstGeom>
              <a:blipFill>
                <a:blip r:embed="rId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e 19">
            <a:extLst>
              <a:ext uri="{FF2B5EF4-FFF2-40B4-BE49-F238E27FC236}">
                <a16:creationId xmlns:a16="http://schemas.microsoft.com/office/drawing/2014/main" id="{94B288A7-AC49-DC48-C84D-29154B372AF1}"/>
              </a:ext>
            </a:extLst>
          </p:cNvPr>
          <p:cNvGrpSpPr/>
          <p:nvPr/>
        </p:nvGrpSpPr>
        <p:grpSpPr>
          <a:xfrm rot="15903954">
            <a:off x="4572578" y="3265466"/>
            <a:ext cx="999498" cy="997001"/>
            <a:chOff x="4871058" y="2890207"/>
            <a:chExt cx="999498" cy="997001"/>
          </a:xfrm>
        </p:grpSpPr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6FB6B101-8108-F536-1D43-BDC07E147760}"/>
                </a:ext>
              </a:extLst>
            </p:cNvPr>
            <p:cNvCxnSpPr/>
            <p:nvPr/>
          </p:nvCxnSpPr>
          <p:spPr>
            <a:xfrm rot="18827330">
              <a:off x="5383859" y="3376904"/>
              <a:ext cx="973393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A638D2F1-C8C9-34A4-38FF-7860100933A9}"/>
                </a:ext>
              </a:extLst>
            </p:cNvPr>
            <p:cNvCxnSpPr>
              <a:cxnSpLocks/>
            </p:cNvCxnSpPr>
            <p:nvPr/>
          </p:nvCxnSpPr>
          <p:spPr>
            <a:xfrm rot="18827330" flipV="1">
              <a:off x="5268036" y="3056120"/>
              <a:ext cx="0" cy="79395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94B0667B-ABFB-2FF5-6283-B49A2DC7C9E3}"/>
                </a:ext>
              </a:extLst>
            </p:cNvPr>
            <p:cNvSpPr/>
            <p:nvPr/>
          </p:nvSpPr>
          <p:spPr>
            <a:xfrm rot="18827330">
              <a:off x="5374359" y="3540621"/>
              <a:ext cx="339213" cy="353961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36EE8903-85F9-919A-538E-39A6C162D6B3}"/>
                  </a:ext>
                </a:extLst>
              </p:cNvPr>
              <p:cNvSpPr txBox="1"/>
              <p:nvPr/>
            </p:nvSpPr>
            <p:spPr>
              <a:xfrm>
                <a:off x="3294134" y="2249062"/>
                <a:ext cx="1091380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sz="4000" dirty="0"/>
              </a:p>
            </p:txBody>
          </p:sp>
        </mc:Choice>
        <mc:Fallback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36EE8903-85F9-919A-538E-39A6C162D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134" y="2249062"/>
                <a:ext cx="1091380" cy="798873"/>
              </a:xfrm>
              <a:prstGeom prst="rect">
                <a:avLst/>
              </a:prstGeom>
              <a:blipFill>
                <a:blip r:embed="rId10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11A6C573-FF21-A59B-0B78-C1E35BD16202}"/>
                  </a:ext>
                </a:extLst>
              </p:cNvPr>
              <p:cNvSpPr txBox="1"/>
              <p:nvPr/>
            </p:nvSpPr>
            <p:spPr>
              <a:xfrm>
                <a:off x="3591995" y="3315022"/>
                <a:ext cx="1091380" cy="782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sz="4000" dirty="0"/>
              </a:p>
            </p:txBody>
          </p:sp>
        </mc:Choice>
        <mc:Fallback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11A6C573-FF21-A59B-0B78-C1E35BD16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995" y="3315022"/>
                <a:ext cx="1091380" cy="782587"/>
              </a:xfrm>
              <a:prstGeom prst="rect">
                <a:avLst/>
              </a:prstGeom>
              <a:blipFill>
                <a:blip r:embed="rId11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516FCB6F-3964-9BAB-07A1-EBBB0CB95B5F}"/>
                  </a:ext>
                </a:extLst>
              </p:cNvPr>
              <p:cNvSpPr txBox="1"/>
              <p:nvPr/>
            </p:nvSpPr>
            <p:spPr>
              <a:xfrm>
                <a:off x="5073493" y="2688898"/>
                <a:ext cx="1091380" cy="782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sz="4000" dirty="0"/>
              </a:p>
            </p:txBody>
          </p:sp>
        </mc:Choice>
        <mc:Fallback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516FCB6F-3964-9BAB-07A1-EBBB0CB95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493" y="2688898"/>
                <a:ext cx="1091380" cy="782587"/>
              </a:xfrm>
              <a:prstGeom prst="rect">
                <a:avLst/>
              </a:prstGeom>
              <a:blipFill>
                <a:blip r:embed="rId12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e 11">
            <a:extLst>
              <a:ext uri="{FF2B5EF4-FFF2-40B4-BE49-F238E27FC236}">
                <a16:creationId xmlns:a16="http://schemas.microsoft.com/office/drawing/2014/main" id="{47C242E0-EB56-3DB0-F033-27BCF93466B9}"/>
              </a:ext>
            </a:extLst>
          </p:cNvPr>
          <p:cNvGrpSpPr/>
          <p:nvPr/>
        </p:nvGrpSpPr>
        <p:grpSpPr>
          <a:xfrm rot="1659555">
            <a:off x="7387741" y="2598658"/>
            <a:ext cx="999498" cy="997001"/>
            <a:chOff x="7578836" y="2631423"/>
            <a:chExt cx="999498" cy="997001"/>
          </a:xfrm>
        </p:grpSpPr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E19948AC-E1FE-DAAD-2E47-9A827EAD160C}"/>
                </a:ext>
              </a:extLst>
            </p:cNvPr>
            <p:cNvCxnSpPr>
              <a:cxnSpLocks/>
            </p:cNvCxnSpPr>
            <p:nvPr/>
          </p:nvCxnSpPr>
          <p:spPr>
            <a:xfrm rot="18801908">
              <a:off x="8091637" y="3118120"/>
              <a:ext cx="973393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B96C48A6-03DD-BC09-CAD4-16DAA6099E0A}"/>
                </a:ext>
              </a:extLst>
            </p:cNvPr>
            <p:cNvCxnSpPr>
              <a:cxnSpLocks/>
            </p:cNvCxnSpPr>
            <p:nvPr/>
          </p:nvCxnSpPr>
          <p:spPr>
            <a:xfrm rot="18801908" flipV="1">
              <a:off x="7975814" y="2797336"/>
              <a:ext cx="0" cy="79395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6A9B4A66-75BF-2EAD-CF46-B90C32A82C63}"/>
                </a:ext>
              </a:extLst>
            </p:cNvPr>
            <p:cNvSpPr/>
            <p:nvPr/>
          </p:nvSpPr>
          <p:spPr>
            <a:xfrm rot="18801908">
              <a:off x="8082137" y="3281837"/>
              <a:ext cx="339213" cy="353961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4CDB6180-2D73-F31B-F7D1-89503FDEA17E}"/>
                  </a:ext>
                </a:extLst>
              </p:cNvPr>
              <p:cNvSpPr txBox="1"/>
              <p:nvPr/>
            </p:nvSpPr>
            <p:spPr>
              <a:xfrm>
                <a:off x="8696928" y="2563796"/>
                <a:ext cx="1091380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sz="4000" dirty="0"/>
              </a:p>
            </p:txBody>
          </p:sp>
        </mc:Choice>
        <mc:Fallback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4CDB6180-2D73-F31B-F7D1-89503FDEA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928" y="2563796"/>
                <a:ext cx="1091380" cy="798873"/>
              </a:xfrm>
              <a:prstGeom prst="rect">
                <a:avLst/>
              </a:prstGeom>
              <a:blipFill>
                <a:blip r:embed="rId1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0A7ABFE8-F628-9D5F-29C1-52A7FAE1CEFD}"/>
                  </a:ext>
                </a:extLst>
              </p:cNvPr>
              <p:cNvSpPr txBox="1"/>
              <p:nvPr/>
            </p:nvSpPr>
            <p:spPr>
              <a:xfrm>
                <a:off x="6723127" y="2557735"/>
                <a:ext cx="1091380" cy="782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sz="4000" dirty="0"/>
              </a:p>
            </p:txBody>
          </p:sp>
        </mc:Choice>
        <mc:Fallback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0A7ABFE8-F628-9D5F-29C1-52A7FAE1C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127" y="2557735"/>
                <a:ext cx="1091380" cy="782587"/>
              </a:xfrm>
              <a:prstGeom prst="rect">
                <a:avLst/>
              </a:prstGeom>
              <a:blipFill>
                <a:blip r:embed="rId1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77DA3D2A-DD49-18C9-9C28-6FE1F7705127}"/>
                  </a:ext>
                </a:extLst>
              </p:cNvPr>
              <p:cNvSpPr txBox="1"/>
              <p:nvPr/>
            </p:nvSpPr>
            <p:spPr>
              <a:xfrm>
                <a:off x="8017961" y="3887484"/>
                <a:ext cx="1091380" cy="782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sz="4000" dirty="0"/>
              </a:p>
            </p:txBody>
          </p:sp>
        </mc:Choice>
        <mc:Fallback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77DA3D2A-DD49-18C9-9C28-6FE1F7705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961" y="3887484"/>
                <a:ext cx="1091380" cy="782587"/>
              </a:xfrm>
              <a:prstGeom prst="rect">
                <a:avLst/>
              </a:prstGeom>
              <a:blipFill>
                <a:blip r:embed="rId15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829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4A67064-77A3-AB11-05B1-8A4E9883F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869BE021-9BAA-99E8-31C7-19630C03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46F8AA-2D28-1E3D-7CA5-AF14D84E426A}"/>
              </a:ext>
            </a:extLst>
          </p:cNvPr>
          <p:cNvSpPr/>
          <p:nvPr/>
        </p:nvSpPr>
        <p:spPr>
          <a:xfrm>
            <a:off x="-281354" y="-379829"/>
            <a:ext cx="12731262" cy="75543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472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253</Words>
  <Application>Microsoft Macintosh PowerPoint</Application>
  <PresentationFormat>Grand écran</PresentationFormat>
  <Paragraphs>69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Thème Office</vt:lpstr>
      <vt:lpstr>LPOB 78 Ondes évanescentes</vt:lpstr>
      <vt:lpstr>Ondes évanescentes</vt:lpstr>
      <vt:lpstr>Présentation PowerPoint</vt:lpstr>
      <vt:lpstr>Modèle de Drude </vt:lpstr>
      <vt:lpstr>Présentation PowerPoint</vt:lpstr>
      <vt:lpstr>Relation de passage </vt:lpstr>
      <vt:lpstr>Présentation PowerPoint</vt:lpstr>
      <vt:lpstr>Interface d’un milieu diélectrique LHI</vt:lpstr>
      <vt:lpstr>Présentation PowerPoint</vt:lpstr>
      <vt:lpstr>Interface d’un milieu diélectrique LHI</vt:lpstr>
      <vt:lpstr>Réflexion totale </vt:lpstr>
      <vt:lpstr>Présentation PowerPoint</vt:lpstr>
      <vt:lpstr>Application à la microscopie optique en champ proche </vt:lpstr>
      <vt:lpstr>Application à la microscopie optique en champ proche </vt:lpstr>
      <vt:lpstr>Application à la microscopie optique en champ proche </vt:lpstr>
      <vt:lpstr>Cocnlusion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LPOB 78 Ondes évanescentes</dc:title>
  <dc:creator>Theophile Rabier</dc:creator>
  <cp:lastModifiedBy>Theophile Rabier</cp:lastModifiedBy>
  <cp:revision>9</cp:revision>
  <dcterms:created xsi:type="dcterms:W3CDTF">2022-05-25T12:34:30Z</dcterms:created>
  <dcterms:modified xsi:type="dcterms:W3CDTF">2022-05-26T13:24:03Z</dcterms:modified>
</cp:coreProperties>
</file>