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ge986e/Gg0D8vgUDnYFCNDK/wp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C16FDB-1AF9-4E1D-A552-BF9C385373BA}">
  <a:tblStyle styleId="{6AC16FDB-1AF9-4E1D-A552-BF9C385373B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customschemas.google.com/relationships/presentationmetadata" Target="meta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8.jpg"/><Relationship Id="rId6"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youtu.be/gVqiDB8yWG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fr"/>
              <a:t>LPOB31 </a:t>
            </a:r>
            <a:endParaRPr/>
          </a:p>
          <a:p>
            <a:pPr indent="0" lvl="0" marL="0" rtl="0" algn="ctr">
              <a:lnSpc>
                <a:spcPct val="100000"/>
              </a:lnSpc>
              <a:spcBef>
                <a:spcPts val="0"/>
              </a:spcBef>
              <a:spcAft>
                <a:spcPts val="0"/>
              </a:spcAft>
              <a:buSzPct val="111111"/>
              <a:buNone/>
            </a:pPr>
            <a:r>
              <a:rPr lang="fr"/>
              <a:t>Dispersion et absorption d'ondes</a:t>
            </a:r>
            <a:endParaRPr/>
          </a:p>
        </p:txBody>
      </p:sp>
      <p:sp>
        <p:nvSpPr>
          <p:cNvPr id="55" name="Google Shape;55;p1"/>
          <p:cNvSpPr txBox="1"/>
          <p:nvPr>
            <p:ph idx="1" type="subTitle"/>
          </p:nvPr>
        </p:nvSpPr>
        <p:spPr>
          <a:xfrm>
            <a:off x="311700" y="2834125"/>
            <a:ext cx="8520600" cy="22089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2800"/>
              <a:buNone/>
            </a:pPr>
            <a:r>
              <a:rPr lang="fr"/>
              <a:t>Niveau: L2</a:t>
            </a:r>
            <a:endParaRPr/>
          </a:p>
          <a:p>
            <a:pPr indent="0" lvl="0" marL="0" rtl="0" algn="ctr">
              <a:lnSpc>
                <a:spcPct val="100000"/>
              </a:lnSpc>
              <a:spcBef>
                <a:spcPts val="0"/>
              </a:spcBef>
              <a:spcAft>
                <a:spcPts val="0"/>
              </a:spcAft>
              <a:buSzPts val="2800"/>
              <a:buNone/>
            </a:pPr>
            <a:r>
              <a:rPr lang="fr"/>
              <a:t>Prérequis:</a:t>
            </a:r>
            <a:endParaRPr/>
          </a:p>
          <a:p>
            <a:pPr indent="0" lvl="0" marL="0" rtl="0" algn="ctr">
              <a:lnSpc>
                <a:spcPct val="100000"/>
              </a:lnSpc>
              <a:spcBef>
                <a:spcPts val="0"/>
              </a:spcBef>
              <a:spcAft>
                <a:spcPts val="0"/>
              </a:spcAft>
              <a:buSzPts val="2800"/>
              <a:buNone/>
            </a:pPr>
            <a:r>
              <a:rPr lang="fr" sz="1800"/>
              <a:t>Equation de d’Alembert</a:t>
            </a:r>
            <a:endParaRPr sz="1800"/>
          </a:p>
          <a:p>
            <a:pPr indent="0" lvl="0" marL="0" rtl="0" algn="ctr">
              <a:lnSpc>
                <a:spcPct val="100000"/>
              </a:lnSpc>
              <a:spcBef>
                <a:spcPts val="0"/>
              </a:spcBef>
              <a:spcAft>
                <a:spcPts val="0"/>
              </a:spcAft>
              <a:buSzPts val="2800"/>
              <a:buNone/>
            </a:pPr>
            <a:r>
              <a:rPr lang="fr" sz="1800"/>
              <a:t>OPPH</a:t>
            </a:r>
            <a:endParaRPr sz="1800"/>
          </a:p>
          <a:p>
            <a:pPr indent="0" lvl="0" marL="0" rtl="0" algn="ctr">
              <a:lnSpc>
                <a:spcPct val="100000"/>
              </a:lnSpc>
              <a:spcBef>
                <a:spcPts val="0"/>
              </a:spcBef>
              <a:spcAft>
                <a:spcPts val="0"/>
              </a:spcAft>
              <a:buSzPts val="2800"/>
              <a:buNone/>
            </a:pPr>
            <a:r>
              <a:rPr lang="fr" sz="1800"/>
              <a:t>Notation Complexe</a:t>
            </a:r>
            <a:endParaRPr sz="1800"/>
          </a:p>
          <a:p>
            <a:pPr indent="0" lvl="0" marL="0" rtl="0" algn="ctr">
              <a:lnSpc>
                <a:spcPct val="100000"/>
              </a:lnSpc>
              <a:spcBef>
                <a:spcPts val="0"/>
              </a:spcBef>
              <a:spcAft>
                <a:spcPts val="0"/>
              </a:spcAft>
              <a:buSzPts val="2800"/>
              <a:buNone/>
            </a:pPr>
            <a:r>
              <a:rPr lang="fr" sz="1800"/>
              <a:t>Corde de Melde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Paquet d’ondes</a:t>
            </a:r>
            <a:endParaRPr/>
          </a:p>
        </p:txBody>
      </p:sp>
      <p:sp>
        <p:nvSpPr>
          <p:cNvPr id="107" name="Google Shape;10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fr"/>
              <a:t>!!!revoir car pas un paquet d’onde mais somme de 2 signaux sinus!!!</a:t>
            </a:r>
            <a:endParaRPr/>
          </a:p>
        </p:txBody>
      </p:sp>
      <p:pic>
        <p:nvPicPr>
          <p:cNvPr descr="Wave group.gif" id="108" name="Google Shape;108;p10"/>
          <p:cNvPicPr preferRelativeResize="0"/>
          <p:nvPr/>
        </p:nvPicPr>
        <p:blipFill rotWithShape="1">
          <a:blip r:embed="rId3">
            <a:alphaModFix/>
          </a:blip>
          <a:srcRect b="0" l="0" r="0" t="0"/>
          <a:stretch/>
        </p:blipFill>
        <p:spPr>
          <a:xfrm>
            <a:off x="873311" y="2205550"/>
            <a:ext cx="7397375" cy="572700"/>
          </a:xfrm>
          <a:prstGeom prst="rect">
            <a:avLst/>
          </a:prstGeom>
          <a:noFill/>
          <a:ln>
            <a:noFill/>
          </a:ln>
        </p:spPr>
      </p:pic>
      <p:sp>
        <p:nvSpPr>
          <p:cNvPr id="109" name="Google Shape;109;p10"/>
          <p:cNvSpPr txBox="1"/>
          <p:nvPr/>
        </p:nvSpPr>
        <p:spPr>
          <a:xfrm>
            <a:off x="482525" y="4055250"/>
            <a:ext cx="2988900" cy="619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1"/>
          <p:cNvSpPr/>
          <p:nvPr/>
        </p:nvSpPr>
        <p:spPr>
          <a:xfrm>
            <a:off x="-12900" y="-12900"/>
            <a:ext cx="9255600" cy="5220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Prisme</a:t>
            </a:r>
            <a:endParaRPr/>
          </a:p>
        </p:txBody>
      </p:sp>
      <p:pic>
        <p:nvPicPr>
          <p:cNvPr id="120" name="Google Shape;120;p12"/>
          <p:cNvPicPr preferRelativeResize="0"/>
          <p:nvPr/>
        </p:nvPicPr>
        <p:blipFill rotWithShape="1">
          <a:blip r:embed="rId3">
            <a:alphaModFix/>
          </a:blip>
          <a:srcRect b="0" l="0" r="0" t="0"/>
          <a:stretch/>
        </p:blipFill>
        <p:spPr>
          <a:xfrm rot="-5400000">
            <a:off x="1091039" y="733387"/>
            <a:ext cx="3906874" cy="4657352"/>
          </a:xfrm>
          <a:prstGeom prst="rect">
            <a:avLst/>
          </a:prstGeom>
          <a:noFill/>
          <a:ln>
            <a:noFill/>
          </a:ln>
        </p:spPr>
      </p:pic>
      <p:sp>
        <p:nvSpPr>
          <p:cNvPr id="121" name="Google Shape;121;p12"/>
          <p:cNvSpPr txBox="1"/>
          <p:nvPr/>
        </p:nvSpPr>
        <p:spPr>
          <a:xfrm>
            <a:off x="5556025" y="1559800"/>
            <a:ext cx="24492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Arial"/>
                <a:ea typeface="Arial"/>
                <a:cs typeface="Arial"/>
                <a:sym typeface="Arial"/>
              </a:rPr>
              <a:t>Loi de Cauchy pour la réfraction, à l’ordre 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Arial"/>
                <a:ea typeface="Arial"/>
                <a:cs typeface="Arial"/>
                <a:sym typeface="Arial"/>
              </a:rPr>
              <a:t>n(𝝺) = A + B/</a:t>
            </a:r>
            <a:r>
              <a:rPr b="0" i="0" lang="fr" sz="1400" u="none" cap="none" strike="noStrike">
                <a:solidFill>
                  <a:schemeClr val="dk1"/>
                </a:solidFill>
                <a:latin typeface="Arial"/>
                <a:ea typeface="Arial"/>
                <a:cs typeface="Arial"/>
                <a:sym typeface="Arial"/>
              </a:rPr>
              <a:t>𝝺2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3"/>
          <p:cNvSpPr/>
          <p:nvPr/>
        </p:nvSpPr>
        <p:spPr>
          <a:xfrm>
            <a:off x="-36600" y="-38700"/>
            <a:ext cx="9217200" cy="5220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4"/>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Filtrage par absorption : exemple de la chlorophylle</a:t>
            </a:r>
            <a:endParaRPr/>
          </a:p>
        </p:txBody>
      </p:sp>
      <p:pic>
        <p:nvPicPr>
          <p:cNvPr id="132" name="Google Shape;132;p14"/>
          <p:cNvPicPr preferRelativeResize="0"/>
          <p:nvPr/>
        </p:nvPicPr>
        <p:blipFill rotWithShape="1">
          <a:blip r:embed="rId3">
            <a:alphaModFix/>
          </a:blip>
          <a:srcRect b="0" l="0" r="0" t="0"/>
          <a:stretch/>
        </p:blipFill>
        <p:spPr>
          <a:xfrm>
            <a:off x="5308750" y="826025"/>
            <a:ext cx="3398380" cy="2419351"/>
          </a:xfrm>
          <a:prstGeom prst="rect">
            <a:avLst/>
          </a:prstGeom>
          <a:noFill/>
          <a:ln>
            <a:noFill/>
          </a:ln>
        </p:spPr>
      </p:pic>
      <p:pic>
        <p:nvPicPr>
          <p:cNvPr id="133" name="Google Shape;133;p14"/>
          <p:cNvPicPr preferRelativeResize="0"/>
          <p:nvPr/>
        </p:nvPicPr>
        <p:blipFill rotWithShape="1">
          <a:blip r:embed="rId4">
            <a:alphaModFix/>
          </a:blip>
          <a:srcRect b="0" l="0" r="0" t="0"/>
          <a:stretch/>
        </p:blipFill>
        <p:spPr>
          <a:xfrm rot="-5400000">
            <a:off x="-622522" y="1973524"/>
            <a:ext cx="3380448" cy="1709100"/>
          </a:xfrm>
          <a:prstGeom prst="rect">
            <a:avLst/>
          </a:prstGeom>
          <a:noFill/>
          <a:ln>
            <a:noFill/>
          </a:ln>
        </p:spPr>
      </p:pic>
      <p:pic>
        <p:nvPicPr>
          <p:cNvPr id="134" name="Google Shape;134;p14"/>
          <p:cNvPicPr preferRelativeResize="0"/>
          <p:nvPr/>
        </p:nvPicPr>
        <p:blipFill rotWithShape="1">
          <a:blip r:embed="rId5">
            <a:alphaModFix/>
          </a:blip>
          <a:srcRect b="0" l="0" r="0" t="0"/>
          <a:stretch/>
        </p:blipFill>
        <p:spPr>
          <a:xfrm rot="-5400000">
            <a:off x="1778151" y="1662275"/>
            <a:ext cx="3055925" cy="2371863"/>
          </a:xfrm>
          <a:prstGeom prst="rect">
            <a:avLst/>
          </a:prstGeom>
          <a:noFill/>
          <a:ln>
            <a:noFill/>
          </a:ln>
        </p:spPr>
      </p:pic>
      <p:pic>
        <p:nvPicPr>
          <p:cNvPr id="135" name="Google Shape;135;p14"/>
          <p:cNvPicPr preferRelativeResize="0"/>
          <p:nvPr/>
        </p:nvPicPr>
        <p:blipFill rotWithShape="1">
          <a:blip r:embed="rId6">
            <a:alphaModFix/>
          </a:blip>
          <a:srcRect b="0" l="0" r="0" t="0"/>
          <a:stretch/>
        </p:blipFill>
        <p:spPr>
          <a:xfrm>
            <a:off x="4863598" y="3512575"/>
            <a:ext cx="2290900" cy="1305225"/>
          </a:xfrm>
          <a:prstGeom prst="rect">
            <a:avLst/>
          </a:prstGeom>
          <a:noFill/>
          <a:ln>
            <a:noFill/>
          </a:ln>
        </p:spPr>
      </p:pic>
      <p:sp>
        <p:nvSpPr>
          <p:cNvPr id="136" name="Google Shape;136;p14"/>
          <p:cNvSpPr txBox="1"/>
          <p:nvPr/>
        </p:nvSpPr>
        <p:spPr>
          <a:xfrm>
            <a:off x="7270500" y="3624950"/>
            <a:ext cx="17661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000000"/>
                </a:solidFill>
                <a:latin typeface="Arial"/>
                <a:ea typeface="Arial"/>
                <a:cs typeface="Arial"/>
                <a:sym typeface="Arial"/>
              </a:rPr>
              <a:t>L’absorption dans le rouge et dans le bleu est responsable de la couleur verte de la chlorophylle.</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p:nvPr/>
        </p:nvSpPr>
        <p:spPr>
          <a:xfrm>
            <a:off x="12900" y="0"/>
            <a:ext cx="9217200" cy="5143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Plan</a:t>
            </a:r>
            <a:endParaRPr/>
          </a:p>
        </p:txBody>
      </p:sp>
      <p:sp>
        <p:nvSpPr>
          <p:cNvPr id="147" name="Google Shape;14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20000"/>
          </a:bodyPr>
          <a:lstStyle/>
          <a:p>
            <a:pPr indent="-334327" lvl="0" marL="457200" rtl="0" algn="l">
              <a:lnSpc>
                <a:spcPct val="115000"/>
              </a:lnSpc>
              <a:spcBef>
                <a:spcPts val="0"/>
              </a:spcBef>
              <a:spcAft>
                <a:spcPts val="0"/>
              </a:spcAft>
              <a:buSzPct val="100000"/>
              <a:buAutoNum type="arabicPeriod"/>
            </a:pPr>
            <a:r>
              <a:rPr lang="fr"/>
              <a:t>Limite de l’équation de d’Alembert par phénomènes dissipatifs</a:t>
            </a:r>
            <a:endParaRPr/>
          </a:p>
          <a:p>
            <a:pPr indent="-310832" lvl="1" marL="914400" rtl="0" algn="l">
              <a:lnSpc>
                <a:spcPct val="115000"/>
              </a:lnSpc>
              <a:spcBef>
                <a:spcPts val="0"/>
              </a:spcBef>
              <a:spcAft>
                <a:spcPts val="0"/>
              </a:spcAft>
              <a:buSzPct val="100000"/>
              <a:buAutoNum type="arabicPeriod"/>
            </a:pPr>
            <a:r>
              <a:rPr lang="fr"/>
              <a:t>Equation de d’Alembert: corde de Melde </a:t>
            </a:r>
            <a:endParaRPr/>
          </a:p>
          <a:p>
            <a:pPr indent="0" lvl="0" marL="914400" rtl="0" algn="l">
              <a:lnSpc>
                <a:spcPct val="115000"/>
              </a:lnSpc>
              <a:spcBef>
                <a:spcPts val="1200"/>
              </a:spcBef>
              <a:spcAft>
                <a:spcPts val="0"/>
              </a:spcAft>
              <a:buSzPct val="138996"/>
              <a:buNone/>
            </a:pPr>
            <a:r>
              <a:rPr lang="fr" sz="1400"/>
              <a:t>Exp de l’onde dans une corde qui s'atténue</a:t>
            </a:r>
            <a:endParaRPr/>
          </a:p>
          <a:p>
            <a:pPr indent="-310832" lvl="1" marL="914400" rtl="0" algn="l">
              <a:lnSpc>
                <a:spcPct val="115000"/>
              </a:lnSpc>
              <a:spcBef>
                <a:spcPts val="1200"/>
              </a:spcBef>
              <a:spcAft>
                <a:spcPts val="0"/>
              </a:spcAft>
              <a:buSzPct val="100000"/>
              <a:buAutoNum type="arabicPeriod"/>
            </a:pPr>
            <a:r>
              <a:rPr lang="fr"/>
              <a:t>Frottements fluides : relation de dispersion avec k complexe introduit les k’ et k’’</a:t>
            </a:r>
            <a:endParaRPr/>
          </a:p>
          <a:p>
            <a:pPr indent="-310832" lvl="1" marL="914400" rtl="0" algn="l">
              <a:lnSpc>
                <a:spcPct val="115000"/>
              </a:lnSpc>
              <a:spcBef>
                <a:spcPts val="0"/>
              </a:spcBef>
              <a:spcAft>
                <a:spcPts val="0"/>
              </a:spcAft>
              <a:buSzPct val="100000"/>
              <a:buAutoNum type="arabicPeriod"/>
            </a:pPr>
            <a:r>
              <a:rPr lang="fr"/>
              <a:t>Résolution via l’OPPH : définition relation de dispersion et vitesse de phase</a:t>
            </a:r>
            <a:endParaRPr/>
          </a:p>
          <a:p>
            <a:pPr indent="-334327" lvl="0" marL="457200" rtl="0" algn="l">
              <a:lnSpc>
                <a:spcPct val="115000"/>
              </a:lnSpc>
              <a:spcBef>
                <a:spcPts val="0"/>
              </a:spcBef>
              <a:spcAft>
                <a:spcPts val="0"/>
              </a:spcAft>
              <a:buSzPct val="100000"/>
              <a:buAutoNum type="arabicPeriod"/>
            </a:pPr>
            <a:r>
              <a:rPr lang="fr"/>
              <a:t>Etude de différentes interfaces </a:t>
            </a:r>
            <a:endParaRPr/>
          </a:p>
          <a:p>
            <a:pPr indent="-310832" lvl="1" marL="914400" rtl="0" algn="l">
              <a:lnSpc>
                <a:spcPct val="115000"/>
              </a:lnSpc>
              <a:spcBef>
                <a:spcPts val="0"/>
              </a:spcBef>
              <a:spcAft>
                <a:spcPts val="0"/>
              </a:spcAft>
              <a:buSzPct val="100000"/>
              <a:buAutoNum type="arabicPeriod" startAt="2"/>
            </a:pPr>
            <a:r>
              <a:rPr lang="fr" sz="1400"/>
              <a:t>Verre : milieux dispersif  Exp de la </a:t>
            </a:r>
            <a:r>
              <a:rPr lang="fr"/>
              <a:t>dispersion</a:t>
            </a:r>
            <a:r>
              <a:rPr lang="fr" sz="1400"/>
              <a:t> visible </a:t>
            </a:r>
            <a:r>
              <a:rPr lang="fr"/>
              <a:t>grâce</a:t>
            </a:r>
            <a:r>
              <a:rPr lang="fr" sz="1400"/>
              <a:t> au prisme </a:t>
            </a:r>
            <a:endParaRPr/>
          </a:p>
          <a:p>
            <a:pPr indent="-310832" lvl="1" marL="914400" rtl="0" algn="l">
              <a:lnSpc>
                <a:spcPct val="115000"/>
              </a:lnSpc>
              <a:spcBef>
                <a:spcPts val="0"/>
              </a:spcBef>
              <a:spcAft>
                <a:spcPts val="0"/>
              </a:spcAft>
              <a:buSzPct val="100000"/>
              <a:buAutoNum type="arabicPeriod" startAt="2"/>
            </a:pPr>
            <a:r>
              <a:rPr lang="fr"/>
              <a:t>Plasma neutre : relation de dispersion générale</a:t>
            </a:r>
            <a:endParaRPr/>
          </a:p>
          <a:p>
            <a:pPr indent="-310832" lvl="1" marL="914400" rtl="0" algn="l">
              <a:lnSpc>
                <a:spcPct val="115000"/>
              </a:lnSpc>
              <a:spcBef>
                <a:spcPts val="0"/>
              </a:spcBef>
              <a:spcAft>
                <a:spcPts val="0"/>
              </a:spcAft>
              <a:buSzPct val="100000"/>
              <a:buAutoNum type="arabicPeriod" startAt="2"/>
            </a:pPr>
            <a:r>
              <a:rPr lang="fr"/>
              <a:t>Ionosphere: équation de klein-Gordon et onde évanescente</a:t>
            </a:r>
            <a:endParaRPr/>
          </a:p>
          <a:p>
            <a:pPr indent="-310832" lvl="1" marL="914400" rtl="0" algn="l">
              <a:lnSpc>
                <a:spcPct val="115000"/>
              </a:lnSpc>
              <a:spcBef>
                <a:spcPts val="0"/>
              </a:spcBef>
              <a:spcAft>
                <a:spcPts val="0"/>
              </a:spcAft>
              <a:buSzPct val="100000"/>
              <a:buAutoNum type="arabicPeriod" startAt="2"/>
            </a:pPr>
            <a:r>
              <a:rPr lang="fr"/>
              <a:t>Métaux : Absorbance et épaisseur de peau</a:t>
            </a:r>
            <a:endParaRPr/>
          </a:p>
          <a:p>
            <a:pPr indent="0" lvl="0" marL="914400" rtl="0" algn="l">
              <a:lnSpc>
                <a:spcPct val="115000"/>
              </a:lnSpc>
              <a:spcBef>
                <a:spcPts val="1200"/>
              </a:spcBef>
              <a:spcAft>
                <a:spcPts val="0"/>
              </a:spcAft>
              <a:buSzPct val="108108"/>
              <a:buNone/>
            </a:pPr>
            <a:r>
              <a:t/>
            </a:r>
            <a:endParaRPr/>
          </a:p>
          <a:p>
            <a:pPr indent="0" lvl="0" marL="0" rtl="0" algn="l">
              <a:lnSpc>
                <a:spcPct val="115000"/>
              </a:lnSpc>
              <a:spcBef>
                <a:spcPts val="1200"/>
              </a:spcBef>
              <a:spcAft>
                <a:spcPts val="1200"/>
              </a:spcAft>
              <a:buSzPct val="108108"/>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Expérience / logiciel / code</a:t>
            </a:r>
            <a:endParaRPr/>
          </a:p>
        </p:txBody>
      </p:sp>
      <p:sp>
        <p:nvSpPr>
          <p:cNvPr id="153" name="Google Shape;153;p17"/>
          <p:cNvSpPr txBox="1"/>
          <p:nvPr>
            <p:ph idx="1" type="body"/>
          </p:nvPr>
        </p:nvSpPr>
        <p:spPr>
          <a:xfrm>
            <a:off x="223000" y="1265400"/>
            <a:ext cx="8520600" cy="7572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29032"/>
              <a:buNone/>
            </a:pPr>
            <a:r>
              <a:rPr lang="fr">
                <a:highlight>
                  <a:schemeClr val="lt1"/>
                </a:highlight>
              </a:rPr>
              <a:t>Prisme de lumière: k=f(n)</a:t>
            </a:r>
            <a:endParaRPr>
              <a:highlight>
                <a:schemeClr val="lt1"/>
              </a:highlight>
            </a:endParaRPr>
          </a:p>
          <a:p>
            <a:pPr indent="0" lvl="0" marL="0" rtl="0" algn="l">
              <a:lnSpc>
                <a:spcPct val="115000"/>
              </a:lnSpc>
              <a:spcBef>
                <a:spcPts val="1200"/>
              </a:spcBef>
              <a:spcAft>
                <a:spcPts val="1200"/>
              </a:spcAft>
              <a:buSzPct val="129032"/>
              <a:buNone/>
            </a:pPr>
            <a:r>
              <a:t/>
            </a:r>
            <a:endParaRPr>
              <a:highlight>
                <a:schemeClr val="dk1"/>
              </a:highlight>
            </a:endParaRPr>
          </a:p>
        </p:txBody>
      </p:sp>
      <p:pic>
        <p:nvPicPr>
          <p:cNvPr descr="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Dessins manuscrits &#10;" id="154" name="Google Shape;154;p17"/>
          <p:cNvPicPr preferRelativeResize="0"/>
          <p:nvPr/>
        </p:nvPicPr>
        <p:blipFill rotWithShape="1">
          <a:blip r:embed="rId3">
            <a:alphaModFix/>
          </a:blip>
          <a:srcRect b="0" l="0" r="0" t="0"/>
          <a:stretch/>
        </p:blipFill>
        <p:spPr>
          <a:xfrm>
            <a:off x="152400" y="2175000"/>
            <a:ext cx="8839200" cy="26517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Biblio</a:t>
            </a:r>
            <a:endParaRPr/>
          </a:p>
        </p:txBody>
      </p:sp>
      <p:sp>
        <p:nvSpPr>
          <p:cNvPr id="160" name="Google Shape;160;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fr"/>
              <a:t>Vuibert Physique PC/PC*</a:t>
            </a:r>
            <a:endParaRPr/>
          </a:p>
          <a:p>
            <a:pPr indent="0" lvl="0" marL="0" rtl="0" algn="l">
              <a:lnSpc>
                <a:spcPct val="115000"/>
              </a:lnSpc>
              <a:spcBef>
                <a:spcPts val="1200"/>
              </a:spcBef>
              <a:spcAft>
                <a:spcPts val="0"/>
              </a:spcAft>
              <a:buSzPts val="1800"/>
              <a:buNone/>
            </a:pPr>
            <a:r>
              <a:rPr lang="fr"/>
              <a:t>Mauras EM </a:t>
            </a:r>
            <a:endParaRPr/>
          </a:p>
          <a:p>
            <a:pPr indent="0" lvl="0" marL="0" rtl="0" algn="l">
              <a:lnSpc>
                <a:spcPct val="115000"/>
              </a:lnSpc>
              <a:spcBef>
                <a:spcPts val="1200"/>
              </a:spcBef>
              <a:spcAft>
                <a:spcPts val="0"/>
              </a:spcAft>
              <a:buSzPts val="1800"/>
              <a:buNone/>
            </a:pPr>
            <a:r>
              <a:rPr lang="fr"/>
              <a:t>Corde de Melde armortie: </a:t>
            </a:r>
            <a:r>
              <a:rPr lang="fr" u="sng">
                <a:solidFill>
                  <a:schemeClr val="hlink"/>
                </a:solidFill>
                <a:hlinkClick r:id="rId3"/>
              </a:rPr>
              <a:t>https://youtu.be/gVqiDB8yWGg</a:t>
            </a:r>
            <a:r>
              <a:rPr lang="fr"/>
              <a:t> </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Questions</a:t>
            </a:r>
            <a:endParaRPr/>
          </a:p>
        </p:txBody>
      </p:sp>
      <p:sp>
        <p:nvSpPr>
          <p:cNvPr id="166" name="Google Shape;166;p19"/>
          <p:cNvSpPr txBox="1"/>
          <p:nvPr>
            <p:ph idx="1" type="body"/>
          </p:nvPr>
        </p:nvSpPr>
        <p:spPr>
          <a:xfrm>
            <a:off x="311700" y="1017725"/>
            <a:ext cx="8520600" cy="3551100"/>
          </a:xfrm>
          <a:prstGeom prst="rect">
            <a:avLst/>
          </a:prstGeom>
          <a:noFill/>
          <a:ln>
            <a:noFill/>
          </a:ln>
        </p:spPr>
        <p:txBody>
          <a:bodyPr anchorCtr="0" anchor="t" bIns="91425" lIns="91425" spcFirstLastPara="1" rIns="91425" wrap="square" tIns="91425">
            <a:normAutofit fontScale="85000" lnSpcReduction="10000"/>
          </a:bodyPr>
          <a:lstStyle/>
          <a:p>
            <a:pPr indent="-325755" lvl="0" marL="457200" rtl="0" algn="l">
              <a:lnSpc>
                <a:spcPct val="115000"/>
              </a:lnSpc>
              <a:spcBef>
                <a:spcPts val="0"/>
              </a:spcBef>
              <a:spcAft>
                <a:spcPts val="0"/>
              </a:spcAft>
              <a:buSzPct val="100000"/>
              <a:buChar char="●"/>
            </a:pPr>
            <a:r>
              <a:rPr lang="fr"/>
              <a:t>différence entre absorption et atténuation ? atténuation = diminution de l’amplitude du signal, absorption = l’onde cède de l’énergie au milieu</a:t>
            </a:r>
            <a:endParaRPr/>
          </a:p>
          <a:p>
            <a:pPr indent="-325755" lvl="0" marL="457200" rtl="0" algn="l">
              <a:lnSpc>
                <a:spcPct val="115000"/>
              </a:lnSpc>
              <a:spcBef>
                <a:spcPts val="0"/>
              </a:spcBef>
              <a:spcAft>
                <a:spcPts val="0"/>
              </a:spcAft>
              <a:buSzPct val="100000"/>
              <a:buChar char="●"/>
            </a:pPr>
            <a:r>
              <a:rPr lang="fr"/>
              <a:t>Dans les conducteurs qu’est ce qui crée l’atténuation du signal ? absorption = pertes par effet Joule </a:t>
            </a:r>
            <a:endParaRPr/>
          </a:p>
          <a:p>
            <a:pPr indent="-325755" lvl="0" marL="457200" rtl="0" algn="l">
              <a:lnSpc>
                <a:spcPct val="115000"/>
              </a:lnSpc>
              <a:spcBef>
                <a:spcPts val="0"/>
              </a:spcBef>
              <a:spcAft>
                <a:spcPts val="0"/>
              </a:spcAft>
              <a:buSzPct val="100000"/>
              <a:buChar char="●"/>
            </a:pPr>
            <a:r>
              <a:rPr lang="fr"/>
              <a:t>onde sphérique = atténuation car la surface augmente mais il n’y a pas d’absorption</a:t>
            </a:r>
            <a:endParaRPr/>
          </a:p>
          <a:p>
            <a:pPr indent="-325755" lvl="0" marL="457200" rtl="0" algn="l">
              <a:lnSpc>
                <a:spcPct val="115000"/>
              </a:lnSpc>
              <a:spcBef>
                <a:spcPts val="0"/>
              </a:spcBef>
              <a:spcAft>
                <a:spcPts val="0"/>
              </a:spcAft>
              <a:buSzPct val="100000"/>
              <a:buChar char="●"/>
            </a:pPr>
            <a:r>
              <a:rPr lang="fr"/>
              <a:t>définition d’un milieu dispersif ?</a:t>
            </a:r>
            <a:endParaRPr/>
          </a:p>
          <a:p>
            <a:pPr indent="-325755" lvl="0" marL="457200" rtl="0" algn="l">
              <a:lnSpc>
                <a:spcPct val="115000"/>
              </a:lnSpc>
              <a:spcBef>
                <a:spcPts val="0"/>
              </a:spcBef>
              <a:spcAft>
                <a:spcPts val="0"/>
              </a:spcAft>
              <a:buSzPct val="100000"/>
              <a:buChar char="●"/>
            </a:pPr>
            <a:r>
              <a:rPr lang="fr"/>
              <a:t>bien compléter les prérequis</a:t>
            </a:r>
            <a:endParaRPr/>
          </a:p>
          <a:p>
            <a:pPr indent="-325755" lvl="0" marL="457200" rtl="0" algn="l">
              <a:lnSpc>
                <a:spcPct val="115000"/>
              </a:lnSpc>
              <a:spcBef>
                <a:spcPts val="0"/>
              </a:spcBef>
              <a:spcAft>
                <a:spcPts val="0"/>
              </a:spcAft>
              <a:buSzPct val="100000"/>
              <a:buChar char="●"/>
            </a:pPr>
            <a:r>
              <a:rPr lang="fr"/>
              <a:t>est ce que la vitesse de phase peut être plus grande que la vitesse de groupe ? c’est possible de trouver une vitesse de groupe plus grande que la vitesse de la lumière mais il n’est pas possible de transmettre des informations plus vite que la vitesse de la lumière car toutes les fréquences de l’information doivent être détectées et elles se propagent moins vite que c</a:t>
            </a:r>
            <a:endParaRPr/>
          </a:p>
          <a:p>
            <a:pPr indent="-325755" lvl="0" marL="457200" rtl="0" algn="l">
              <a:lnSpc>
                <a:spcPct val="115000"/>
              </a:lnSpc>
              <a:spcBef>
                <a:spcPts val="0"/>
              </a:spcBef>
              <a:spcAft>
                <a:spcPts val="0"/>
              </a:spcAft>
              <a:buSzPct val="100000"/>
              <a:buChar char="●"/>
            </a:pPr>
            <a:r>
              <a:rPr lang="fr"/>
              <a:t>équation des télégraphistes câble coaxial : on trouve une condition ou l’absorption est nulle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Prérequis</a:t>
            </a:r>
            <a:endParaRPr/>
          </a:p>
        </p:txBody>
      </p:sp>
      <p:sp>
        <p:nvSpPr>
          <p:cNvPr id="61" name="Google Shape;61;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fr"/>
              <a:t>Equation de d’Alembert</a:t>
            </a:r>
            <a:endParaRPr/>
          </a:p>
          <a:p>
            <a:pPr indent="0" lvl="0" marL="0" rtl="0" algn="l">
              <a:lnSpc>
                <a:spcPct val="115000"/>
              </a:lnSpc>
              <a:spcBef>
                <a:spcPts val="1200"/>
              </a:spcBef>
              <a:spcAft>
                <a:spcPts val="0"/>
              </a:spcAft>
              <a:buSzPts val="1800"/>
              <a:buNone/>
            </a:pPr>
            <a:r>
              <a:rPr lang="fr"/>
              <a:t>OPPH</a:t>
            </a:r>
            <a:endParaRPr/>
          </a:p>
          <a:p>
            <a:pPr indent="0" lvl="0" marL="0" rtl="0" algn="l">
              <a:lnSpc>
                <a:spcPct val="115000"/>
              </a:lnSpc>
              <a:spcBef>
                <a:spcPts val="1200"/>
              </a:spcBef>
              <a:spcAft>
                <a:spcPts val="0"/>
              </a:spcAft>
              <a:buSzPts val="1800"/>
              <a:buNone/>
            </a:pPr>
            <a:r>
              <a:rPr lang="fr"/>
              <a:t>Complexe</a:t>
            </a:r>
            <a:endParaRPr/>
          </a:p>
          <a:p>
            <a:pPr indent="0" lvl="0" marL="0" rtl="0" algn="l">
              <a:lnSpc>
                <a:spcPct val="115000"/>
              </a:lnSpc>
              <a:spcBef>
                <a:spcPts val="1200"/>
              </a:spcBef>
              <a:spcAft>
                <a:spcPts val="0"/>
              </a:spcAft>
              <a:buSzPts val="1800"/>
              <a:buNone/>
            </a:pPr>
            <a:r>
              <a:rPr lang="fr"/>
              <a:t>Corde de Melde</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Questions</a:t>
            </a:r>
            <a:endParaRPr/>
          </a:p>
        </p:txBody>
      </p:sp>
      <p:graphicFrame>
        <p:nvGraphicFramePr>
          <p:cNvPr id="172" name="Google Shape;172;p20"/>
          <p:cNvGraphicFramePr/>
          <p:nvPr/>
        </p:nvGraphicFramePr>
        <p:xfrm>
          <a:off x="311700" y="1116500"/>
          <a:ext cx="3000000" cy="3000000"/>
        </p:xfrm>
        <a:graphic>
          <a:graphicData uri="http://schemas.openxmlformats.org/drawingml/2006/table">
            <a:tbl>
              <a:tblPr>
                <a:noFill/>
                <a:tableStyleId>{6AC16FDB-1AF9-4E1D-A552-BF9C385373BA}</a:tableStyleId>
              </a:tblPr>
              <a:tblGrid>
                <a:gridCol w="1592275"/>
                <a:gridCol w="1592275"/>
                <a:gridCol w="1075750"/>
              </a:tblGrid>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Dispersion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Absorption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corde de Melde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oui</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oui</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plasma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w&gt;wp : oui</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fr" sz="1400" u="none" cap="none" strike="noStrike"/>
                        <a:t>w&lt;wp : non on ne rentre pas dans le milieu</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w&gt;wp : non</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métaux</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oui</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fr" sz="1400" u="none" cap="none" strike="noStrike"/>
                        <a:t>oui</a:t>
                      </a:r>
                      <a:endParaRPr sz="1400" u="none" cap="none" strike="noStrike"/>
                    </a:p>
                  </a:txBody>
                  <a:tcPr marT="91425" marB="91425" marR="91425" marL="91425"/>
                </a:tc>
              </a:tr>
            </a:tbl>
          </a:graphicData>
        </a:graphic>
      </p:graphicFrame>
      <p:sp>
        <p:nvSpPr>
          <p:cNvPr id="173" name="Google Shape;173;p20"/>
          <p:cNvSpPr txBox="1"/>
          <p:nvPr/>
        </p:nvSpPr>
        <p:spPr>
          <a:xfrm>
            <a:off x="4460275" y="554300"/>
            <a:ext cx="4602000" cy="4279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fr" sz="1400" u="none" cap="none" strike="noStrike">
                <a:solidFill>
                  <a:srgbClr val="000000"/>
                </a:solidFill>
                <a:latin typeface="Arial"/>
                <a:ea typeface="Arial"/>
                <a:cs typeface="Arial"/>
                <a:sym typeface="Arial"/>
              </a:rPr>
              <a:t>milieu qui n’absorbe pas et qui est dispersif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fr" sz="1400" u="none" cap="none" strike="noStrike">
                <a:solidFill>
                  <a:srgbClr val="000000"/>
                </a:solidFill>
                <a:latin typeface="Arial"/>
                <a:ea typeface="Arial"/>
                <a:cs typeface="Arial"/>
                <a:sym typeface="Arial"/>
              </a:rPr>
              <a:t>réflexion frustrée ?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fr" sz="1400" u="none" cap="none" strike="noStrike">
                <a:solidFill>
                  <a:srgbClr val="000000"/>
                </a:solidFill>
                <a:latin typeface="Arial"/>
                <a:ea typeface="Arial"/>
                <a:cs typeface="Arial"/>
                <a:sym typeface="Arial"/>
              </a:rPr>
              <a:t>définition paquet d’ondes ? est ce que l’animation présentée est vraiment un paquet d’ondes ? (si oui il faudrait qu’il n’y ait qu’une seule enveloppe hors ici plusieurs) lien entre l’extension spatiale et la largeur spectrale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fr" sz="1400" u="none" cap="none" strike="noStrike">
                <a:solidFill>
                  <a:srgbClr val="000000"/>
                </a:solidFill>
                <a:latin typeface="Arial"/>
                <a:ea typeface="Arial"/>
                <a:cs typeface="Arial"/>
                <a:sym typeface="Arial"/>
              </a:rPr>
              <a:t>comment fait on apparaître les expressions de la vitesse de phase et de la vitesse de groupe à partir de la définition du paquet d’ondes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fr" sz="1400" u="none" cap="none" strike="noStrike">
                <a:solidFill>
                  <a:srgbClr val="000000"/>
                </a:solidFill>
                <a:latin typeface="Arial"/>
                <a:ea typeface="Arial"/>
                <a:cs typeface="Arial"/>
                <a:sym typeface="Arial"/>
              </a:rPr>
              <a:t>atténuation du paquet d’onde : développement de k en fonction de w à l’ordre 2</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fr" sz="1400" u="none" cap="none" strike="noStrike">
                <a:solidFill>
                  <a:srgbClr val="000000"/>
                </a:solidFill>
                <a:latin typeface="Arial"/>
                <a:ea typeface="Arial"/>
                <a:cs typeface="Arial"/>
                <a:sym typeface="Arial"/>
              </a:rPr>
              <a:t>étalement du paquet d’onde dans d’autres domaines de la physique : mécanique quantique pour le paquet d’onde gaussien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fr" sz="1400" u="none" cap="none" strike="noStrike">
                <a:solidFill>
                  <a:srgbClr val="000000"/>
                </a:solidFill>
                <a:latin typeface="Arial"/>
                <a:ea typeface="Arial"/>
                <a:cs typeface="Arial"/>
                <a:sym typeface="Arial"/>
              </a:rPr>
              <a:t>étalement du paquet d’onde = étalement / dispersion sans absorption</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fr" sz="1400" u="none" cap="none" strike="noStrike">
                <a:solidFill>
                  <a:srgbClr val="000000"/>
                </a:solidFill>
                <a:latin typeface="Arial"/>
                <a:ea typeface="Arial"/>
                <a:cs typeface="Arial"/>
                <a:sym typeface="Arial"/>
              </a:rPr>
              <a:t>paquet d’ondes = onde d’extension spatiale et temporelle finie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Bilan</a:t>
            </a:r>
            <a:endParaRPr/>
          </a:p>
        </p:txBody>
      </p:sp>
      <p:sp>
        <p:nvSpPr>
          <p:cNvPr id="179" name="Google Shape;179;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fr"/>
              <a:t>préciser ce qu’est un milieu dispersif, qu’est ce que la vitesse de phase, la vitesse de groupe </a:t>
            </a:r>
            <a:endParaRPr/>
          </a:p>
          <a:p>
            <a:pPr indent="-342900" lvl="0" marL="457200" rtl="0" algn="l">
              <a:lnSpc>
                <a:spcPct val="115000"/>
              </a:lnSpc>
              <a:spcBef>
                <a:spcPts val="0"/>
              </a:spcBef>
              <a:spcAft>
                <a:spcPts val="0"/>
              </a:spcAft>
              <a:buSzPts val="1800"/>
              <a:buChar char="●"/>
            </a:pPr>
            <a:r>
              <a:rPr lang="fr"/>
              <a:t>attention : équation de Klein Gordon = uniquement pour un plasma </a:t>
            </a:r>
            <a:endParaRPr/>
          </a:p>
          <a:p>
            <a:pPr indent="-342900" lvl="0" marL="457200" rtl="0" algn="l">
              <a:lnSpc>
                <a:spcPct val="115000"/>
              </a:lnSpc>
              <a:spcBef>
                <a:spcPts val="0"/>
              </a:spcBef>
              <a:spcAft>
                <a:spcPts val="0"/>
              </a:spcAft>
              <a:buSzPts val="1800"/>
              <a:buChar char="●"/>
            </a:pPr>
            <a:r>
              <a:rPr lang="fr"/>
              <a:t>corde de Melde = bon exemple </a:t>
            </a:r>
            <a:endParaRPr/>
          </a:p>
          <a:p>
            <a:pPr indent="-342900" lvl="0" marL="457200" rtl="0" algn="l">
              <a:lnSpc>
                <a:spcPct val="115000"/>
              </a:lnSpc>
              <a:spcBef>
                <a:spcPts val="0"/>
              </a:spcBef>
              <a:spcAft>
                <a:spcPts val="0"/>
              </a:spcAft>
              <a:buSzPts val="1800"/>
              <a:buChar char="●"/>
            </a:pPr>
            <a:r>
              <a:rPr lang="fr"/>
              <a:t>autres exemples possibles : câble coaxial, prisme </a:t>
            </a:r>
            <a:endParaRPr/>
          </a:p>
          <a:p>
            <a:pPr indent="-342900" lvl="0" marL="457200" rtl="0" algn="l">
              <a:lnSpc>
                <a:spcPct val="115000"/>
              </a:lnSpc>
              <a:spcBef>
                <a:spcPts val="0"/>
              </a:spcBef>
              <a:spcAft>
                <a:spcPts val="0"/>
              </a:spcAft>
              <a:buSzPts val="1800"/>
              <a:buChar char="●"/>
            </a:pPr>
            <a:r>
              <a:rPr lang="fr"/>
              <a:t>refaire le tableau des questions en conclusion pour faire un bilan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p:nvPr/>
        </p:nvSpPr>
        <p:spPr>
          <a:xfrm>
            <a:off x="0" y="12900"/>
            <a:ext cx="9217200" cy="51435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Corde de Melde </a:t>
            </a:r>
            <a:endParaRPr/>
          </a:p>
        </p:txBody>
      </p:sp>
      <p:pic>
        <p:nvPicPr>
          <p:cNvPr id="72" name="Google Shape;72;p4"/>
          <p:cNvPicPr preferRelativeResize="0"/>
          <p:nvPr/>
        </p:nvPicPr>
        <p:blipFill rotWithShape="1">
          <a:blip r:embed="rId3">
            <a:alphaModFix/>
          </a:blip>
          <a:srcRect b="0" l="0" r="0" t="0"/>
          <a:stretch/>
        </p:blipFill>
        <p:spPr>
          <a:xfrm>
            <a:off x="1653050" y="1234575"/>
            <a:ext cx="5837901" cy="2838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5"/>
          <p:cNvSpPr/>
          <p:nvPr/>
        </p:nvSpPr>
        <p:spPr>
          <a:xfrm>
            <a:off x="-12900" y="-38675"/>
            <a:ext cx="9156900" cy="518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Onde plane progressive harmonique dans un milieu localement neutre</a:t>
            </a:r>
            <a:endParaRPr/>
          </a:p>
        </p:txBody>
      </p:sp>
      <p:pic>
        <p:nvPicPr>
          <p:cNvPr id="83" name="Google Shape;83;p6"/>
          <p:cNvPicPr preferRelativeResize="0"/>
          <p:nvPr/>
        </p:nvPicPr>
        <p:blipFill rotWithShape="1">
          <a:blip r:embed="rId3">
            <a:alphaModFix/>
          </a:blip>
          <a:srcRect b="0" l="0" r="0" t="0"/>
          <a:stretch/>
        </p:blipFill>
        <p:spPr>
          <a:xfrm>
            <a:off x="1621950" y="1917800"/>
            <a:ext cx="5749275" cy="1163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p:nvPr/>
        </p:nvSpPr>
        <p:spPr>
          <a:xfrm>
            <a:off x="-51575" y="-51575"/>
            <a:ext cx="9281400" cy="52596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onde évanescente</a:t>
            </a:r>
            <a:endParaRPr/>
          </a:p>
        </p:txBody>
      </p:sp>
      <p:pic>
        <p:nvPicPr>
          <p:cNvPr id="94" name="Google Shape;94;p8"/>
          <p:cNvPicPr preferRelativeResize="0"/>
          <p:nvPr/>
        </p:nvPicPr>
        <p:blipFill rotWithShape="1">
          <a:blip r:embed="rId3">
            <a:alphaModFix/>
          </a:blip>
          <a:srcRect b="0" l="0" r="0" t="0"/>
          <a:stretch/>
        </p:blipFill>
        <p:spPr>
          <a:xfrm>
            <a:off x="2550100" y="1118575"/>
            <a:ext cx="3752850" cy="3752850"/>
          </a:xfrm>
          <a:prstGeom prst="rect">
            <a:avLst/>
          </a:prstGeom>
          <a:noFill/>
          <a:ln>
            <a:noFill/>
          </a:ln>
        </p:spPr>
      </p:pic>
      <p:sp>
        <p:nvSpPr>
          <p:cNvPr id="95" name="Google Shape;95;p8"/>
          <p:cNvSpPr txBox="1"/>
          <p:nvPr/>
        </p:nvSpPr>
        <p:spPr>
          <a:xfrm>
            <a:off x="574925" y="4137375"/>
            <a:ext cx="739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Arial"/>
                <a:ea typeface="Arial"/>
                <a:cs typeface="Arial"/>
                <a:sym typeface="Arial"/>
              </a:rPr>
              <a:t>Peu être mettre une animation sur la réflexion total frustré</a:t>
            </a:r>
            <a:endParaRPr b="0" i="0" sz="1400" u="none" cap="none" strike="noStrike">
              <a:solidFill>
                <a:srgbClr val="000000"/>
              </a:solidFill>
              <a:latin typeface="Arial"/>
              <a:ea typeface="Arial"/>
              <a:cs typeface="Arial"/>
              <a:sym typeface="Arial"/>
            </a:endParaRPr>
          </a:p>
        </p:txBody>
      </p:sp>
      <p:sp>
        <p:nvSpPr>
          <p:cNvPr id="96" name="Google Shape;96;p8"/>
          <p:cNvSpPr txBox="1"/>
          <p:nvPr/>
        </p:nvSpPr>
        <p:spPr>
          <a:xfrm>
            <a:off x="5983275" y="40296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 </a:t>
            </a:r>
            <a:r>
              <a:rPr lang="fr"/>
              <a:t>décollage</a:t>
            </a:r>
            <a:r>
              <a:rPr lang="fr"/>
              <a:t> du à l’effet Goos-Hänchen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9"/>
          <p:cNvSpPr/>
          <p:nvPr/>
        </p:nvSpPr>
        <p:spPr>
          <a:xfrm>
            <a:off x="-38675" y="-25775"/>
            <a:ext cx="9242700" cy="51693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