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7" r:id="rId4"/>
    <p:sldId id="261" r:id="rId5"/>
    <p:sldId id="298" r:id="rId6"/>
    <p:sldId id="263" r:id="rId7"/>
    <p:sldId id="265" r:id="rId8"/>
    <p:sldId id="266" r:id="rId9"/>
    <p:sldId id="296" r:id="rId10"/>
    <p:sldId id="264" r:id="rId11"/>
    <p:sldId id="295" r:id="rId12"/>
    <p:sldId id="267" r:id="rId13"/>
    <p:sldId id="276" r:id="rId14"/>
    <p:sldId id="294" r:id="rId15"/>
    <p:sldId id="257" r:id="rId16"/>
    <p:sldId id="293" r:id="rId17"/>
    <p:sldId id="270" r:id="rId18"/>
    <p:sldId id="268" r:id="rId19"/>
    <p:sldId id="269" r:id="rId20"/>
    <p:sldId id="292" r:id="rId21"/>
    <p:sldId id="277" r:id="rId22"/>
    <p:sldId id="291" r:id="rId23"/>
    <p:sldId id="272" r:id="rId24"/>
    <p:sldId id="290" r:id="rId25"/>
    <p:sldId id="273" r:id="rId26"/>
    <p:sldId id="289" r:id="rId27"/>
    <p:sldId id="275" r:id="rId28"/>
    <p:sldId id="288" r:id="rId29"/>
    <p:sldId id="274" r:id="rId30"/>
    <p:sldId id="287" r:id="rId31"/>
    <p:sldId id="271" r:id="rId32"/>
    <p:sldId id="286" r:id="rId33"/>
    <p:sldId id="260" r:id="rId34"/>
    <p:sldId id="285" r:id="rId35"/>
    <p:sldId id="278" r:id="rId36"/>
    <p:sldId id="284" r:id="rId37"/>
    <p:sldId id="279" r:id="rId38"/>
    <p:sldId id="283" r:id="rId39"/>
    <p:sldId id="280" r:id="rId40"/>
    <p:sldId id="282" r:id="rId41"/>
    <p:sldId id="281" r:id="rId42"/>
    <p:sldId id="299" r:id="rId43"/>
    <p:sldId id="262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08D51-C3E1-9BFC-47DA-FCFA944A3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BB7AFB-B7B1-B054-110E-F80B61657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077C63-8E89-DB84-4665-1B70FA0C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34F89-ED27-EB13-BA7A-ECB5286F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9235F-88CE-A818-4F50-54E61D0B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3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27A25-6A55-12E7-19E2-750596FF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FAC7BA-1A67-C993-2994-5D20A89D3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3CE91-3C0A-F9F8-4954-35FEBBA4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A685-18EE-EFE6-B9B7-D45D834B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E8217-5FB8-D2D1-3CE2-616966A3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1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5B857C-F7B8-0C6F-C3C8-4C9F1D877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4DA3F2-DAA3-90B8-2446-D0D5D4E79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AC526-BC78-9DE5-54A9-5D5B8CC1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1613EF-8C15-BB7C-1559-F5815945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DB364-89AF-4E1E-CA3B-54BEE5D3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7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394D5-C628-A797-210F-A2AB0273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E2FAD-5DA5-5321-EAB8-94866AB2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A74B9-2911-FBFA-BC5F-EEE2B0A3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D1F1A-F404-B29F-D6E3-4F0BAD2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D1438-34C8-A186-FB29-7F34B6CB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3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468C8-EB48-4162-F84B-4008CCA6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94F65B-B593-8F1F-383E-1C434A3B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C00B40-6D77-E228-CC4E-3EA4E33B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F55B2-8EF5-A5D8-29E3-0E851D0E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D8C36-0022-0DE6-1E9E-5F7A8755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4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7E619-0286-CAA4-E334-4638ACC8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16EC4-F4C9-5D25-F65E-EB865022F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9F9AE9-50E5-C986-4C9F-86510042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B06428-81A9-97CE-3B56-8B8C35AA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C923C5-EE60-DAEE-4276-8AC44412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73A342-E49C-79ED-5BB9-F5993CAE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23B5B-C605-FB91-2622-B6BABC85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50EA48-30D0-6BA4-89B1-5EA9B36C3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587979-E9AC-4A27-74D7-2208059F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5A5A2A-D459-24AB-DC21-32250ED0E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A85A27-48BC-E3FD-3008-76AF88A5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8112E4-6341-BDC4-EFA6-F1BCB1E0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ACBDAD-1CDA-E945-E04D-AD4EB8D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0387F6-E96C-ADC4-6DC2-C2FC6605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96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2CA3B-E364-D84B-39D1-89D2C4B3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06F360-A5C0-2CB0-2575-793A33B2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90670D-D286-359C-4C5C-7098B383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0840AA-91AD-05D2-29B7-2972A157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6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3B5A1C-C9D3-8A94-66B9-7785A04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2EF98D-ED6E-95A8-38EF-288B89A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E826B9-3BDD-2C69-07DE-78EF513E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6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A2D0C-63DD-687F-7456-0C9339C4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69FA1-7396-F7A4-5D32-B33B7FEF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8D0E11-29CC-1239-B4DA-A0FBF46E1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FF80BE-1D71-287B-A7DF-D96743D4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42FB36-F8AD-2738-C580-8D74E156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ADB0BB-DF9B-ACA6-DBF2-C5FFF299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AD68E-C9F5-04D8-68B1-20508FEC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2047E4-1B96-38B9-6291-C8F08CD9D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471735-1519-7A52-D272-9B05D6EF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D4695-77C1-F6D0-1E31-9AC4AC2E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0DF5E2-2714-AEA5-71E7-787E8A49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D1AA2E-DDDE-B04F-59F3-EF6DBF39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2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C3B8F2-CB7A-A000-C7D6-8CCB1E9A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A3FD11-352D-B0E2-9953-05A73185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DF9D8-943D-B7D5-F763-5EF38DC4F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C84C-D0DE-4A9C-9252-E5E309FF3367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CA819B-1B45-ABE0-4EDB-B6E2B3D4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BFAB9-50F5-097A-59E2-A6BC42285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DB96-5A0B-44AD-8F25-2BE731662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eoeY5naNQ4?t=6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emto-physique.fr/optique/interference-a-N-ondes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essources.univ-lemans.fr/AccesLibre/UM/Pedago/physique/02/optiondu/blaz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DFE06-3A0E-F497-82CF-8102CD4AA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258"/>
            <a:ext cx="9144000" cy="1268412"/>
          </a:xfrm>
        </p:spPr>
        <p:txBody>
          <a:bodyPr>
            <a:normAutofit/>
          </a:bodyPr>
          <a:lstStyle/>
          <a:p>
            <a:r>
              <a:rPr lang="fr-FR" sz="7200" dirty="0"/>
              <a:t>LP Spectroscopies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9E9E78-4630-5DD1-4184-1040AE751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4901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2800" b="1" dirty="0"/>
              <a:t>Prérequis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/>
              <a:t>Optique géométrique : relations de Snell-Descartes, prisme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/>
              <a:t>Critère de Rayleigh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/>
              <a:t>Optique ondulatoire, diffraction, interférence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912EA2-5FC1-98B8-2D3B-D78E1D7208BB}"/>
              </a:ext>
            </a:extLst>
          </p:cNvPr>
          <p:cNvSpPr txBox="1"/>
          <p:nvPr/>
        </p:nvSpPr>
        <p:spPr>
          <a:xfrm>
            <a:off x="9504760" y="6226831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Courtois Théo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CAB113-8D4B-0392-BC32-DFF05E803A9B}"/>
              </a:ext>
            </a:extLst>
          </p:cNvPr>
          <p:cNvSpPr txBox="1"/>
          <p:nvPr/>
        </p:nvSpPr>
        <p:spPr>
          <a:xfrm>
            <a:off x="1523999" y="2842178"/>
            <a:ext cx="8391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b="1" dirty="0"/>
              <a:t>Niveau : L2 </a:t>
            </a:r>
          </a:p>
        </p:txBody>
      </p:sp>
    </p:spTree>
    <p:extLst>
      <p:ext uri="{BB962C8B-B14F-4D97-AF65-F5344CB8AC3E}">
        <p14:creationId xmlns:p14="http://schemas.microsoft.com/office/powerpoint/2010/main" val="248609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spectre - LAROUSSE">
            <a:extLst>
              <a:ext uri="{FF2B5EF4-FFF2-40B4-BE49-F238E27FC236}">
                <a16:creationId xmlns:a16="http://schemas.microsoft.com/office/drawing/2014/main" id="{D0392649-3011-300E-9CF3-869B5FCD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" y="1007269"/>
            <a:ext cx="11433067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Fiche explicative de la leçon : Spectres d'émission et d'absorption | Nagwa">
            <a:extLst>
              <a:ext uri="{FF2B5EF4-FFF2-40B4-BE49-F238E27FC236}">
                <a16:creationId xmlns:a16="http://schemas.microsoft.com/office/drawing/2014/main" id="{065EDD15-DEEC-864F-01D8-2ED135833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6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9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E54FD-7C60-5CA5-2301-32CE29EB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Lois de Kirchhoff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06531A-1682-020D-2DAD-248F76BB5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75"/>
            <a:ext cx="12226649" cy="2928938"/>
          </a:xfrm>
        </p:spPr>
      </p:pic>
    </p:spTree>
    <p:extLst>
      <p:ext uri="{BB962C8B-B14F-4D97-AF65-F5344CB8AC3E}">
        <p14:creationId xmlns:p14="http://schemas.microsoft.com/office/powerpoint/2010/main" val="2356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pload.wikimedia.org/wikipedia/commons/thumb/4/...">
            <a:extLst>
              <a:ext uri="{FF2B5EF4-FFF2-40B4-BE49-F238E27FC236}">
                <a16:creationId xmlns:a16="http://schemas.microsoft.com/office/drawing/2014/main" id="{1F42B916-41B8-0CA9-4B75-39C8AFCA6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477044"/>
            <a:ext cx="5599906" cy="55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2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9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04A71-80DB-D1C7-8127-1BE1FE36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1AAC08-516F-06BA-2E25-2704EC6FB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68" y="2041826"/>
            <a:ext cx="11620520" cy="3864623"/>
          </a:xfrm>
        </p:spPr>
      </p:pic>
    </p:spTree>
    <p:extLst>
      <p:ext uri="{BB962C8B-B14F-4D97-AF65-F5344CB8AC3E}">
        <p14:creationId xmlns:p14="http://schemas.microsoft.com/office/powerpoint/2010/main" val="398325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99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4AA6C-2D38-13FD-675F-58CE25E3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spectromètre à prisme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CCFF2D-4B3A-8A40-1430-A2FBB5226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00" y="1690688"/>
            <a:ext cx="11554800" cy="4802186"/>
          </a:xfrm>
        </p:spPr>
      </p:pic>
    </p:spTree>
    <p:extLst>
      <p:ext uri="{BB962C8B-B14F-4D97-AF65-F5344CB8AC3E}">
        <p14:creationId xmlns:p14="http://schemas.microsoft.com/office/powerpoint/2010/main" val="423669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B6ECF-EFAE-422B-2EDF-0B7D68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Spectre du soleil : Raies de Fraunhofer</a:t>
            </a:r>
          </a:p>
        </p:txBody>
      </p:sp>
      <p:pic>
        <p:nvPicPr>
          <p:cNvPr id="6146" name="Picture 2" descr="Une bande de couleur allant du violet sombre à gauche au rouge sombre à droite, des traits noirs la barrent en divers endroits.">
            <a:extLst>
              <a:ext uri="{FF2B5EF4-FFF2-40B4-BE49-F238E27FC236}">
                <a16:creationId xmlns:a16="http://schemas.microsoft.com/office/drawing/2014/main" id="{2CA17452-0964-AA11-F076-8EC7D5334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4" y="2143126"/>
            <a:ext cx="11545992" cy="33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518520-FC92-F631-EB48-C11F7A0F3B32}"/>
              </a:ext>
            </a:extLst>
          </p:cNvPr>
          <p:cNvSpPr txBox="1"/>
          <p:nvPr/>
        </p:nvSpPr>
        <p:spPr>
          <a:xfrm>
            <a:off x="4161236" y="5803682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 raies D sont dues au Sodium, 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 raies H et K au Calcium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 raies C, F, f et h à l'Hydrogène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88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8AC669C-A3F7-84C6-B288-6ECDA5D9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39"/>
            <a:ext cx="11887200" cy="65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guste Comte — Wikipédia">
            <a:extLst>
              <a:ext uri="{FF2B5EF4-FFF2-40B4-BE49-F238E27FC236}">
                <a16:creationId xmlns:a16="http://schemas.microsoft.com/office/drawing/2014/main" id="{9625654B-ED30-809E-7318-E03C0E4A8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" y="819150"/>
            <a:ext cx="33888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E4FC5B-34A9-BEE1-9044-8468AEDB300E}"/>
              </a:ext>
            </a:extLst>
          </p:cNvPr>
          <p:cNvSpPr txBox="1"/>
          <p:nvPr/>
        </p:nvSpPr>
        <p:spPr>
          <a:xfrm>
            <a:off x="444952" y="5157787"/>
            <a:ext cx="344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Auguste Comte (1798-1857)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B0AF60-4A93-33BC-90E3-B52C5A80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63" y="819150"/>
            <a:ext cx="3305808" cy="45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dit: SSPL via Getty Images/Science &amp; Society Picture Library">
            <a:extLst>
              <a:ext uri="{FF2B5EF4-FFF2-40B4-BE49-F238E27FC236}">
                <a16:creationId xmlns:a16="http://schemas.microsoft.com/office/drawing/2014/main" id="{19AE8E5C-7854-621D-AE80-35B636C7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95" y="839653"/>
            <a:ext cx="3432568" cy="45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542FA9-A88B-1815-7539-BBA7BE13020D}"/>
              </a:ext>
            </a:extLst>
          </p:cNvPr>
          <p:cNvSpPr txBox="1"/>
          <p:nvPr/>
        </p:nvSpPr>
        <p:spPr>
          <a:xfrm>
            <a:off x="5103195" y="5390797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physicien Gustav Kirchhoff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CBE9BC-C001-D954-2318-72804F7C26AD}"/>
              </a:ext>
            </a:extLst>
          </p:cNvPr>
          <p:cNvSpPr txBox="1"/>
          <p:nvPr/>
        </p:nvSpPr>
        <p:spPr>
          <a:xfrm>
            <a:off x="8700239" y="5364068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chimiste Robert Bunsen </a:t>
            </a:r>
          </a:p>
        </p:txBody>
      </p:sp>
    </p:spTree>
    <p:extLst>
      <p:ext uri="{BB962C8B-B14F-4D97-AF65-F5344CB8AC3E}">
        <p14:creationId xmlns:p14="http://schemas.microsoft.com/office/powerpoint/2010/main" val="359439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8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344CE-9092-138D-8CD9-853A8C0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https://youtu.be/ieoeY5naNQ4?t=68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349C6-E697-D7E3-8A25-95E919B7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99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1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F81F801-B5E1-7ED2-D2F2-2FE5FC3AF599}"/>
              </a:ext>
            </a:extLst>
          </p:cNvPr>
          <p:cNvSpPr txBox="1"/>
          <p:nvPr/>
        </p:nvSpPr>
        <p:spPr>
          <a:xfrm>
            <a:off x="1459705" y="320359"/>
            <a:ext cx="927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 le nombre de traits illuminés pour une source monochromatique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51A4FB-F2DE-92BD-1F02-FE9BD3DF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5" y="2603267"/>
            <a:ext cx="11688806" cy="39343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028615-3098-11A5-325D-2195384D7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49" y="1149633"/>
            <a:ext cx="5391902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3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42626F-1898-4191-FB64-6B2CA7AD9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1" y="-1"/>
            <a:ext cx="7909069" cy="295165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5DBF9C-5BC7-AA70-39CC-B159FB91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795" y="2951654"/>
            <a:ext cx="6082042" cy="36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0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A35EA-AEF7-E903-8FBB-B7902FE3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://femto-physique.fr/optique/interference-a-N-ondes.php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01987-717C-FA33-74C2-B8DF9FB0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Doublet sodium </a:t>
            </a:r>
          </a:p>
        </p:txBody>
      </p:sp>
    </p:spTree>
    <p:extLst>
      <p:ext uri="{BB962C8B-B14F-4D97-AF65-F5344CB8AC3E}">
        <p14:creationId xmlns:p14="http://schemas.microsoft.com/office/powerpoint/2010/main" val="231770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48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9819B-8CF8-4041-38FE-B6FC3500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9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http://ressources.univ-lemans.fr/AccesLibre/UM/Pedago/physique/02/optiondu/blaze.html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2E057E-6A96-D925-38CC-9A20710D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6" y="2528889"/>
            <a:ext cx="11232981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22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9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29EBDB-EE96-08E4-E5A6-9EBBDBF8A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78" y="2200275"/>
            <a:ext cx="12013244" cy="1885950"/>
          </a:xfrm>
        </p:spPr>
      </p:pic>
    </p:spTree>
    <p:extLst>
      <p:ext uri="{BB962C8B-B14F-4D97-AF65-F5344CB8AC3E}">
        <p14:creationId xmlns:p14="http://schemas.microsoft.com/office/powerpoint/2010/main" val="1331804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74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B491B-6476-4E6D-ED4D-30AD9C93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Interféromètre de Fabry </a:t>
            </a:r>
            <a:r>
              <a:rPr lang="fr-FR" dirty="0" err="1"/>
              <a:t>Perot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96D35F-F81A-CC02-BA0D-32501151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06" y="1514208"/>
            <a:ext cx="7240010" cy="38295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369DE2-A5B7-15FA-AB03-80C52D297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36" y="5343792"/>
            <a:ext cx="8411749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4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51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TERFERENCES SUR LAMES MINCES Configuration de « Fabry-Pérot »">
            <a:extLst>
              <a:ext uri="{FF2B5EF4-FFF2-40B4-BE49-F238E27FC236}">
                <a16:creationId xmlns:a16="http://schemas.microsoft.com/office/drawing/2014/main" id="{778C833C-6F35-4E2B-C34A-C55203A76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13355"/>
            <a:ext cx="4953000" cy="45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B86E1B-E446-AF1A-7345-F36C3B17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97" y="1886908"/>
            <a:ext cx="6668431" cy="45059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2C370C-C56C-E552-8F01-8E8430B20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070" y="465138"/>
            <a:ext cx="6506483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3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879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B4D39-0E78-4694-7351-4385D5BD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Finesse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D82F230-BEB8-D8AC-CBC7-0A434C75A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89" y="1596688"/>
            <a:ext cx="5557838" cy="44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50C846-453D-E27B-AC0D-CAF768BF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5" y="1596688"/>
            <a:ext cx="6183134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5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226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F38168-110A-1698-5353-CFAF194E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976" y="1994240"/>
            <a:ext cx="10111410" cy="2577419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0E40A6-A0F7-B930-E5CF-CB20A1A4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7260"/>
            <a:ext cx="1047896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BAE17-4975-EABB-BE2B-4BA765E4F1CA}"/>
              </a:ext>
            </a:extLst>
          </p:cNvPr>
          <p:cNvSpPr/>
          <p:nvPr/>
        </p:nvSpPr>
        <p:spPr>
          <a:xfrm>
            <a:off x="-114299" y="2286001"/>
            <a:ext cx="12701588" cy="47577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119053-F20C-9016-5945-58DABEFE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" y="141288"/>
            <a:ext cx="1219200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1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89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F19DF-8101-A95A-B0A9-96D61481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Spectroscopie IR </a:t>
            </a:r>
          </a:p>
        </p:txBody>
      </p:sp>
      <p:pic>
        <p:nvPicPr>
          <p:cNvPr id="15362" name="Picture 2" descr="Spectroscopie infrarouge — Wikipédia">
            <a:extLst>
              <a:ext uri="{FF2B5EF4-FFF2-40B4-BE49-F238E27FC236}">
                <a16:creationId xmlns:a16="http://schemas.microsoft.com/office/drawing/2014/main" id="{FB5A5B7C-A7CD-CFB2-C247-DBEBFA22EA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" y="2666802"/>
            <a:ext cx="4330698" cy="32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865D4889-7AD8-D7BC-74F4-F514038C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96" y="1794027"/>
            <a:ext cx="6929254" cy="50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26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3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EA9A9B-BDFB-272F-DBC4-300E1CA184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1" y="250848"/>
            <a:ext cx="10727937" cy="63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5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action lumière-matière : émission et absorption. - [Cours de Physique  et de Chimie]">
            <a:extLst>
              <a:ext uri="{FF2B5EF4-FFF2-40B4-BE49-F238E27FC236}">
                <a16:creationId xmlns:a16="http://schemas.microsoft.com/office/drawing/2014/main" id="{7BC810B3-A483-9B39-5FBD-BAF9A284E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4" y="197247"/>
            <a:ext cx="10217681" cy="25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ps noir">
            <a:extLst>
              <a:ext uri="{FF2B5EF4-FFF2-40B4-BE49-F238E27FC236}">
                <a16:creationId xmlns:a16="http://schemas.microsoft.com/office/drawing/2014/main" id="{1DFA75A2-C020-5021-593A-BF405267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762250"/>
            <a:ext cx="56673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9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B7464B-1925-50D5-723E-C078FBA00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03" y="0"/>
            <a:ext cx="11760393" cy="36849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76EC04-935E-E0C3-976F-4752FA0F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3684923"/>
            <a:ext cx="5448573" cy="31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A5D87B4-01E5-996C-3D15-E7F27778C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00" y="371475"/>
            <a:ext cx="10257823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2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1EE44-BCCB-BEA3-707F-F55F9E39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28E84-8DC2-F6DE-266C-04A830A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E38F9-8106-9F97-3626-DDD55C1D1516}"/>
              </a:ext>
            </a:extLst>
          </p:cNvPr>
          <p:cNvSpPr/>
          <p:nvPr/>
        </p:nvSpPr>
        <p:spPr>
          <a:xfrm>
            <a:off x="-128588" y="-100013"/>
            <a:ext cx="12987338" cy="7543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03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142</Words>
  <Application>Microsoft Office PowerPoint</Application>
  <PresentationFormat>Grand écran</PresentationFormat>
  <Paragraphs>24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Thème Office</vt:lpstr>
      <vt:lpstr>LP Spectroscopies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Lois de Kirchhoff </vt:lpstr>
      <vt:lpstr>Présentation PowerPoint</vt:lpstr>
      <vt:lpstr>Présentation PowerPoint</vt:lpstr>
      <vt:lpstr>Présentation PowerPoint</vt:lpstr>
      <vt:lpstr>Présentation PowerPoint</vt:lpstr>
      <vt:lpstr>Le spectromètre à prisme </vt:lpstr>
      <vt:lpstr>Spectre du soleil : Raies de Fraunhofer</vt:lpstr>
      <vt:lpstr>Présentation PowerPoint</vt:lpstr>
      <vt:lpstr>Présentation PowerPoint</vt:lpstr>
      <vt:lpstr>https://youtu.be/ieoeY5naNQ4?t=68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://femto-physique.fr/optique/interference-a-N-ondes.php</vt:lpstr>
      <vt:lpstr>Présentation PowerPoint</vt:lpstr>
      <vt:lpstr>http://ressources.univ-lemans.fr/AccesLibre/UM/Pedago/physique/02/optiondu/blaze.html</vt:lpstr>
      <vt:lpstr>Présentation PowerPoint</vt:lpstr>
      <vt:lpstr>Présentation PowerPoint</vt:lpstr>
      <vt:lpstr>Présentation PowerPoint</vt:lpstr>
      <vt:lpstr>Interféromètre de Fabry Perot </vt:lpstr>
      <vt:lpstr>Présentation PowerPoint</vt:lpstr>
      <vt:lpstr>Présentation PowerPoint</vt:lpstr>
      <vt:lpstr>Présentation PowerPoint</vt:lpstr>
      <vt:lpstr>Finesse </vt:lpstr>
      <vt:lpstr>Présentation PowerPoint</vt:lpstr>
      <vt:lpstr>Présentation PowerPoint</vt:lpstr>
      <vt:lpstr>Présentation PowerPoint</vt:lpstr>
      <vt:lpstr>Spectroscopie IR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theocourtois11@gmail.com</dc:creator>
  <cp:lastModifiedBy>theocourtois11@gmail.com</cp:lastModifiedBy>
  <cp:revision>10</cp:revision>
  <dcterms:created xsi:type="dcterms:W3CDTF">2022-05-07T13:08:59Z</dcterms:created>
  <dcterms:modified xsi:type="dcterms:W3CDTF">2022-05-24T13:14:37Z</dcterms:modified>
</cp:coreProperties>
</file>