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60" r:id="rId6"/>
    <p:sldId id="271" r:id="rId7"/>
    <p:sldId id="261" r:id="rId8"/>
    <p:sldId id="272" r:id="rId9"/>
    <p:sldId id="262" r:id="rId10"/>
    <p:sldId id="263" r:id="rId11"/>
    <p:sldId id="264" r:id="rId12"/>
    <p:sldId id="273" r:id="rId13"/>
    <p:sldId id="265" r:id="rId14"/>
    <p:sldId id="274" r:id="rId15"/>
    <p:sldId id="266" r:id="rId16"/>
    <p:sldId id="275" r:id="rId17"/>
    <p:sldId id="267" r:id="rId18"/>
    <p:sldId id="268" r:id="rId19"/>
    <p:sldId id="280" r:id="rId20"/>
    <p:sldId id="269" r:id="rId21"/>
    <p:sldId id="276" r:id="rId22"/>
    <p:sldId id="277" r:id="rId23"/>
    <p:sldId id="279" r:id="rId24"/>
    <p:sldId id="278" r:id="rId25"/>
    <p:sldId id="259" r:id="rId2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4B08-19B1-C248-835E-E951A72A9AF4}" type="datetimeFigureOut">
              <a:rPr lang="fr-FR" smtClean="0"/>
              <a:t>30/05/22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C46-F239-9346-BB63-F6AAD79FBA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7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4B08-19B1-C248-835E-E951A72A9AF4}" type="datetimeFigureOut">
              <a:rPr lang="fr-FR" smtClean="0"/>
              <a:t>30/05/22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C46-F239-9346-BB63-F6AAD79FBA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16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4B08-19B1-C248-835E-E951A72A9AF4}" type="datetimeFigureOut">
              <a:rPr lang="fr-FR" smtClean="0"/>
              <a:t>30/05/22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C46-F239-9346-BB63-F6AAD79FBA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84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4B08-19B1-C248-835E-E951A72A9AF4}" type="datetimeFigureOut">
              <a:rPr lang="fr-FR" smtClean="0"/>
              <a:t>30/05/22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C46-F239-9346-BB63-F6AAD79FBA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10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4B08-19B1-C248-835E-E951A72A9AF4}" type="datetimeFigureOut">
              <a:rPr lang="fr-FR" smtClean="0"/>
              <a:t>30/05/22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C46-F239-9346-BB63-F6AAD79FBA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29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4B08-19B1-C248-835E-E951A72A9AF4}" type="datetimeFigureOut">
              <a:rPr lang="fr-FR" smtClean="0"/>
              <a:t>30/05/22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C46-F239-9346-BB63-F6AAD79FBA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50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4B08-19B1-C248-835E-E951A72A9AF4}" type="datetimeFigureOut">
              <a:rPr lang="fr-FR" smtClean="0"/>
              <a:t>30/05/22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C46-F239-9346-BB63-F6AAD79FBA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03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4B08-19B1-C248-835E-E951A72A9AF4}" type="datetimeFigureOut">
              <a:rPr lang="fr-FR" smtClean="0"/>
              <a:t>30/05/22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C46-F239-9346-BB63-F6AAD79FBA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73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4B08-19B1-C248-835E-E951A72A9AF4}" type="datetimeFigureOut">
              <a:rPr lang="fr-FR" smtClean="0"/>
              <a:t>30/05/22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C46-F239-9346-BB63-F6AAD79FBA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69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4B08-19B1-C248-835E-E951A72A9AF4}" type="datetimeFigureOut">
              <a:rPr lang="fr-FR" smtClean="0"/>
              <a:t>30/05/22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C46-F239-9346-BB63-F6AAD79FBA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99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4B08-19B1-C248-835E-E951A72A9AF4}" type="datetimeFigureOut">
              <a:rPr lang="fr-FR" smtClean="0"/>
              <a:t>30/05/22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C46-F239-9346-BB63-F6AAD79FBA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42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B4B08-19B1-C248-835E-E951A72A9AF4}" type="datetimeFigureOut">
              <a:rPr lang="fr-FR" smtClean="0"/>
              <a:t>30/05/22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A1C46-F239-9346-BB63-F6AAD79FBA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58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6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Interférences à 2 ondes. Interféromètre de Michelson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Niveau : L2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548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105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Interféromètre à division d’amplitude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5328374" y="2553274"/>
            <a:ext cx="313863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Une lame semi-réfléchissante sépare le faisceau incident en 2 faisceaux d’énergies égales.</a:t>
            </a:r>
          </a:p>
          <a:p>
            <a:endParaRPr lang="fr-FR" dirty="0" smtClean="0"/>
          </a:p>
          <a:p>
            <a:r>
              <a:rPr lang="fr-FR" dirty="0" smtClean="0"/>
              <a:t>M</a:t>
            </a:r>
            <a:r>
              <a:rPr lang="fr-FR" baseline="-25000" dirty="0" smtClean="0"/>
              <a:t>1 </a:t>
            </a:r>
            <a:r>
              <a:rPr lang="fr-FR" dirty="0" smtClean="0"/>
              <a:t>et M</a:t>
            </a:r>
            <a:r>
              <a:rPr lang="fr-FR" baseline="-25000" dirty="0" smtClean="0"/>
              <a:t>2 </a:t>
            </a:r>
            <a:r>
              <a:rPr lang="fr-FR" dirty="0" smtClean="0"/>
              <a:t>sont deux miroirs métalliques orientables.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27726" y="1678914"/>
            <a:ext cx="383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 : interféromètre de Michelson</a:t>
            </a:r>
            <a:endParaRPr lang="fr-FR" dirty="0"/>
          </a:p>
        </p:txBody>
      </p:sp>
      <p:pic>
        <p:nvPicPr>
          <p:cNvPr id="7" name="Image 6" descr="WhatsApp Image 2022-05-30 at 18.30.04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" b="23979"/>
          <a:stretch/>
        </p:blipFill>
        <p:spPr>
          <a:xfrm rot="16200000">
            <a:off x="1018057" y="2054048"/>
            <a:ext cx="3513412" cy="429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19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24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Lame semi-réfléchissante 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457200" y="1562120"/>
            <a:ext cx="78930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lame semi-réfléchissante est constituée de : 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La séparatrice : lame de verre dont une des faces a été métallisée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La compensatrice : lame de verre, permet de compenser  le déphasage et la dispersion induits par le fait que le rayon transmis et le rayon réfléchi de la séparatrice ne traversent pas la m</a:t>
            </a:r>
            <a:r>
              <a:rPr lang="fr-FR" dirty="0" smtClean="0"/>
              <a:t>ême épaisseur de verre. </a:t>
            </a:r>
            <a:endParaRPr lang="fr-FR" dirty="0"/>
          </a:p>
        </p:txBody>
      </p:sp>
      <p:pic>
        <p:nvPicPr>
          <p:cNvPr id="5" name="Imag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2" y="3423363"/>
            <a:ext cx="3984827" cy="292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35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470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1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Configuration lame d’air</a:t>
            </a:r>
            <a:endParaRPr lang="fr-FR" sz="2800" dirty="0"/>
          </a:p>
        </p:txBody>
      </p:sp>
      <p:pic>
        <p:nvPicPr>
          <p:cNvPr id="4" name="Image 3" descr="Capture d’écran 2022-05-31 à 08.25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7" y="1154851"/>
            <a:ext cx="8481603" cy="523863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839313" y="1430727"/>
            <a:ext cx="2992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P’</a:t>
            </a:r>
            <a:r>
              <a:rPr lang="fr-FR" baseline="-25000" dirty="0" smtClean="0"/>
              <a:t>2 </a:t>
            </a:r>
            <a:r>
              <a:rPr lang="fr-FR" dirty="0" smtClean="0"/>
              <a:t>et P’</a:t>
            </a:r>
            <a:r>
              <a:rPr lang="fr-FR" baseline="-25000" dirty="0" smtClean="0"/>
              <a:t>1 </a:t>
            </a:r>
            <a:r>
              <a:rPr lang="fr-FR" dirty="0" smtClean="0"/>
              <a:t>sont 2 sources ponctuelles sur un axe perpendiculaire à l’écran, on observe sur l’ écran des cercles concentriques.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2100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888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Configuration lame d’air : source étendue</a:t>
            </a:r>
            <a:endParaRPr lang="fr-FR" sz="2800" dirty="0"/>
          </a:p>
        </p:txBody>
      </p:sp>
      <p:pic>
        <p:nvPicPr>
          <p:cNvPr id="4" name="Image 3" descr="Capture d’écran 2022-05-31 à 08.38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88" y="1270000"/>
            <a:ext cx="60071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28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173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272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Spectres et </a:t>
            </a:r>
            <a:r>
              <a:rPr lang="fr-FR" sz="2800" dirty="0" err="1" smtClean="0"/>
              <a:t>interférogrammes</a:t>
            </a:r>
            <a:r>
              <a:rPr lang="fr-FR" sz="2800" dirty="0" smtClean="0"/>
              <a:t> pour l’interféromètre de Michelson</a:t>
            </a:r>
            <a:endParaRPr lang="fr-FR" sz="2800" dirty="0"/>
          </a:p>
        </p:txBody>
      </p:sp>
      <p:pic>
        <p:nvPicPr>
          <p:cNvPr id="5" name="Image 4" descr="WhatsApp Image 2022-05-16 at 15.54.2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0" y="968640"/>
            <a:ext cx="4792466" cy="588935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662706" y="1748118"/>
            <a:ext cx="2898588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: raie monochromatique</a:t>
            </a:r>
          </a:p>
          <a:p>
            <a:r>
              <a:rPr lang="fr-FR" dirty="0" smtClean="0"/>
              <a:t>b : 2 raies monochromatiques</a:t>
            </a:r>
          </a:p>
          <a:p>
            <a:r>
              <a:rPr lang="fr-FR" dirty="0" smtClean="0"/>
              <a:t>c : raie de largeur finie de profil gaussien</a:t>
            </a:r>
          </a:p>
          <a:p>
            <a:r>
              <a:rPr lang="fr-FR" dirty="0" smtClean="0"/>
              <a:t>d : raie de profil rectangulaire</a:t>
            </a:r>
          </a:p>
          <a:p>
            <a:r>
              <a:rPr lang="fr-FR" dirty="0" smtClean="0"/>
              <a:t>e : 2 raies de de même intensité intégrée et de même largeur</a:t>
            </a:r>
          </a:p>
          <a:p>
            <a:r>
              <a:rPr lang="fr-FR" dirty="0" smtClean="0"/>
              <a:t>f : deux raies de même intensité intégrée et de largeur différente</a:t>
            </a:r>
          </a:p>
          <a:p>
            <a:r>
              <a:rPr lang="fr-FR" dirty="0" smtClean="0"/>
              <a:t>g : 2 raies de même largeur et d’intensité intégrée différente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437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Résolution du doublet du sodium à l’interféromètre de </a:t>
            </a:r>
            <a:r>
              <a:rPr lang="fr-FR" sz="2800" dirty="0"/>
              <a:t>M</a:t>
            </a:r>
            <a:r>
              <a:rPr lang="fr-FR" sz="2800" dirty="0" smtClean="0"/>
              <a:t>ichelson</a:t>
            </a:r>
            <a:endParaRPr lang="fr-FR" sz="2800" dirty="0"/>
          </a:p>
        </p:txBody>
      </p:sp>
      <p:pic>
        <p:nvPicPr>
          <p:cNvPr id="6" name="Image 5" descr="Capture d’écran 2022-05-16 à 16.06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76" y="1345100"/>
            <a:ext cx="5668682" cy="1211452"/>
          </a:xfrm>
          <a:prstGeom prst="rect">
            <a:avLst/>
          </a:prstGeom>
        </p:spPr>
      </p:pic>
      <p:pic>
        <p:nvPicPr>
          <p:cNvPr id="7" name="Image 6" descr="téléchargemen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51" y="2602456"/>
            <a:ext cx="8625466" cy="2305424"/>
          </a:xfrm>
          <a:prstGeom prst="rect">
            <a:avLst/>
          </a:prstGeom>
        </p:spPr>
      </p:pic>
      <p:pic>
        <p:nvPicPr>
          <p:cNvPr id="9" name="Image 8" descr="Capture d’écran 2022-05-16 à 16.11.07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4" y="5341669"/>
            <a:ext cx="2314173" cy="79343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15323" y="5341669"/>
            <a:ext cx="5531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x</a:t>
            </a:r>
            <a:r>
              <a:rPr lang="fr-FR" baseline="-25000" dirty="0" err="1" smtClean="0"/>
              <a:t>p</a:t>
            </a:r>
            <a:r>
              <a:rPr lang="fr-FR" baseline="-25000" dirty="0" smtClean="0"/>
              <a:t> </a:t>
            </a:r>
            <a:r>
              <a:rPr lang="fr-FR" dirty="0" smtClean="0"/>
              <a:t>: position du miroir mobile à chaque </a:t>
            </a:r>
            <a:r>
              <a:rPr lang="fr-FR" dirty="0" err="1" smtClean="0"/>
              <a:t>anticoïncidence</a:t>
            </a:r>
            <a:r>
              <a:rPr lang="fr-FR" dirty="0" smtClean="0"/>
              <a:t> p</a:t>
            </a:r>
          </a:p>
          <a:p>
            <a:endParaRPr lang="fr-FR" dirty="0"/>
          </a:p>
          <a:p>
            <a:r>
              <a:rPr lang="fr-FR" dirty="0" smtClean="0"/>
              <a:t>L’accord de la valeur de </a:t>
            </a:r>
            <a:r>
              <a:rPr lang="fr-FR" dirty="0" err="1" smtClean="0"/>
              <a:t>Δλ</a:t>
            </a:r>
            <a:r>
              <a:rPr lang="fr-FR" dirty="0" smtClean="0"/>
              <a:t> trouvée expérimentalement avec la valeur théorique est excellent.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2034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Résolution du doublet du sodium à l’interféromètre de </a:t>
            </a:r>
            <a:r>
              <a:rPr lang="fr-FR" sz="2800" dirty="0"/>
              <a:t>M</a:t>
            </a:r>
            <a:r>
              <a:rPr lang="fr-FR" sz="2800" dirty="0" smtClean="0"/>
              <a:t>ichelson</a:t>
            </a:r>
            <a:endParaRPr lang="fr-FR" sz="2800" dirty="0"/>
          </a:p>
        </p:txBody>
      </p:sp>
      <p:pic>
        <p:nvPicPr>
          <p:cNvPr id="5" name="Image 4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283"/>
            <a:ext cx="9144000" cy="30336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04767" y="5558556"/>
            <a:ext cx="4612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Valeurs tabulées : </a:t>
            </a:r>
          </a:p>
          <a:p>
            <a:r>
              <a:rPr lang="fr-FR" dirty="0"/>
              <a:t>	</a:t>
            </a:r>
            <a:r>
              <a:rPr lang="fr-FR" dirty="0" smtClean="0"/>
              <a:t>	λ</a:t>
            </a:r>
            <a:r>
              <a:rPr lang="fr-FR" baseline="-25000" dirty="0" smtClean="0"/>
              <a:t>1 </a:t>
            </a:r>
            <a:r>
              <a:rPr lang="fr-FR" dirty="0" smtClean="0"/>
              <a:t>= 589,5924nm et λ</a:t>
            </a:r>
            <a:r>
              <a:rPr lang="fr-FR" baseline="-25000" dirty="0" smtClean="0"/>
              <a:t>2</a:t>
            </a:r>
            <a:r>
              <a:rPr lang="fr-FR" dirty="0" smtClean="0"/>
              <a:t> = 588,9950 nm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14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Prérequis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représentation scalaire des ondes lumineuses</a:t>
            </a:r>
          </a:p>
          <a:p>
            <a:r>
              <a:rPr lang="fr-FR" dirty="0" smtClean="0"/>
              <a:t>Notions de cohérence spatiale et cohérence temporelle</a:t>
            </a:r>
          </a:p>
          <a:p>
            <a:r>
              <a:rPr lang="fr-FR" dirty="0" smtClean="0"/>
              <a:t>Trous de Young et mise en équation</a:t>
            </a:r>
          </a:p>
          <a:p>
            <a:r>
              <a:rPr lang="fr-FR" dirty="0" smtClean="0"/>
              <a:t>Temps de réponse d’un capteur</a:t>
            </a:r>
          </a:p>
          <a:p>
            <a:r>
              <a:rPr lang="fr-FR" dirty="0" smtClean="0"/>
              <a:t>Intensité lumineuse</a:t>
            </a:r>
          </a:p>
        </p:txBody>
      </p:sp>
    </p:spTree>
    <p:extLst>
      <p:ext uri="{BB962C8B-B14F-4D97-AF65-F5344CB8AC3E}">
        <p14:creationId xmlns:p14="http://schemas.microsoft.com/office/powerpoint/2010/main" val="2895426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094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Michelson en configuration coin d’air</a:t>
            </a:r>
            <a:endParaRPr lang="fr-FR" sz="2800" dirty="0"/>
          </a:p>
        </p:txBody>
      </p:sp>
      <p:pic>
        <p:nvPicPr>
          <p:cNvPr id="4" name="Image 3" descr="Capture d’écran 2022-05-31 à 09.56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13" y="1002111"/>
            <a:ext cx="62357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WhatsApp Image 2022-05-31 at 11.01.50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02" b="13589"/>
          <a:stretch/>
        </p:blipFill>
        <p:spPr>
          <a:xfrm rot="16200000">
            <a:off x="5778563" y="553991"/>
            <a:ext cx="1289717" cy="53069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1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Retour sur l’expérience de Michelson et Morley</a:t>
            </a:r>
            <a:endParaRPr lang="fr-FR" sz="2800" dirty="0"/>
          </a:p>
        </p:txBody>
      </p:sp>
      <p:pic>
        <p:nvPicPr>
          <p:cNvPr id="4" name="Image 3" descr="WhatsApp Image 2022-05-31 at 10.59.18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16189" y="1701647"/>
            <a:ext cx="2117914" cy="7550291"/>
          </a:xfrm>
          <a:prstGeom prst="rect">
            <a:avLst/>
          </a:prstGeom>
        </p:spPr>
      </p:pic>
      <p:pic>
        <p:nvPicPr>
          <p:cNvPr id="5" name="Image 4" descr="WhatsApp Image 2022-05-30 at 18.30.04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"/>
          <a:stretch/>
        </p:blipFill>
        <p:spPr>
          <a:xfrm rot="16200000">
            <a:off x="824930" y="329921"/>
            <a:ext cx="2584593" cy="423445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37667" y="1485397"/>
            <a:ext cx="375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Calcul du décalage en franges attendu par la transformation de Galilée :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270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22-05-31 à 11.07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82" y="1519133"/>
            <a:ext cx="2783417" cy="1535678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Retour sur l’expérience de Michelson et Morley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457200" y="1234193"/>
            <a:ext cx="848924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D’après les formules trouvées précédemment :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Ce qui correspond à un décalage de franges : 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Image 7" descr="WhatsApp Image 2022-05-31 at 11.11.35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"/>
          <a:stretch/>
        </p:blipFill>
        <p:spPr>
          <a:xfrm rot="16200000">
            <a:off x="3811048" y="-69510"/>
            <a:ext cx="1521908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71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Basic_michelson_with_FP_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" t="5641" r="3904"/>
          <a:stretch/>
        </p:blipFill>
        <p:spPr>
          <a:xfrm>
            <a:off x="0" y="1704262"/>
            <a:ext cx="6141224" cy="48594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9447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Détection des ondes gravitationnelles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4014528" y="1505233"/>
            <a:ext cx="494881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b="1" dirty="0" smtClean="0"/>
              <a:t>1915 : </a:t>
            </a:r>
            <a:r>
              <a:rPr lang="fr-FR" dirty="0" smtClean="0"/>
              <a:t>Einstein prédit, gr</a:t>
            </a:r>
            <a:r>
              <a:rPr lang="fr-FR" dirty="0" smtClean="0"/>
              <a:t>âce aux équations de la relativité générale l’existence de trous noirs et d’ondes gravitationnelles</a:t>
            </a:r>
            <a:r>
              <a:rPr lang="fr-FR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fr-FR" b="1" dirty="0" smtClean="0"/>
              <a:t>2016 : </a:t>
            </a:r>
            <a:r>
              <a:rPr lang="fr-FR" dirty="0" smtClean="0"/>
              <a:t>première observation directe d’une onde gravitationnelle par les observatoires </a:t>
            </a:r>
            <a:r>
              <a:rPr lang="fr-FR" dirty="0" err="1" smtClean="0"/>
              <a:t>Ligo</a:t>
            </a:r>
            <a:r>
              <a:rPr lang="fr-FR" dirty="0" smtClean="0"/>
              <a:t> et </a:t>
            </a:r>
            <a:r>
              <a:rPr lang="fr-FR" dirty="0" err="1" smtClean="0"/>
              <a:t>Virgo</a:t>
            </a:r>
            <a:r>
              <a:rPr lang="fr-FR" dirty="0" smtClean="0"/>
              <a:t>, causée par la collision de 2 trous noirs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846631" y="5498795"/>
            <a:ext cx="316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Résolution : 10</a:t>
            </a:r>
            <a:r>
              <a:rPr lang="fr-FR" b="1" baseline="30000" dirty="0" smtClean="0"/>
              <a:t>-18</a:t>
            </a:r>
            <a:r>
              <a:rPr lang="fr-FR" b="1" dirty="0" smtClean="0"/>
              <a:t> m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7544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 des images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Michelson et Morley : </a:t>
            </a:r>
            <a:r>
              <a:rPr lang="fr-FR" dirty="0" err="1" smtClean="0"/>
              <a:t>wikipédia</a:t>
            </a:r>
            <a:endParaRPr lang="fr-FR" dirty="0" smtClean="0"/>
          </a:p>
          <a:p>
            <a:r>
              <a:rPr lang="fr-FR" dirty="0" smtClean="0"/>
              <a:t>Interféromètre de Michelson : F. Moulin</a:t>
            </a:r>
          </a:p>
          <a:p>
            <a:r>
              <a:rPr lang="fr-FR" dirty="0" smtClean="0"/>
              <a:t>Modèle de l’enveloppe lentement variable : J. </a:t>
            </a:r>
            <a:r>
              <a:rPr lang="fr-FR" dirty="0" err="1" smtClean="0"/>
              <a:t>Leygnier</a:t>
            </a:r>
            <a:endParaRPr lang="fr-FR" dirty="0" smtClean="0"/>
          </a:p>
          <a:p>
            <a:r>
              <a:rPr lang="fr-FR" dirty="0" smtClean="0"/>
              <a:t>Trous de Young : </a:t>
            </a:r>
            <a:r>
              <a:rPr lang="fr-FR" dirty="0" err="1" smtClean="0"/>
              <a:t>fsm.rnu.tn</a:t>
            </a:r>
            <a:endParaRPr lang="fr-FR" dirty="0" smtClean="0"/>
          </a:p>
          <a:p>
            <a:r>
              <a:rPr lang="fr-FR" dirty="0" smtClean="0"/>
              <a:t>Configuration lame d’air : </a:t>
            </a:r>
            <a:r>
              <a:rPr lang="fr-FR" dirty="0" smtClean="0"/>
              <a:t>: J. </a:t>
            </a:r>
            <a:r>
              <a:rPr lang="fr-FR" dirty="0" err="1" smtClean="0"/>
              <a:t>Leygnier</a:t>
            </a:r>
            <a:endParaRPr lang="fr-FR" dirty="0" smtClean="0"/>
          </a:p>
          <a:p>
            <a:r>
              <a:rPr lang="fr-FR" dirty="0" smtClean="0"/>
              <a:t>Configuration lame d’air, source étendue : « Optique » </a:t>
            </a:r>
            <a:r>
              <a:rPr lang="fr-FR" dirty="0" err="1" smtClean="0"/>
              <a:t>Mauras</a:t>
            </a:r>
            <a:endParaRPr lang="fr-FR" dirty="0" smtClean="0"/>
          </a:p>
          <a:p>
            <a:r>
              <a:rPr lang="fr-FR" dirty="0" smtClean="0"/>
              <a:t>Expérience de Michelson et Morley : F. Mouli</a:t>
            </a:r>
            <a:r>
              <a:rPr lang="fr-FR" dirty="0"/>
              <a:t>n</a:t>
            </a:r>
            <a:endParaRPr lang="fr-FR" dirty="0" smtClean="0"/>
          </a:p>
          <a:p>
            <a:r>
              <a:rPr lang="fr-FR" dirty="0" err="1" smtClean="0"/>
              <a:t>Ligo</a:t>
            </a:r>
            <a:r>
              <a:rPr lang="fr-FR" dirty="0" smtClean="0"/>
              <a:t> : la science pour tous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526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lbert_Abraham_Michelson_19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9158" cy="3179788"/>
          </a:xfrm>
          <a:prstGeom prst="rect">
            <a:avLst/>
          </a:prstGeom>
        </p:spPr>
      </p:pic>
      <p:pic>
        <p:nvPicPr>
          <p:cNvPr id="5" name="Image 4" descr="Edward_Williams_Morley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57" y="0"/>
            <a:ext cx="2551523" cy="3179788"/>
          </a:xfrm>
          <a:prstGeom prst="rect">
            <a:avLst/>
          </a:prstGeom>
        </p:spPr>
      </p:pic>
      <p:pic>
        <p:nvPicPr>
          <p:cNvPr id="6" name="Image 5" descr="WhatsApp Image 2022-05-30 at 18.30.04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"/>
          <a:stretch/>
        </p:blipFill>
        <p:spPr>
          <a:xfrm rot="16200000">
            <a:off x="1148401" y="2125955"/>
            <a:ext cx="3513412" cy="575617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147934" y="351259"/>
            <a:ext cx="3742723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b="1" dirty="0" smtClean="0"/>
              <a:t>1887 : </a:t>
            </a:r>
            <a:r>
              <a:rPr lang="fr-FR" dirty="0" smtClean="0"/>
              <a:t>publication de  l’article de Michelson et Morley, démonstration que la vitesse de la lumière dans le vide est invariante par changement de référentiel </a:t>
            </a:r>
            <a:r>
              <a:rPr lang="fr-FR" dirty="0" err="1" smtClean="0"/>
              <a:t>galiéen</a:t>
            </a: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b="1" dirty="0" smtClean="0"/>
              <a:t>1907 : </a:t>
            </a:r>
            <a:r>
              <a:rPr lang="fr-FR" dirty="0" smtClean="0"/>
              <a:t>Michelson reçoit le prix Nobel de physique</a:t>
            </a:r>
          </a:p>
          <a:p>
            <a:endParaRPr lang="fr-FR" b="1" dirty="0"/>
          </a:p>
          <a:p>
            <a:r>
              <a:rPr lang="fr-FR" b="1" dirty="0" err="1" smtClean="0"/>
              <a:t>n</a:t>
            </a:r>
            <a:r>
              <a:rPr lang="fr-FR" b="1" baseline="-25000" dirty="0" err="1" smtClean="0"/>
              <a:t>air</a:t>
            </a:r>
            <a:r>
              <a:rPr lang="fr-FR" b="1" dirty="0" smtClean="0"/>
              <a:t> = 1,0003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3947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7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5133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Interférences de 2 ondes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549917" y="1479626"/>
            <a:ext cx="786904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L’interférence de deux ondes en un point quelconque où elles se superposent, consiste en ce que l’intensité résultante n’est pas égale à la somme des intensités produites séparément par chacune des deux ondes.</a:t>
            </a:r>
          </a:p>
          <a:p>
            <a:endParaRPr lang="fr-FR" dirty="0"/>
          </a:p>
          <a:p>
            <a:r>
              <a:rPr lang="fr-FR" dirty="0" smtClean="0"/>
              <a:t>Dans toute la leçon nous nous placerons dans le cas où les ondes lumineuses peuvent </a:t>
            </a:r>
            <a:r>
              <a:rPr lang="fr-FR" dirty="0" smtClean="0"/>
              <a:t>être décrites par une vibration scalaire. </a:t>
            </a:r>
            <a:r>
              <a:rPr lang="fr-FR" dirty="0" smtClean="0"/>
              <a:t>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604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690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46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Cohérence temporelle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457200" y="129797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L’onde lumineuse émise lampe à décharge correspond à la superposition d’un très grand nombre de trains d’onde émis à des instants aléatoires. </a:t>
            </a:r>
            <a:endParaRPr lang="fr-FR" dirty="0"/>
          </a:p>
        </p:txBody>
      </p:sp>
      <p:pic>
        <p:nvPicPr>
          <p:cNvPr id="5" name="Image 4" descr="Capture d’écran 2022-05-30 à 20.45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046"/>
            <a:ext cx="4762500" cy="177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19700" y="2133046"/>
            <a:ext cx="3743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Onde macroscopique résultante = onde quasi-monochromatique :</a:t>
            </a:r>
          </a:p>
          <a:p>
            <a:endParaRPr lang="fr-FR" dirty="0" smtClean="0"/>
          </a:p>
          <a:p>
            <a:r>
              <a:rPr lang="fr-FR" dirty="0" smtClean="0"/>
              <a:t>S(</a:t>
            </a:r>
            <a:r>
              <a:rPr lang="fr-FR" dirty="0" err="1" smtClean="0"/>
              <a:t>t</a:t>
            </a:r>
            <a:r>
              <a:rPr lang="fr-FR" dirty="0" smtClean="0"/>
              <a:t>) = A(</a:t>
            </a:r>
            <a:r>
              <a:rPr lang="fr-FR" dirty="0" err="1" smtClean="0"/>
              <a:t>t</a:t>
            </a:r>
            <a:r>
              <a:rPr lang="fr-FR" dirty="0" smtClean="0"/>
              <a:t>) cos(2πν</a:t>
            </a:r>
            <a:r>
              <a:rPr lang="fr-FR" baseline="-25000" dirty="0" smtClean="0"/>
              <a:t>0</a:t>
            </a:r>
            <a:r>
              <a:rPr lang="fr-FR" dirty="0" smtClean="0"/>
              <a:t> + </a:t>
            </a:r>
            <a:r>
              <a:rPr lang="fr-FR" dirty="0" err="1" smtClean="0"/>
              <a:t>ψ</a:t>
            </a:r>
            <a:r>
              <a:rPr lang="fr-FR" dirty="0" smtClean="0"/>
              <a:t>(</a:t>
            </a:r>
            <a:r>
              <a:rPr lang="fr-FR" dirty="0" err="1" smtClean="0"/>
              <a:t>t</a:t>
            </a:r>
            <a:r>
              <a:rPr lang="fr-FR" dirty="0" smtClean="0"/>
              <a:t>))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56923" y="4350578"/>
            <a:ext cx="8029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τ</a:t>
            </a:r>
            <a:r>
              <a:rPr lang="fr-FR" baseline="-25000" dirty="0" err="1" smtClean="0"/>
              <a:t>c</a:t>
            </a:r>
            <a:r>
              <a:rPr lang="fr-FR" dirty="0" smtClean="0"/>
              <a:t> = temps de cohérence temporelle, durée pendant laquelle l’onde peut </a:t>
            </a:r>
            <a:r>
              <a:rPr lang="fr-FR" dirty="0" smtClean="0"/>
              <a:t>être modélisée par une onde monochromatique</a:t>
            </a:r>
            <a:r>
              <a:rPr lang="fr-FR" dirty="0" smtClean="0"/>
              <a:t> </a:t>
            </a:r>
          </a:p>
          <a:p>
            <a:r>
              <a:rPr lang="fr-FR" dirty="0" smtClean="0"/>
              <a:t>		En général </a:t>
            </a:r>
            <a:r>
              <a:rPr lang="fr-FR" dirty="0" err="1" smtClean="0"/>
              <a:t>τ</a:t>
            </a:r>
            <a:r>
              <a:rPr lang="fr-FR" baseline="-25000" dirty="0" err="1" smtClean="0"/>
              <a:t>c</a:t>
            </a:r>
            <a:r>
              <a:rPr lang="fr-FR" dirty="0" smtClean="0"/>
              <a:t>≈ 10</a:t>
            </a:r>
            <a:r>
              <a:rPr lang="fr-FR" baseline="30000" dirty="0" smtClean="0"/>
              <a:t>-9 </a:t>
            </a:r>
            <a:r>
              <a:rPr lang="fr-FR" dirty="0" smtClean="0"/>
              <a:t>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9058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922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451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Interféromètre à division du front d’onde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6452442" y="2675241"/>
            <a:ext cx="2394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L’onde émise par S est séparée géométriquement en 2. 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57200" y="1445326"/>
            <a:ext cx="342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 : trous de Young</a:t>
            </a:r>
            <a:endParaRPr lang="fr-FR" dirty="0"/>
          </a:p>
        </p:txBody>
      </p:sp>
      <p:pic>
        <p:nvPicPr>
          <p:cNvPr id="6" name="Image 5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1" y="2213576"/>
            <a:ext cx="5975847" cy="256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227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615</Words>
  <Application>Microsoft Macintosh PowerPoint</Application>
  <PresentationFormat>Présentation à l'écran (4:3)</PresentationFormat>
  <Paragraphs>74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Interférences à 2 ondes. Interféromètre de Michelson</vt:lpstr>
      <vt:lpstr>Prérequis</vt:lpstr>
      <vt:lpstr>Présentation PowerPoint</vt:lpstr>
      <vt:lpstr>Présentation PowerPoint</vt:lpstr>
      <vt:lpstr>Interférences de 2 ondes</vt:lpstr>
      <vt:lpstr>Présentation PowerPoint</vt:lpstr>
      <vt:lpstr>Cohérence temporelle</vt:lpstr>
      <vt:lpstr>Présentation PowerPoint</vt:lpstr>
      <vt:lpstr>Interféromètre à division du front d’onde</vt:lpstr>
      <vt:lpstr>Interféromètre à division d’amplitude</vt:lpstr>
      <vt:lpstr>Lame semi-réfléchissante </vt:lpstr>
      <vt:lpstr>Présentation PowerPoint</vt:lpstr>
      <vt:lpstr>Configuration lame d’air</vt:lpstr>
      <vt:lpstr>Présentation PowerPoint</vt:lpstr>
      <vt:lpstr>Configuration lame d’air : source étendue</vt:lpstr>
      <vt:lpstr>Présentation PowerPoint</vt:lpstr>
      <vt:lpstr>Spectres et interférogrammes pour l’interféromètre de Michelson</vt:lpstr>
      <vt:lpstr>Résolution du doublet du sodium à l’interféromètre de Michelson</vt:lpstr>
      <vt:lpstr>Résolution du doublet du sodium à l’interféromètre de Michelson</vt:lpstr>
      <vt:lpstr>Présentation PowerPoint</vt:lpstr>
      <vt:lpstr>Michelson en configuration coin d’air</vt:lpstr>
      <vt:lpstr>Retour sur l’expérience de Michelson et Morley</vt:lpstr>
      <vt:lpstr>Retour sur l’expérience de Michelson et Morley</vt:lpstr>
      <vt:lpstr>Détection des ondes gravitationnelles</vt:lpstr>
      <vt:lpstr>Bibliographie des images </vt:lpstr>
    </vt:vector>
  </TitlesOfParts>
  <Company>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Interférences à 2 ondes. Interféromètre de Michelson</dc:title>
  <dc:creator>BRAVO S</dc:creator>
  <cp:lastModifiedBy>BRAVO S</cp:lastModifiedBy>
  <cp:revision>57</cp:revision>
  <dcterms:created xsi:type="dcterms:W3CDTF">2022-05-30T16:17:35Z</dcterms:created>
  <dcterms:modified xsi:type="dcterms:W3CDTF">2022-05-31T09:52:23Z</dcterms:modified>
</cp:coreProperties>
</file>