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cfd7824e43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cfd7824e4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11b0d577a62_0_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11b0d577a62_0_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cfd7824e43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cfd7824e43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1072334768d_0_20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1072334768d_0_20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1072334768d_0_20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1072334768d_0_20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1072334768d_0_2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1072334768d_0_2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1b0d577a62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11b0d577a62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1072334768d_0_2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1072334768d_0_2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1072334768d_0_2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1072334768d_0_2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11b0d577a62_0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11b0d577a62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13"/>
          <p:cNvSpPr/>
          <p:nvPr/>
        </p:nvSpPr>
        <p:spPr>
          <a:xfrm>
            <a:off x="-50" y="0"/>
            <a:ext cx="9144000" cy="51435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" name="Google Shape;116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51277" y="990600"/>
            <a:ext cx="5206974" cy="4038400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Google Shape;117;p22"/>
          <p:cNvSpPr txBox="1"/>
          <p:nvPr>
            <p:ph type="title"/>
          </p:nvPr>
        </p:nvSpPr>
        <p:spPr>
          <a:xfrm>
            <a:off x="387900" y="403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 u="sng">
                <a:latin typeface="Georgia"/>
                <a:ea typeface="Georgia"/>
                <a:cs typeface="Georgia"/>
                <a:sym typeface="Georgia"/>
              </a:rPr>
              <a:t>Cohérence de polarisation</a:t>
            </a:r>
            <a:endParaRPr u="sng"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ctrTitle"/>
          </p:nvPr>
        </p:nvSpPr>
        <p:spPr>
          <a:xfrm>
            <a:off x="249575" y="72850"/>
            <a:ext cx="8626200" cy="1455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fr" sz="4480">
                <a:latin typeface="Times New Roman"/>
                <a:ea typeface="Times New Roman"/>
                <a:cs typeface="Times New Roman"/>
                <a:sym typeface="Times New Roman"/>
              </a:rPr>
              <a:t>LPOB 01 : </a:t>
            </a:r>
            <a:r>
              <a:rPr lang="fr" sz="4400">
                <a:latin typeface="Times New Roman"/>
                <a:ea typeface="Times New Roman"/>
                <a:cs typeface="Times New Roman"/>
                <a:sym typeface="Times New Roman"/>
              </a:rPr>
              <a:t>Cohérence de deux ondes en optique, applications.</a:t>
            </a:r>
            <a:endParaRPr sz="788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2" name="Google Shape;62;p14"/>
          <p:cNvSpPr txBox="1"/>
          <p:nvPr/>
        </p:nvSpPr>
        <p:spPr>
          <a:xfrm>
            <a:off x="455425" y="1994325"/>
            <a:ext cx="8079300" cy="295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2000" u="sng">
                <a:latin typeface="Georgia"/>
                <a:ea typeface="Georgia"/>
                <a:cs typeface="Georgia"/>
                <a:sym typeface="Georgia"/>
              </a:rPr>
              <a:t>Niveau</a:t>
            </a:r>
            <a:r>
              <a:rPr lang="fr" sz="2000">
                <a:latin typeface="Georgia"/>
                <a:ea typeface="Georgia"/>
                <a:cs typeface="Georgia"/>
                <a:sym typeface="Georgia"/>
              </a:rPr>
              <a:t> : L2</a:t>
            </a:r>
            <a:endParaRPr sz="2000"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2000" u="sng">
                <a:latin typeface="Georgia"/>
                <a:ea typeface="Georgia"/>
                <a:cs typeface="Georgia"/>
                <a:sym typeface="Georgia"/>
              </a:rPr>
              <a:t>Pré-requis</a:t>
            </a:r>
            <a:r>
              <a:rPr lang="fr" sz="2000">
                <a:latin typeface="Georgia"/>
                <a:ea typeface="Georgia"/>
                <a:cs typeface="Georgia"/>
                <a:sym typeface="Georgia"/>
              </a:rPr>
              <a:t> :</a:t>
            </a:r>
            <a:endParaRPr sz="2000">
              <a:latin typeface="Georgia"/>
              <a:ea typeface="Georgia"/>
              <a:cs typeface="Georgia"/>
              <a:sym typeface="Georgia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Font typeface="Georgia"/>
              <a:buChar char="●"/>
            </a:pPr>
            <a:r>
              <a:rPr lang="fr" sz="2000">
                <a:latin typeface="Georgia"/>
                <a:ea typeface="Georgia"/>
                <a:cs typeface="Georgia"/>
                <a:sym typeface="Georgia"/>
              </a:rPr>
              <a:t>Optique géométrique</a:t>
            </a:r>
            <a:endParaRPr sz="2000">
              <a:latin typeface="Georgia"/>
              <a:ea typeface="Georgia"/>
              <a:cs typeface="Georgia"/>
              <a:sym typeface="Georgia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Font typeface="Georgia"/>
              <a:buChar char="●"/>
            </a:pPr>
            <a:r>
              <a:rPr lang="fr" sz="2000">
                <a:latin typeface="Georgia"/>
                <a:ea typeface="Georgia"/>
                <a:cs typeface="Georgia"/>
                <a:sym typeface="Georgia"/>
              </a:rPr>
              <a:t>chemin optique, différence de marche, formule de Fresnel, contraste</a:t>
            </a:r>
            <a:endParaRPr sz="2000">
              <a:latin typeface="Georgia"/>
              <a:ea typeface="Georgia"/>
              <a:cs typeface="Georgia"/>
              <a:sym typeface="Georgia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Font typeface="Georgia"/>
              <a:buChar char="●"/>
            </a:pPr>
            <a:r>
              <a:rPr lang="fr" sz="2000">
                <a:latin typeface="Georgia"/>
                <a:ea typeface="Georgia"/>
                <a:cs typeface="Georgia"/>
                <a:sym typeface="Georgia"/>
              </a:rPr>
              <a:t>Dispositifs interférentiels : fentes de Young, interféromètre de Michelson</a:t>
            </a:r>
            <a:endParaRPr sz="2000">
              <a:latin typeface="Georgia"/>
              <a:ea typeface="Georgia"/>
              <a:cs typeface="Georgia"/>
              <a:sym typeface="Georgia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Font typeface="Georgia"/>
              <a:buChar char="●"/>
            </a:pPr>
            <a:r>
              <a:rPr lang="fr" sz="2000">
                <a:latin typeface="Georgia"/>
                <a:ea typeface="Georgia"/>
                <a:cs typeface="Georgia"/>
                <a:sym typeface="Georgia"/>
              </a:rPr>
              <a:t>Ondes électromagnétiques, polarisation</a:t>
            </a:r>
            <a:endParaRPr sz="2000"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15"/>
          <p:cNvSpPr/>
          <p:nvPr/>
        </p:nvSpPr>
        <p:spPr>
          <a:xfrm>
            <a:off x="-50" y="0"/>
            <a:ext cx="9144000" cy="51435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/>
          <p:nvPr>
            <p:ph type="title"/>
          </p:nvPr>
        </p:nvSpPr>
        <p:spPr>
          <a:xfrm>
            <a:off x="387900" y="403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 u="sng">
                <a:latin typeface="Georgia"/>
                <a:ea typeface="Georgia"/>
                <a:cs typeface="Georgia"/>
                <a:sym typeface="Georgia"/>
              </a:rPr>
              <a:t>Retour sur les hypothèse de travail</a:t>
            </a:r>
            <a:endParaRPr u="sng">
              <a:latin typeface="Georgia"/>
              <a:ea typeface="Georgia"/>
              <a:cs typeface="Georgia"/>
              <a:sym typeface="Georgia"/>
            </a:endParaRPr>
          </a:p>
        </p:txBody>
      </p:sp>
      <p:pic>
        <p:nvPicPr>
          <p:cNvPr id="75" name="Google Shape;75;p16"/>
          <p:cNvPicPr preferRelativeResize="0"/>
          <p:nvPr/>
        </p:nvPicPr>
        <p:blipFill rotWithShape="1">
          <a:blip r:embed="rId3">
            <a:alphaModFix/>
          </a:blip>
          <a:srcRect b="3392" l="53586" r="1604" t="10496"/>
          <a:stretch/>
        </p:blipFill>
        <p:spPr>
          <a:xfrm>
            <a:off x="6185650" y="2662400"/>
            <a:ext cx="2273400" cy="2254400"/>
          </a:xfrm>
          <a:prstGeom prst="rect">
            <a:avLst/>
          </a:prstGeom>
          <a:noFill/>
          <a:ln>
            <a:noFill/>
          </a:ln>
        </p:spPr>
      </p:pic>
      <p:sp>
        <p:nvSpPr>
          <p:cNvPr id="76" name="Google Shape;76;p16"/>
          <p:cNvSpPr txBox="1"/>
          <p:nvPr/>
        </p:nvSpPr>
        <p:spPr>
          <a:xfrm>
            <a:off x="387900" y="971300"/>
            <a:ext cx="8079300" cy="172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2000" u="sng">
                <a:latin typeface="Georgia"/>
                <a:ea typeface="Georgia"/>
                <a:cs typeface="Georgia"/>
                <a:sym typeface="Georgia"/>
              </a:rPr>
              <a:t>Observations</a:t>
            </a:r>
            <a:r>
              <a:rPr lang="fr" sz="2000">
                <a:latin typeface="Georgia"/>
                <a:ea typeface="Georgia"/>
                <a:cs typeface="Georgia"/>
                <a:sym typeface="Georgia"/>
              </a:rPr>
              <a:t> :</a:t>
            </a:r>
            <a:endParaRPr sz="2000">
              <a:latin typeface="Georgia"/>
              <a:ea typeface="Georgia"/>
              <a:cs typeface="Georgia"/>
              <a:sym typeface="Georgia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Font typeface="Georgia"/>
              <a:buChar char="●"/>
            </a:pPr>
            <a:r>
              <a:rPr lang="fr" sz="2000">
                <a:latin typeface="Georgia"/>
                <a:ea typeface="Georgia"/>
                <a:cs typeface="Georgia"/>
                <a:sym typeface="Georgia"/>
              </a:rPr>
              <a:t>Superposition de deux sources laser de même pulsation</a:t>
            </a:r>
            <a:endParaRPr sz="2000">
              <a:latin typeface="Georgia"/>
              <a:ea typeface="Georgia"/>
              <a:cs typeface="Georgia"/>
              <a:sym typeface="Georgia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2000">
                <a:latin typeface="Georgia"/>
                <a:ea typeface="Georgia"/>
                <a:cs typeface="Georgia"/>
                <a:sym typeface="Georgia"/>
              </a:rPr>
              <a:t>⇒ pas d’interférences</a:t>
            </a:r>
            <a:endParaRPr sz="2000">
              <a:latin typeface="Georgia"/>
              <a:ea typeface="Georgia"/>
              <a:cs typeface="Georgia"/>
              <a:sym typeface="Georgia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Font typeface="Georgia"/>
              <a:buChar char="●"/>
            </a:pPr>
            <a:r>
              <a:rPr lang="fr" sz="2000">
                <a:latin typeface="Georgia"/>
                <a:ea typeface="Georgia"/>
                <a:cs typeface="Georgia"/>
                <a:sym typeface="Georgia"/>
              </a:rPr>
              <a:t>Utilisation d’un “diviseur d’onde” :</a:t>
            </a:r>
            <a:endParaRPr sz="2000">
              <a:latin typeface="Georgia"/>
              <a:ea typeface="Georgia"/>
              <a:cs typeface="Georgia"/>
              <a:sym typeface="Georgia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2000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⇒ apparition d’interférences</a:t>
            </a:r>
            <a:endParaRPr sz="2000"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77" name="Google Shape;77;p16"/>
          <p:cNvSpPr txBox="1"/>
          <p:nvPr/>
        </p:nvSpPr>
        <p:spPr>
          <a:xfrm>
            <a:off x="387900" y="2773650"/>
            <a:ext cx="5549100" cy="203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 sz="2000" u="sng">
                <a:latin typeface="Georgia"/>
                <a:ea typeface="Georgia"/>
                <a:cs typeface="Georgia"/>
                <a:sym typeface="Georgia"/>
              </a:rPr>
              <a:t>Hypothèses</a:t>
            </a:r>
            <a:r>
              <a:rPr lang="fr" sz="2000">
                <a:latin typeface="Georgia"/>
                <a:ea typeface="Georgia"/>
                <a:cs typeface="Georgia"/>
                <a:sym typeface="Georgia"/>
              </a:rPr>
              <a:t> :</a:t>
            </a:r>
            <a:endParaRPr sz="2000">
              <a:latin typeface="Georgia"/>
              <a:ea typeface="Georgia"/>
              <a:cs typeface="Georgia"/>
              <a:sym typeface="Georgia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Font typeface="Georgia"/>
              <a:buChar char="●"/>
            </a:pPr>
            <a:r>
              <a:rPr lang="fr" sz="2000">
                <a:latin typeface="Georgia"/>
                <a:ea typeface="Georgia"/>
                <a:cs typeface="Georgia"/>
                <a:sym typeface="Georgia"/>
              </a:rPr>
              <a:t>Source ponctuelle </a:t>
            </a:r>
            <a:endParaRPr sz="2000">
              <a:latin typeface="Georgia"/>
              <a:ea typeface="Georgia"/>
              <a:cs typeface="Georgia"/>
              <a:sym typeface="Georgia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Font typeface="Georgia"/>
              <a:buChar char="●"/>
            </a:pPr>
            <a:r>
              <a:rPr lang="fr" sz="2000">
                <a:latin typeface="Georgia"/>
                <a:ea typeface="Georgia"/>
                <a:cs typeface="Georgia"/>
                <a:sym typeface="Georgia"/>
              </a:rPr>
              <a:t>Source monochromatique</a:t>
            </a:r>
            <a:endParaRPr sz="2000">
              <a:latin typeface="Georgia"/>
              <a:ea typeface="Georgia"/>
              <a:cs typeface="Georgia"/>
              <a:sym typeface="Georgia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Font typeface="Georgia"/>
              <a:buChar char="●"/>
            </a:pPr>
            <a:r>
              <a:rPr lang="fr" sz="2000">
                <a:latin typeface="Georgia"/>
                <a:ea typeface="Georgia"/>
                <a:cs typeface="Georgia"/>
                <a:sym typeface="Georgia"/>
              </a:rPr>
              <a:t>Sources secondaires issues d’une même source primaire</a:t>
            </a:r>
            <a:endParaRPr sz="2000">
              <a:latin typeface="Georgia"/>
              <a:ea typeface="Georgia"/>
              <a:cs typeface="Georgia"/>
              <a:sym typeface="Georgia"/>
            </a:endParaRPr>
          </a:p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SzPts val="2000"/>
              <a:buFont typeface="Georgia"/>
              <a:buChar char="●"/>
            </a:pPr>
            <a:r>
              <a:rPr lang="fr" sz="2000">
                <a:latin typeface="Georgia"/>
                <a:ea typeface="Georgia"/>
                <a:cs typeface="Georgia"/>
                <a:sym typeface="Georgia"/>
              </a:rPr>
              <a:t>différence de marche pas trop grande</a:t>
            </a:r>
            <a:endParaRPr sz="2000"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84" name="Google Shape;84;p17"/>
          <p:cNvSpPr/>
          <p:nvPr/>
        </p:nvSpPr>
        <p:spPr>
          <a:xfrm>
            <a:off x="-50" y="0"/>
            <a:ext cx="9144000" cy="51435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/>
          <p:nvPr/>
        </p:nvSpPr>
        <p:spPr>
          <a:xfrm>
            <a:off x="-50" y="1410925"/>
            <a:ext cx="9144000" cy="37326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90" name="Google Shape;90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63916" y="0"/>
            <a:ext cx="5776984" cy="1410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9"/>
          <p:cNvSpPr txBox="1"/>
          <p:nvPr>
            <p:ph idx="1" type="body"/>
          </p:nvPr>
        </p:nvSpPr>
        <p:spPr>
          <a:xfrm>
            <a:off x="311700" y="1152475"/>
            <a:ext cx="62055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 u="sng">
                <a:latin typeface="Georgia"/>
                <a:ea typeface="Georgia"/>
                <a:cs typeface="Georgia"/>
                <a:sym typeface="Georgia"/>
              </a:rPr>
              <a:t>Protocole</a:t>
            </a:r>
            <a:r>
              <a:rPr lang="fr" sz="1600" u="sng">
                <a:latin typeface="Georgia"/>
                <a:ea typeface="Georgia"/>
                <a:cs typeface="Georgia"/>
                <a:sym typeface="Georgia"/>
              </a:rPr>
              <a:t> :</a:t>
            </a:r>
            <a:endParaRPr sz="1600" u="sng">
              <a:latin typeface="Georgia"/>
              <a:ea typeface="Georgia"/>
              <a:cs typeface="Georgia"/>
              <a:sym typeface="Georgia"/>
            </a:endParaRPr>
          </a:p>
          <a:p>
            <a:pPr indent="-317500" lvl="0" marL="457200" rtl="0" algn="just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400"/>
              <a:buFont typeface="Georgia"/>
              <a:buChar char="-"/>
            </a:pPr>
            <a:r>
              <a:rPr lang="fr" sz="1400">
                <a:latin typeface="Georgia"/>
                <a:ea typeface="Georgia"/>
                <a:cs typeface="Georgia"/>
                <a:sym typeface="Georgia"/>
              </a:rPr>
              <a:t>On éclaire un interféromètre de Michelson en lame d’air et on place un photorécepteur dans le foyer image d’une lentille de projection en sortie du dispositif .</a:t>
            </a:r>
            <a:endParaRPr sz="1400">
              <a:latin typeface="Georgia"/>
              <a:ea typeface="Georgia"/>
              <a:cs typeface="Georgia"/>
              <a:sym typeface="Georgia"/>
            </a:endParaRPr>
          </a:p>
          <a:p>
            <a:pPr indent="-31750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Georgia"/>
              <a:buChar char="-"/>
            </a:pPr>
            <a:r>
              <a:rPr lang="fr" sz="1400">
                <a:latin typeface="Georgia"/>
                <a:ea typeface="Georgia"/>
                <a:cs typeface="Georgia"/>
                <a:sym typeface="Georgia"/>
              </a:rPr>
              <a:t>On translate régulièrement l’un des miroir avec la vis de chariotage,  entre deux brouillages consécutifs.</a:t>
            </a:r>
            <a:endParaRPr sz="1400">
              <a:latin typeface="Georgia"/>
              <a:ea typeface="Georgia"/>
              <a:cs typeface="Georgia"/>
              <a:sym typeface="Georgia"/>
            </a:endParaRPr>
          </a:p>
          <a:p>
            <a:pPr indent="-317500" lvl="0" marL="45720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Georgia"/>
              <a:buChar char="-"/>
            </a:pPr>
            <a:r>
              <a:rPr lang="fr" sz="1400">
                <a:latin typeface="Georgia"/>
                <a:ea typeface="Georgia"/>
                <a:cs typeface="Georgia"/>
                <a:sym typeface="Georgia"/>
              </a:rPr>
              <a:t>On relève sur la vis micrométrique une distance </a:t>
            </a:r>
            <a:r>
              <a:rPr i="1" lang="fr" sz="1400">
                <a:latin typeface="Georgia"/>
                <a:ea typeface="Georgia"/>
                <a:cs typeface="Georgia"/>
                <a:sym typeface="Georgia"/>
              </a:rPr>
              <a:t>d</a:t>
            </a:r>
            <a:r>
              <a:rPr i="1" lang="fr" sz="1400">
                <a:latin typeface="Georgia"/>
                <a:ea typeface="Georgia"/>
                <a:cs typeface="Georgia"/>
                <a:sym typeface="Georgia"/>
              </a:rPr>
              <a:t>=4,088</a:t>
            </a:r>
            <a:r>
              <a:rPr i="1" lang="fr" sz="1400"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fr" sz="1400">
                <a:latin typeface="Georgia"/>
                <a:ea typeface="Georgia"/>
                <a:cs typeface="Georgia"/>
                <a:sym typeface="Georgia"/>
              </a:rPr>
              <a:t>m</a:t>
            </a:r>
            <a:r>
              <a:rPr lang="fr" sz="1400">
                <a:latin typeface="Georgia"/>
                <a:ea typeface="Georgia"/>
                <a:cs typeface="Georgia"/>
                <a:sym typeface="Georgia"/>
              </a:rPr>
              <a:t>m et, entre les deux brouillages sur le photodétecteur, celui-ci voit défiler </a:t>
            </a:r>
            <a:r>
              <a:rPr i="1" lang="fr" sz="1400">
                <a:latin typeface="Georgia"/>
                <a:ea typeface="Georgia"/>
                <a:cs typeface="Georgia"/>
                <a:sym typeface="Georgia"/>
              </a:rPr>
              <a:t>N = 14</a:t>
            </a:r>
            <a:r>
              <a:rPr lang="fr" sz="1400">
                <a:latin typeface="Georgia"/>
                <a:ea typeface="Georgia"/>
                <a:cs typeface="Georgia"/>
                <a:sym typeface="Georgia"/>
              </a:rPr>
              <a:t> anneaux brillants. </a:t>
            </a:r>
            <a:endParaRPr sz="1400">
              <a:latin typeface="Georgia"/>
              <a:ea typeface="Georgia"/>
              <a:cs typeface="Georgia"/>
              <a:sym typeface="Georgia"/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6" name="Google Shape;96;p19"/>
          <p:cNvSpPr txBox="1"/>
          <p:nvPr>
            <p:ph type="title"/>
          </p:nvPr>
        </p:nvSpPr>
        <p:spPr>
          <a:xfrm>
            <a:off x="387900" y="4035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 u="sng">
                <a:latin typeface="Georgia"/>
                <a:ea typeface="Georgia"/>
                <a:cs typeface="Georgia"/>
                <a:sym typeface="Georgia"/>
              </a:rPr>
              <a:t>Mesure du doublet du sodium</a:t>
            </a:r>
            <a:endParaRPr u="sng"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20"/>
          <p:cNvSpPr/>
          <p:nvPr/>
        </p:nvSpPr>
        <p:spPr>
          <a:xfrm>
            <a:off x="-50" y="0"/>
            <a:ext cx="9144000" cy="5143500"/>
          </a:xfrm>
          <a:prstGeom prst="rect">
            <a:avLst/>
          </a:prstGeom>
          <a:solidFill>
            <a:schemeClr val="dk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" name="Google Shape;108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37800" y="1516225"/>
            <a:ext cx="4135699" cy="24337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66075" y="1516225"/>
            <a:ext cx="4060400" cy="2433750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Google Shape;110;p21"/>
          <p:cNvSpPr txBox="1"/>
          <p:nvPr/>
        </p:nvSpPr>
        <p:spPr>
          <a:xfrm>
            <a:off x="809175" y="966825"/>
            <a:ext cx="29742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 sz="1800" u="sng">
                <a:latin typeface="Times New Roman"/>
                <a:ea typeface="Times New Roman"/>
                <a:cs typeface="Times New Roman"/>
                <a:sym typeface="Times New Roman"/>
              </a:rPr>
              <a:t>Source étendue</a:t>
            </a:r>
            <a:endParaRPr sz="1800" u="sng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1" name="Google Shape;111;p21"/>
          <p:cNvSpPr txBox="1"/>
          <p:nvPr/>
        </p:nvSpPr>
        <p:spPr>
          <a:xfrm>
            <a:off x="5418550" y="966825"/>
            <a:ext cx="29742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 sz="1800" u="sng">
                <a:latin typeface="Times New Roman"/>
                <a:ea typeface="Times New Roman"/>
                <a:cs typeface="Times New Roman"/>
                <a:sym typeface="Times New Roman"/>
              </a:rPr>
              <a:t>Source polychromatique</a:t>
            </a:r>
            <a:endParaRPr sz="1800" u="sng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