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i4sU/iYghxmBxhlHRWbeBF6WZT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/>
              <a:t>‹#›</a:t>
            </a:fld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217488" y="812800"/>
            <a:ext cx="7123112" cy="40084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jp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r-FR"/>
              <a:t>Systèmes quantiques à deux niveaux 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Niveau L3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Prérequis : </a:t>
            </a: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Postulats de la mécanique quantique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Théorème d’Ehrenfest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Matrice de Pauli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Notions sur les Lasers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La molécule NH3</a:t>
            </a:r>
            <a:endParaRPr/>
          </a:p>
        </p:txBody>
      </p:sp>
      <p:pic>
        <p:nvPicPr>
          <p:cNvPr id="101" name="Google Shape;101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351" y="1027906"/>
            <a:ext cx="2903936" cy="274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18384" l="25908" r="24621" t="14987"/>
          <a:stretch/>
        </p:blipFill>
        <p:spPr>
          <a:xfrm>
            <a:off x="5320146" y="1027906"/>
            <a:ext cx="3814618" cy="288994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9134764" y="1314428"/>
            <a:ext cx="2918051" cy="945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9676" l="-1669" r="0" t="-322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6581869" y="135802"/>
            <a:ext cx="24444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Potentiel infini :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5051834" y="135802"/>
            <a:ext cx="7000981" cy="4037846"/>
          </a:xfrm>
          <a:prstGeom prst="rect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1081351" y="5151706"/>
            <a:ext cx="14965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réalité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  <p:pic>
        <p:nvPicPr>
          <p:cNvPr descr="Mécanique Quantique Frédéric Le Quéré Labo de Chimie Théorique - ppt  télécharger" id="107" name="Google Shape;107;p3"/>
          <p:cNvPicPr preferRelativeResize="0"/>
          <p:nvPr/>
        </p:nvPicPr>
        <p:blipFill rotWithShape="1">
          <a:blip r:embed="rId6">
            <a:alphaModFix/>
          </a:blip>
          <a:srcRect b="44942" l="19853" r="18455" t="5324"/>
          <a:stretch/>
        </p:blipFill>
        <p:spPr>
          <a:xfrm>
            <a:off x="2721448" y="4204371"/>
            <a:ext cx="4388916" cy="265362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7227455" y="4785371"/>
            <a:ext cx="3342776" cy="140602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641" r="-729" t="-173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9134764" y="2869314"/>
            <a:ext cx="6097508" cy="9394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7789" l="-79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Sélection du mode antisymétrique</a:t>
            </a:r>
            <a:endParaRPr/>
          </a:p>
        </p:txBody>
      </p:sp>
      <p:pic>
        <p:nvPicPr>
          <p:cNvPr id="115" name="Google Shape;115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729" l="12270" r="6300" t="23848"/>
          <a:stretch/>
        </p:blipFill>
        <p:spPr>
          <a:xfrm>
            <a:off x="286459" y="1690688"/>
            <a:ext cx="8451141" cy="411941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/>
          <p:nvPr/>
        </p:nvSpPr>
        <p:spPr>
          <a:xfrm>
            <a:off x="203200" y="2254106"/>
            <a:ext cx="3426691" cy="87745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875622" y="1441672"/>
            <a:ext cx="4852657" cy="57942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Le MASER (Microwave Amplification by Stimulated Emission of Radiation) </a:t>
            </a:r>
            <a:endParaRPr/>
          </a:p>
        </p:txBody>
      </p:sp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838200" y="1825625"/>
            <a:ext cx="10515600" cy="2287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Inversion de population =&gt; Amplification du champs électromagnétique à f = 24Ghz par émission stimulé dans une cavité résonante.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 Le MASER est inventé en 1953 par Charles Townes</a:t>
            </a:r>
            <a:endParaRPr/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15817" l="32804" r="28105" t="31590"/>
          <a:stretch/>
        </p:blipFill>
        <p:spPr>
          <a:xfrm>
            <a:off x="1354884" y="4113431"/>
            <a:ext cx="4015191" cy="2886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Changement de base dans le référentiel tournant : </a:t>
            </a:r>
            <a:endParaRPr/>
          </a:p>
        </p:txBody>
      </p:sp>
      <p:sp>
        <p:nvSpPr>
          <p:cNvPr id="130" name="Google Shape;130;p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03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 </a:t>
            </a: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3548958" y="1690688"/>
            <a:ext cx="1557196" cy="934817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6412116" y="1697589"/>
            <a:ext cx="1645468" cy="934817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3870356" y="2632406"/>
            <a:ext cx="914400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33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4" name="Google Shape;134;p6"/>
          <p:cNvSpPr txBox="1"/>
          <p:nvPr/>
        </p:nvSpPr>
        <p:spPr>
          <a:xfrm>
            <a:off x="6777650" y="2604731"/>
            <a:ext cx="914400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311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5" name="Google Shape;135;p6"/>
          <p:cNvSpPr txBox="1"/>
          <p:nvPr/>
        </p:nvSpPr>
        <p:spPr>
          <a:xfrm>
            <a:off x="7550590" y="4001294"/>
            <a:ext cx="3684760" cy="461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945" l="-2648" r="0" t="-1052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type="title"/>
          </p:nvPr>
        </p:nvSpPr>
        <p:spPr>
          <a:xfrm>
            <a:off x="521329" y="56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Spectroscopie RMN</a:t>
            </a:r>
            <a:endParaRPr/>
          </a:p>
        </p:txBody>
      </p:sp>
      <p:pic>
        <p:nvPicPr>
          <p:cNvPr id="141" name="Google Shape;141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6170"/>
          <a:stretch/>
        </p:blipFill>
        <p:spPr>
          <a:xfrm>
            <a:off x="1074700" y="2842977"/>
            <a:ext cx="7987205" cy="3165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 txBox="1"/>
          <p:nvPr/>
        </p:nvSpPr>
        <p:spPr>
          <a:xfrm>
            <a:off x="947688" y="1169955"/>
            <a:ext cx="8241230" cy="167302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107" l="-591" r="0" t="-21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642888" y="6008679"/>
            <a:ext cx="11142712" cy="66858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1926" l="-436" r="0" t="-550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idx="4294967295" type="title"/>
          </p:nvPr>
        </p:nvSpPr>
        <p:spPr>
          <a:xfrm>
            <a:off x="6096000" y="5914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000B"/>
              </a:buClr>
              <a:buSzPts val="2903"/>
              <a:buFont typeface="Calibri"/>
              <a:buNone/>
            </a:pPr>
            <a:r>
              <a:rPr lang="fr-FR" sz="2903">
                <a:solidFill>
                  <a:srgbClr val="C5000B"/>
                </a:solidFill>
              </a:rPr>
              <a:t>Détermination des temps de relaxations</a:t>
            </a:r>
            <a:endParaRPr sz="2903">
              <a:solidFill>
                <a:srgbClr val="579D1C"/>
              </a:solidFill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9647" y="1658301"/>
            <a:ext cx="5901726" cy="442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/>
          <p:nvPr/>
        </p:nvSpPr>
        <p:spPr>
          <a:xfrm>
            <a:off x="7417444" y="6335461"/>
            <a:ext cx="3708705" cy="314828"/>
          </a:xfrm>
          <a:prstGeom prst="rect">
            <a:avLst/>
          </a:prstGeom>
          <a:noFill/>
          <a:ln>
            <a:noFill/>
          </a:ln>
        </p:spPr>
        <p:txBody>
          <a:bodyPr anchorCtr="0" anchor="t" bIns="40800" lIns="81625" spcFirstLastPara="1" rIns="81625" wrap="square" tIns="4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https://en.wikipedia.org/wiki/Spin_echo</a:t>
            </a:r>
            <a:endParaRPr/>
          </a:p>
        </p:txBody>
      </p:sp>
      <p:pic>
        <p:nvPicPr>
          <p:cNvPr descr="Examen IRM dans un centre IMACAM" id="152" name="Google Shape;15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871" y="1658301"/>
            <a:ext cx="5570866" cy="41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/>
          <p:nvPr/>
        </p:nvSpPr>
        <p:spPr>
          <a:xfrm>
            <a:off x="2068945" y="484802"/>
            <a:ext cx="211055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2022-05-31T08:39:05Z</dcterms:created>
  <dc:creator>antoine covolo</dc:creator>
</cp:coreProperties>
</file>