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D3EAB-6339-962F-3A8F-EADEEBF4AF6C}" v="713" dt="2022-03-18T15:43:06.887"/>
    <p1510:client id="{B7401A93-E4F0-85C1-D811-921BDF19F477}" v="288" dt="2022-03-21T18:49:43.893"/>
    <p1510:client id="{B79D931F-FFEA-225E-4A10-950375E1A73B}" v="38" dt="2022-03-21T17:05:12.903"/>
    <p1510:client id="{BB63C93D-2F68-AB6A-DBF7-414BD0A4C79B}" v="67" dt="2022-03-24T18:44:07.031"/>
    <p1510:client id="{FF18DEF1-2F45-438E-BD6D-BB9FB26AE311}" v="1111" dt="2022-03-17T21:37:26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67A19B8-107A-49B7-A5D1-54203620DF65}"/>
              </a:ext>
            </a:extLst>
          </p:cNvPr>
          <p:cNvSpPr txBox="1"/>
          <p:nvPr/>
        </p:nvSpPr>
        <p:spPr>
          <a:xfrm>
            <a:off x="4724400" y="58455"/>
            <a:ext cx="35729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Modèles de l'atome</a:t>
            </a:r>
            <a:endParaRPr lang="fr-FR" sz="3200" dirty="0">
              <a:cs typeface="Calibri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95A5DE8-35DB-6C42-AA39-8F9B73248B69}"/>
              </a:ext>
            </a:extLst>
          </p:cNvPr>
          <p:cNvGrpSpPr/>
          <p:nvPr/>
        </p:nvGrpSpPr>
        <p:grpSpPr>
          <a:xfrm>
            <a:off x="3210838" y="1936192"/>
            <a:ext cx="6114789" cy="2480560"/>
            <a:chOff x="6050070" y="2229703"/>
            <a:chExt cx="6114789" cy="2480560"/>
          </a:xfrm>
        </p:grpSpPr>
        <p:pic>
          <p:nvPicPr>
            <p:cNvPr id="6" name="Image 6">
              <a:extLst>
                <a:ext uri="{FF2B5EF4-FFF2-40B4-BE49-F238E27FC236}">
                  <a16:creationId xmlns:a16="http://schemas.microsoft.com/office/drawing/2014/main" id="{451A43CF-4009-4C49-B6E6-59237F686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0071" y="2229703"/>
              <a:ext cx="6114788" cy="1803608"/>
            </a:xfrm>
            <a:prstGeom prst="rect">
              <a:avLst/>
            </a:prstGeom>
          </p:spPr>
        </p:pic>
        <p:pic>
          <p:nvPicPr>
            <p:cNvPr id="7" name="Image 7">
              <a:extLst>
                <a:ext uri="{FF2B5EF4-FFF2-40B4-BE49-F238E27FC236}">
                  <a16:creationId xmlns:a16="http://schemas.microsoft.com/office/drawing/2014/main" id="{167F7057-174A-4D79-ACBE-F6496057D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0070" y="3984887"/>
              <a:ext cx="6114789" cy="725376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A01C83CD-5E5C-4AC8-B113-1F3DF4BCA64F}"/>
              </a:ext>
            </a:extLst>
          </p:cNvPr>
          <p:cNvSpPr txBox="1"/>
          <p:nvPr/>
        </p:nvSpPr>
        <p:spPr>
          <a:xfrm>
            <a:off x="5653414" y="716071"/>
            <a:ext cx="12296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Niveau : L3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34A6B4F-6E0C-4270-8513-C890D4B85081}"/>
              </a:ext>
            </a:extLst>
          </p:cNvPr>
          <p:cNvSpPr txBox="1"/>
          <p:nvPr/>
        </p:nvSpPr>
        <p:spPr>
          <a:xfrm>
            <a:off x="3951961" y="121085"/>
            <a:ext cx="49770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Effets relativistes : structure fine</a:t>
            </a:r>
            <a:endParaRPr lang="fr-FR" sz="2800" dirty="0">
              <a:cs typeface="Calibri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C6F1979D-0DD6-4F70-9E77-21398BF88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52" y="1445112"/>
            <a:ext cx="5436295" cy="669255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B915ED63-9E89-4DED-B562-0BE02B720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942" y="797034"/>
            <a:ext cx="3373676" cy="389220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16773CE5-CDA3-4484-B558-3128B961D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052" y="2359851"/>
            <a:ext cx="1393129" cy="457721"/>
          </a:xfrm>
          <a:prstGeom prst="rect">
            <a:avLst/>
          </a:prstGeom>
        </p:spPr>
      </p:pic>
      <p:pic>
        <p:nvPicPr>
          <p:cNvPr id="8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984AA6-DBF6-416A-BC89-646A7FEF9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824" y="3856520"/>
            <a:ext cx="6104349" cy="1326575"/>
          </a:xfrm>
          <a:prstGeom prst="rect">
            <a:avLst/>
          </a:prstGeom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54C52AC2-3FAD-4142-95F0-B7677EEE9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901" y="3062483"/>
            <a:ext cx="2985761" cy="785225"/>
          </a:xfrm>
          <a:prstGeom prst="rect">
            <a:avLst/>
          </a:prstGeom>
        </p:spPr>
      </p:pic>
      <p:pic>
        <p:nvPicPr>
          <p:cNvPr id="10" name="Image 10" descr="Une image contenant texte, horloge, jauge&#10;&#10;Description générée automatiquement">
            <a:extLst>
              <a:ext uri="{FF2B5EF4-FFF2-40B4-BE49-F238E27FC236}">
                <a16:creationId xmlns:a16="http://schemas.microsoft.com/office/drawing/2014/main" id="{FBEFB533-2A22-47FB-B056-59ADA353A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947" y="5263471"/>
            <a:ext cx="7659665" cy="11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6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D6706C86-9DEE-4030-97D1-7D96887D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709" y="1016696"/>
            <a:ext cx="2893020" cy="53152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616992E-830B-4592-B723-F591F87A192F}"/>
              </a:ext>
            </a:extLst>
          </p:cNvPr>
          <p:cNvSpPr txBox="1"/>
          <p:nvPr/>
        </p:nvSpPr>
        <p:spPr>
          <a:xfrm>
            <a:off x="4369496" y="194154"/>
            <a:ext cx="398536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Raie H</a:t>
            </a:r>
            <a:r>
              <a:rPr lang="fr-FR" sz="2800" baseline="-25000" dirty="0"/>
              <a:t>α</a:t>
            </a:r>
            <a:r>
              <a:rPr lang="fr-FR" sz="2800" dirty="0"/>
              <a:t> selon Sommerfeld</a:t>
            </a:r>
            <a:endParaRPr lang="fr-FR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827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EDF0EF9-AE37-41CD-A598-C2B1746352CE}"/>
              </a:ext>
            </a:extLst>
          </p:cNvPr>
          <p:cNvSpPr txBox="1"/>
          <p:nvPr/>
        </p:nvSpPr>
        <p:spPr>
          <a:xfrm>
            <a:off x="4682646" y="267222"/>
            <a:ext cx="28371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>
                <a:cs typeface="Calibri"/>
              </a:rPr>
              <a:t>D'autres résultats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F33554-DBDE-410F-AFCF-68EFB09480B2}"/>
              </a:ext>
            </a:extLst>
          </p:cNvPr>
          <p:cNvSpPr txBox="1"/>
          <p:nvPr/>
        </p:nvSpPr>
        <p:spPr>
          <a:xfrm>
            <a:off x="107385" y="1944535"/>
            <a:ext cx="672021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- Explication de l'effet Zeeman normal et anormal</a:t>
            </a:r>
            <a:endParaRPr lang="fr-FR" dirty="0">
              <a:cs typeface="Calibri"/>
            </a:endParaRP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- "Principe de Pauli" (Décembre 1924)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- Prédiction du Spin électronique par Goudsmit et Uhlenbeck (1925)</a:t>
            </a:r>
          </a:p>
        </p:txBody>
      </p:sp>
      <p:pic>
        <p:nvPicPr>
          <p:cNvPr id="3" name="Image 5" descr="Une image contenant personne, cravate, homme, complet&#10;&#10;Description générée automatiquement">
            <a:extLst>
              <a:ext uri="{FF2B5EF4-FFF2-40B4-BE49-F238E27FC236}">
                <a16:creationId xmlns:a16="http://schemas.microsoft.com/office/drawing/2014/main" id="{B3D274BE-7F94-4775-9790-572BC972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038" y="3682392"/>
            <a:ext cx="1993074" cy="26977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56EFC87-4C31-4866-BFAE-CAA1AB30D6CA}"/>
              </a:ext>
            </a:extLst>
          </p:cNvPr>
          <p:cNvSpPr txBox="1"/>
          <p:nvPr/>
        </p:nvSpPr>
        <p:spPr>
          <a:xfrm>
            <a:off x="3680564" y="6425852"/>
            <a:ext cx="11043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W. Pauli</a:t>
            </a:r>
            <a:endParaRPr lang="fr-FR" dirty="0">
              <a:cs typeface="Calibri"/>
            </a:endParaRPr>
          </a:p>
        </p:txBody>
      </p:sp>
      <p:pic>
        <p:nvPicPr>
          <p:cNvPr id="7" name="Image 7" descr="Une image contenant homme, personne, portant, verres&#10;&#10;Description générée automatiquement">
            <a:extLst>
              <a:ext uri="{FF2B5EF4-FFF2-40B4-BE49-F238E27FC236}">
                <a16:creationId xmlns:a16="http://schemas.microsoft.com/office/drawing/2014/main" id="{52971E44-6CD3-4B64-9728-9701C71B3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88" y="3566076"/>
            <a:ext cx="1991639" cy="28677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B96BFA7-B843-4BF9-9AD4-8FB7F10BBF47}"/>
              </a:ext>
            </a:extLst>
          </p:cNvPr>
          <p:cNvSpPr txBox="1"/>
          <p:nvPr/>
        </p:nvSpPr>
        <p:spPr>
          <a:xfrm>
            <a:off x="462289" y="6422590"/>
            <a:ext cx="11356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P. Zeeman</a:t>
            </a:r>
            <a:endParaRPr lang="fr-FR" dirty="0">
              <a:cs typeface="Calibri"/>
            </a:endParaRPr>
          </a:p>
        </p:txBody>
      </p:sp>
      <p:pic>
        <p:nvPicPr>
          <p:cNvPr id="9" name="Image 9" descr="Une image contenant texte, personne, homme, extérieur&#10;&#10;Description générée automatiquement">
            <a:extLst>
              <a:ext uri="{FF2B5EF4-FFF2-40B4-BE49-F238E27FC236}">
                <a16:creationId xmlns:a16="http://schemas.microsoft.com/office/drawing/2014/main" id="{1D7A75C5-AE8B-47FD-A8F5-05916C97E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948" y="3564006"/>
            <a:ext cx="2200406" cy="28510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96CCCCB-D243-413E-A627-AFB4CAC3FF33}"/>
              </a:ext>
            </a:extLst>
          </p:cNvPr>
          <p:cNvSpPr txBox="1"/>
          <p:nvPr/>
        </p:nvSpPr>
        <p:spPr>
          <a:xfrm>
            <a:off x="6836862" y="641932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G. Uhlenbeck</a:t>
            </a:r>
            <a:endParaRPr lang="fr-FR" dirty="0">
              <a:cs typeface="Calibri"/>
            </a:endParaRPr>
          </a:p>
        </p:txBody>
      </p:sp>
      <p:pic>
        <p:nvPicPr>
          <p:cNvPr id="11" name="Image 11" descr="Une image contenant homme, personne, cravate, portant&#10;&#10;Description générée automatiquement">
            <a:extLst>
              <a:ext uri="{FF2B5EF4-FFF2-40B4-BE49-F238E27FC236}">
                <a16:creationId xmlns:a16="http://schemas.microsoft.com/office/drawing/2014/main" id="{787D5184-D62F-4CAF-8BE0-5C110D939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276" y="3114805"/>
            <a:ext cx="2197833" cy="330060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177063A-930C-4139-A5F9-723A6BE6E429}"/>
              </a:ext>
            </a:extLst>
          </p:cNvPr>
          <p:cNvSpPr txBox="1"/>
          <p:nvPr/>
        </p:nvSpPr>
        <p:spPr>
          <a:xfrm>
            <a:off x="9620641" y="6416066"/>
            <a:ext cx="15010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S. Goudsmit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0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CB61E14-78C8-45B4-ACAE-72ED8ABBEF55}"/>
              </a:ext>
            </a:extLst>
          </p:cNvPr>
          <p:cNvSpPr txBox="1"/>
          <p:nvPr/>
        </p:nvSpPr>
        <p:spPr>
          <a:xfrm>
            <a:off x="2949879" y="308976"/>
            <a:ext cx="62922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Limites de la théorie de Bohr-Sommerfeld</a:t>
            </a:r>
            <a:endParaRPr lang="fr-FR" sz="2800" dirty="0"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82895C-F5B1-4F82-8ADA-1E8281490E20}"/>
              </a:ext>
            </a:extLst>
          </p:cNvPr>
          <p:cNvSpPr txBox="1"/>
          <p:nvPr/>
        </p:nvSpPr>
        <p:spPr>
          <a:xfrm>
            <a:off x="-4175" y="1958236"/>
            <a:ext cx="716906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- Règle de sélection arbitraire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- Atome à plusieurs électrons difficilement compréhensibles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- Choix des coordonnées (polaires ou sphériques) influe sur le résultat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- Instabilité électrodynamique non-résolue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- </a:t>
            </a:r>
            <a:r>
              <a:rPr lang="fr-FR" dirty="0">
                <a:solidFill>
                  <a:srgbClr val="FF0000"/>
                </a:solidFill>
                <a:cs typeface="Calibri"/>
              </a:rPr>
              <a:t>Hypothèse de De Broglie (1924)</a:t>
            </a:r>
          </a:p>
        </p:txBody>
      </p:sp>
    </p:spTree>
    <p:extLst>
      <p:ext uri="{BB962C8B-B14F-4D97-AF65-F5344CB8AC3E}">
        <p14:creationId xmlns:p14="http://schemas.microsoft.com/office/powerpoint/2010/main" val="566285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F0DFDC3F-158B-403C-B4D7-92BD2DD4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37" y="206308"/>
            <a:ext cx="5509363" cy="64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2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89738023-49A0-40BE-FFCA-69B0D9379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67" y="1714061"/>
            <a:ext cx="6156542" cy="2626125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6A32B3AA-9709-7339-AEA2-677F90299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53" y="1771868"/>
            <a:ext cx="5958214" cy="25731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4A2153-FC65-AE87-280C-B6AC531BF7B5}"/>
              </a:ext>
            </a:extLst>
          </p:cNvPr>
          <p:cNvSpPr txBox="1"/>
          <p:nvPr/>
        </p:nvSpPr>
        <p:spPr>
          <a:xfrm>
            <a:off x="4181605" y="413359"/>
            <a:ext cx="3839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/>
              <a:t>Expériences fondamentales</a:t>
            </a:r>
            <a:endParaRPr lang="fr-F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29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C9C4277-DD0B-4D77-BE42-0931A97EDD3E}"/>
              </a:ext>
            </a:extLst>
          </p:cNvPr>
          <p:cNvSpPr txBox="1"/>
          <p:nvPr/>
        </p:nvSpPr>
        <p:spPr>
          <a:xfrm>
            <a:off x="5329824" y="183715"/>
            <a:ext cx="17306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800" dirty="0" err="1"/>
              <a:t>Pré-requis</a:t>
            </a:r>
            <a:endParaRPr lang="fr-FR" sz="2800" dirty="0" err="1"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CA5DE5-9E82-4EB4-BE92-205958EC26E2}"/>
              </a:ext>
            </a:extLst>
          </p:cNvPr>
          <p:cNvSpPr txBox="1"/>
          <p:nvPr/>
        </p:nvSpPr>
        <p:spPr>
          <a:xfrm>
            <a:off x="-4175" y="1582455"/>
            <a:ext cx="635486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- Electromagnétisme, dipôle oscillant</a:t>
            </a:r>
            <a:endParaRPr lang="fr-FR" dirty="0">
              <a:cs typeface="Calibri"/>
            </a:endParaRPr>
          </a:p>
          <a:p>
            <a:endParaRPr lang="fr-FR" dirty="0">
              <a:cs typeface="Calibri"/>
            </a:endParaRPr>
          </a:p>
          <a:p>
            <a:r>
              <a:rPr lang="fr-FR" dirty="0">
                <a:ea typeface="+mn-lt"/>
                <a:cs typeface="+mn-lt"/>
              </a:rPr>
              <a:t>- Mécanique analytique</a:t>
            </a:r>
          </a:p>
          <a:p>
            <a:endParaRPr lang="fr-FR" dirty="0">
              <a:ea typeface="+mn-lt"/>
              <a:cs typeface="+mn-lt"/>
            </a:endParaRPr>
          </a:p>
          <a:p>
            <a:r>
              <a:rPr lang="fr-FR" dirty="0">
                <a:ea typeface="+mn-lt"/>
                <a:cs typeface="+mn-lt"/>
              </a:rPr>
              <a:t>- Problème à deux corps</a:t>
            </a:r>
          </a:p>
          <a:p>
            <a:endParaRPr lang="fr-FR" dirty="0">
              <a:ea typeface="+mn-lt"/>
              <a:cs typeface="+mn-lt"/>
            </a:endParaRPr>
          </a:p>
          <a:p>
            <a:r>
              <a:rPr lang="fr-FR" dirty="0">
                <a:ea typeface="+mn-lt"/>
                <a:cs typeface="+mn-lt"/>
              </a:rPr>
              <a:t>- Mécanique relativiste</a:t>
            </a:r>
          </a:p>
          <a:p>
            <a:endParaRPr lang="fr-FR" dirty="0">
              <a:ea typeface="+mn-lt"/>
              <a:cs typeface="+mn-lt"/>
            </a:endParaRPr>
          </a:p>
          <a:p>
            <a:r>
              <a:rPr lang="fr-FR" dirty="0">
                <a:ea typeface="+mn-lt"/>
                <a:cs typeface="+mn-lt"/>
              </a:rPr>
              <a:t>- Modèle de Rutherford-Perrin et modèle de Thomson de l'atome</a:t>
            </a:r>
          </a:p>
          <a:p>
            <a:endParaRPr lang="fr-FR" dirty="0">
              <a:ea typeface="+mn-lt"/>
              <a:cs typeface="+mn-lt"/>
            </a:endParaRPr>
          </a:p>
          <a:p>
            <a:endParaRPr lang="fr-FR" dirty="0">
              <a:ea typeface="+mn-lt"/>
              <a:cs typeface="+mn-lt"/>
            </a:endParaRPr>
          </a:p>
          <a:p>
            <a:endParaRPr lang="fr-F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44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mur, cravate, personne, homme&#10;&#10;Description générée automatiquement">
            <a:extLst>
              <a:ext uri="{FF2B5EF4-FFF2-40B4-BE49-F238E27FC236}">
                <a16:creationId xmlns:a16="http://schemas.microsoft.com/office/drawing/2014/main" id="{59D29ACB-22DC-4969-9D9F-C3D1DFC6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70" y="1502609"/>
            <a:ext cx="2743200" cy="18903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6B9227C-303D-437C-BB2C-DC6E779FC77E}"/>
              </a:ext>
            </a:extLst>
          </p:cNvPr>
          <p:cNvSpPr txBox="1"/>
          <p:nvPr/>
        </p:nvSpPr>
        <p:spPr>
          <a:xfrm>
            <a:off x="3701441" y="1770345"/>
            <a:ext cx="682459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Cours de Physique de Feynman, Mécanique 1 : " Les choses sont faites d'atomes – petites particules qui se déplacent en mouvement perpétuel, s'attirant mutuellement à petite distance les unes des autres et se repoussant lorsqu'on veut les faire se pénétrer. "</a:t>
            </a:r>
            <a:endParaRPr lang="fr-FR" dirty="0"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E743AE-732E-4E2E-A1EC-8F373066FED5}"/>
              </a:ext>
            </a:extLst>
          </p:cNvPr>
          <p:cNvSpPr txBox="1"/>
          <p:nvPr/>
        </p:nvSpPr>
        <p:spPr>
          <a:xfrm>
            <a:off x="4296427" y="79332"/>
            <a:ext cx="35991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Hypothèse atomistique</a:t>
            </a:r>
            <a:endParaRPr lang="fr-FR" sz="28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52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EA385E0-0F64-43BD-BD82-29FB9ABAAEDF}"/>
              </a:ext>
            </a:extLst>
          </p:cNvPr>
          <p:cNvSpPr/>
          <p:nvPr/>
        </p:nvSpPr>
        <p:spPr>
          <a:xfrm>
            <a:off x="5450907" y="2533387"/>
            <a:ext cx="1586629" cy="15239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FCAEA0-1849-4E7C-96DA-B3C04AACAFA5}"/>
              </a:ext>
            </a:extLst>
          </p:cNvPr>
          <p:cNvSpPr/>
          <p:nvPr/>
        </p:nvSpPr>
        <p:spPr>
          <a:xfrm>
            <a:off x="5760797" y="2874592"/>
            <a:ext cx="229645" cy="198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0FBCE85-DA64-478A-866F-F8FBACA2F5EB}"/>
              </a:ext>
            </a:extLst>
          </p:cNvPr>
          <p:cNvCxnSpPr/>
          <p:nvPr/>
        </p:nvCxnSpPr>
        <p:spPr>
          <a:xfrm>
            <a:off x="4846137" y="201212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AD10559-6361-41B0-9ECB-832F47AF3DCA}"/>
              </a:ext>
            </a:extLst>
          </p:cNvPr>
          <p:cNvSpPr txBox="1"/>
          <p:nvPr/>
        </p:nvSpPr>
        <p:spPr>
          <a:xfrm>
            <a:off x="3625762" y="1715544"/>
            <a:ext cx="12922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 err="1"/>
              <a:t>electron</a:t>
            </a:r>
            <a:r>
              <a:rPr lang="fr-FR" dirty="0"/>
              <a:t>, -e</a:t>
            </a:r>
            <a:endParaRPr lang="fr-FR" dirty="0"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E05B8D-1E67-4E7B-8B15-E51E1AA0DF22}"/>
              </a:ext>
            </a:extLst>
          </p:cNvPr>
          <p:cNvSpPr txBox="1"/>
          <p:nvPr/>
        </p:nvSpPr>
        <p:spPr>
          <a:xfrm>
            <a:off x="7202857" y="3810391"/>
            <a:ext cx="11356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noyau, +e</a:t>
            </a:r>
            <a:endParaRPr lang="fr-FR" dirty="0">
              <a:cs typeface="Calibri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4840CF5-B9FE-45B4-AF5F-DB9699423B93}"/>
              </a:ext>
            </a:extLst>
          </p:cNvPr>
          <p:cNvCxnSpPr/>
          <p:nvPr/>
        </p:nvCxnSpPr>
        <p:spPr>
          <a:xfrm flipH="1" flipV="1">
            <a:off x="6544067" y="3282080"/>
            <a:ext cx="682669" cy="630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05FCA4D-4CB7-4C25-BF21-31567D48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10" y="4812082"/>
            <a:ext cx="2647950" cy="762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81859EF-AD67-4BC3-B032-18B48C6E6604}"/>
              </a:ext>
            </a:extLst>
          </p:cNvPr>
          <p:cNvSpPr txBox="1"/>
          <p:nvPr/>
        </p:nvSpPr>
        <p:spPr>
          <a:xfrm>
            <a:off x="4442564" y="100208"/>
            <a:ext cx="33173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Modèle de Thomson</a:t>
            </a:r>
            <a:endParaRPr lang="fr-FR" sz="28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81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CD7D29D-FD61-4AF3-8657-97DC462D932C}"/>
              </a:ext>
            </a:extLst>
          </p:cNvPr>
          <p:cNvSpPr txBox="1"/>
          <p:nvPr/>
        </p:nvSpPr>
        <p:spPr>
          <a:xfrm>
            <a:off x="-262" y="803492"/>
            <a:ext cx="274319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ea typeface="+mn-lt"/>
                <a:cs typeface="+mn-lt"/>
              </a:rPr>
              <a:t>λ = 600 nm</a:t>
            </a:r>
          </a:p>
          <a:p>
            <a:endParaRPr lang="fr-FR" sz="2000" dirty="0">
              <a:ea typeface="+mn-lt"/>
              <a:cs typeface="+mn-lt"/>
            </a:endParaRPr>
          </a:p>
          <a:p>
            <a:r>
              <a:rPr lang="fr-FR" sz="2000" dirty="0">
                <a:ea typeface="+mn-lt"/>
                <a:cs typeface="+mn-lt"/>
              </a:rPr>
              <a:t>τ = 1,6.10</a:t>
            </a:r>
            <a:r>
              <a:rPr lang="fr-FR" sz="2000" baseline="30000" dirty="0">
                <a:ea typeface="+mn-lt"/>
                <a:cs typeface="+mn-lt"/>
              </a:rPr>
              <a:t>-8</a:t>
            </a:r>
            <a:r>
              <a:rPr lang="fr-FR" sz="2000" dirty="0">
                <a:ea typeface="+mn-lt"/>
                <a:cs typeface="+mn-lt"/>
              </a:rPr>
              <a:t> s</a:t>
            </a:r>
            <a:endParaRPr lang="fr-FR" sz="2000" dirty="0"/>
          </a:p>
        </p:txBody>
      </p:sp>
      <p:pic>
        <p:nvPicPr>
          <p:cNvPr id="10" name="Image 6">
            <a:extLst>
              <a:ext uri="{FF2B5EF4-FFF2-40B4-BE49-F238E27FC236}">
                <a16:creationId xmlns:a16="http://schemas.microsoft.com/office/drawing/2014/main" id="{5BB1D4C6-84B4-4BE7-BF81-8AB8F4E7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3" y="2678552"/>
            <a:ext cx="6114788" cy="1803608"/>
          </a:xfrm>
          <a:prstGeom prst="rect">
            <a:avLst/>
          </a:prstGeom>
        </p:spPr>
      </p:pic>
      <p:pic>
        <p:nvPicPr>
          <p:cNvPr id="12" name="Image 7">
            <a:extLst>
              <a:ext uri="{FF2B5EF4-FFF2-40B4-BE49-F238E27FC236}">
                <a16:creationId xmlns:a16="http://schemas.microsoft.com/office/drawing/2014/main" id="{F22A465E-7B90-4C34-8EFA-E27B084E2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2" y="4475490"/>
            <a:ext cx="6114789" cy="725376"/>
          </a:xfrm>
          <a:prstGeom prst="rect">
            <a:avLst/>
          </a:prstGeom>
        </p:spPr>
      </p:pic>
      <p:pic>
        <p:nvPicPr>
          <p:cNvPr id="13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2470576-9AE3-4BF2-B406-03BEBC734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08" y="3239022"/>
            <a:ext cx="4217487" cy="107932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43BB287-7DC4-4FD2-A2A4-2910EE36929A}"/>
              </a:ext>
            </a:extLst>
          </p:cNvPr>
          <p:cNvSpPr txBox="1"/>
          <p:nvPr/>
        </p:nvSpPr>
        <p:spPr>
          <a:xfrm>
            <a:off x="6968647" y="4473879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/>
              <a:t>n et p étant entiers</a:t>
            </a:r>
            <a:endParaRPr lang="fr-FR" sz="2000" dirty="0">
              <a:cs typeface="Calibri"/>
            </a:endParaRPr>
          </a:p>
        </p:txBody>
      </p:sp>
      <p:pic>
        <p:nvPicPr>
          <p:cNvPr id="15" name="Image 15">
            <a:extLst>
              <a:ext uri="{FF2B5EF4-FFF2-40B4-BE49-F238E27FC236}">
                <a16:creationId xmlns:a16="http://schemas.microsoft.com/office/drawing/2014/main" id="{370BA045-E486-41BC-8705-0973D6BC2A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69" r="272" b="-1695"/>
          <a:stretch/>
        </p:blipFill>
        <p:spPr>
          <a:xfrm>
            <a:off x="6969104" y="4994166"/>
            <a:ext cx="3431228" cy="5021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199556-D857-483F-93DD-B4AA506F376E}"/>
              </a:ext>
            </a:extLst>
          </p:cNvPr>
          <p:cNvSpPr/>
          <p:nvPr/>
        </p:nvSpPr>
        <p:spPr>
          <a:xfrm>
            <a:off x="7997867" y="3243196"/>
            <a:ext cx="501041" cy="60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66AA00-0C78-4DC4-BC5B-9FB7A5374D81}"/>
              </a:ext>
            </a:extLst>
          </p:cNvPr>
          <p:cNvSpPr txBox="1"/>
          <p:nvPr/>
        </p:nvSpPr>
        <p:spPr>
          <a:xfrm>
            <a:off x="2229632" y="162838"/>
            <a:ext cx="813982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Ordre de grandeur et résultats expérimentaux</a:t>
            </a:r>
            <a:endParaRPr lang="fr-FR" sz="28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07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302E8B8-195C-4C4C-AD63-C6433FED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718" y="808712"/>
            <a:ext cx="2391688" cy="960850"/>
          </a:xfrm>
          <a:prstGeom prst="rect">
            <a:avLst/>
          </a:prstGeom>
        </p:spPr>
      </p:pic>
      <p:pic>
        <p:nvPicPr>
          <p:cNvPr id="6" name="Image 6" descr="Une image contenant texte, montre&#10;&#10;Description générée automatiquement">
            <a:extLst>
              <a:ext uri="{FF2B5EF4-FFF2-40B4-BE49-F238E27FC236}">
                <a16:creationId xmlns:a16="http://schemas.microsoft.com/office/drawing/2014/main" id="{64F9D753-E83B-4400-92DE-7C86F9C1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77" y="1919027"/>
            <a:ext cx="2626812" cy="1036659"/>
          </a:xfrm>
          <a:prstGeom prst="rect">
            <a:avLst/>
          </a:prstGeom>
        </p:spPr>
      </p:pic>
      <p:pic>
        <p:nvPicPr>
          <p:cNvPr id="7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61F1DA-E24F-487B-8F59-FE9029B04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776" y="3260812"/>
            <a:ext cx="3030776" cy="84785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E6BF98C-4228-4EDB-A8C0-C189DF64A49B}"/>
              </a:ext>
            </a:extLst>
          </p:cNvPr>
          <p:cNvSpPr txBox="1"/>
          <p:nvPr/>
        </p:nvSpPr>
        <p:spPr>
          <a:xfrm>
            <a:off x="3242153" y="152400"/>
            <a:ext cx="58016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Quantification dans le modèle de Bohr</a:t>
            </a:r>
            <a:endParaRPr lang="fr-FR" sz="28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63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019A552-89BC-4DDA-9CD7-E77B8A71417C}"/>
              </a:ext>
            </a:extLst>
          </p:cNvPr>
          <p:cNvSpPr txBox="1"/>
          <p:nvPr/>
        </p:nvSpPr>
        <p:spPr>
          <a:xfrm>
            <a:off x="4724400" y="194154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Etoile </a:t>
            </a:r>
            <a:r>
              <a:rPr lang="fr-FR" sz="2800" dirty="0">
                <a:ea typeface="+mn-lt"/>
                <a:cs typeface="+mn-lt"/>
              </a:rPr>
              <a:t>ζ-</a:t>
            </a:r>
            <a:r>
              <a:rPr lang="fr-FR" sz="2800" dirty="0" err="1">
                <a:ea typeface="+mn-lt"/>
                <a:cs typeface="+mn-lt"/>
              </a:rPr>
              <a:t>Puppis</a:t>
            </a:r>
            <a:endParaRPr lang="fr-FR" sz="2800" dirty="0" err="1">
              <a:cs typeface="Calibri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EE853DEB-48E0-4000-8599-8707F02E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88" y="3880855"/>
            <a:ext cx="6678460" cy="11004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6914266-8375-4B0C-AE77-2F95181FAF3C}"/>
              </a:ext>
            </a:extLst>
          </p:cNvPr>
          <p:cNvSpPr txBox="1"/>
          <p:nvPr/>
        </p:nvSpPr>
        <p:spPr>
          <a:xfrm>
            <a:off x="3001" y="994645"/>
            <a:ext cx="104675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1896 : Pickering observe l'atmosphère d'une étoile dont le spectre d'émission révèle une série telle que : </a:t>
            </a:r>
            <a:endParaRPr lang="fr-FR" dirty="0">
              <a:cs typeface="Calibri"/>
            </a:endParaRPr>
          </a:p>
        </p:txBody>
      </p:sp>
      <p:pic>
        <p:nvPicPr>
          <p:cNvPr id="7" name="Image 7" descr="Une image contenant texte, horloge, jauge&#10;&#10;Description générée automatiquement">
            <a:extLst>
              <a:ext uri="{FF2B5EF4-FFF2-40B4-BE49-F238E27FC236}">
                <a16:creationId xmlns:a16="http://schemas.microsoft.com/office/drawing/2014/main" id="{61FDAA46-3210-491D-9988-5DB61933A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330" y="1587740"/>
            <a:ext cx="3006899" cy="10416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29FF1C-73B6-4FCC-8462-3D00FBF09C27}"/>
              </a:ext>
            </a:extLst>
          </p:cNvPr>
          <p:cNvSpPr txBox="1"/>
          <p:nvPr/>
        </p:nvSpPr>
        <p:spPr>
          <a:xfrm>
            <a:off x="-261" y="3246068"/>
            <a:ext cx="66680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Formule de Bohr généralisée aux hydrogénoïdes et appliquée à He+ : </a:t>
            </a:r>
            <a:endParaRPr lang="fr-FR" dirty="0">
              <a:cs typeface="Calibri"/>
            </a:endParaRPr>
          </a:p>
        </p:txBody>
      </p:sp>
      <p:pic>
        <p:nvPicPr>
          <p:cNvPr id="2" name="Image 2" descr="Une image contenant objet d’extérieur, sombre, étoile, bleu&#10;&#10;Description générée automatiquement">
            <a:extLst>
              <a:ext uri="{FF2B5EF4-FFF2-40B4-BE49-F238E27FC236}">
                <a16:creationId xmlns:a16="http://schemas.microsoft.com/office/drawing/2014/main" id="{778EB657-0C09-42CD-BBF6-CA500F064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873" y="2304463"/>
            <a:ext cx="2113375" cy="21342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CD90B3-703D-4BC7-8BEF-EC460564AE0F}"/>
              </a:ext>
            </a:extLst>
          </p:cNvPr>
          <p:cNvSpPr txBox="1"/>
          <p:nvPr/>
        </p:nvSpPr>
        <p:spPr>
          <a:xfrm>
            <a:off x="10381989" y="4432125"/>
            <a:ext cx="19498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/>
              <a:t>Vision d'artiste, Wikipédia</a:t>
            </a:r>
            <a:endParaRPr lang="fr-FR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7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2A0AE65-7FB5-4AA4-B2A7-CD0CC276CF17}"/>
              </a:ext>
            </a:extLst>
          </p:cNvPr>
          <p:cNvSpPr txBox="1"/>
          <p:nvPr/>
        </p:nvSpPr>
        <p:spPr>
          <a:xfrm>
            <a:off x="2407085" y="152400"/>
            <a:ext cx="73882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Nouveau problème : dédoublement de la raie H</a:t>
            </a:r>
            <a:r>
              <a:rPr lang="fr-FR" sz="2800" baseline="-25000" dirty="0">
                <a:ea typeface="+mn-lt"/>
                <a:cs typeface="+mn-lt"/>
              </a:rPr>
              <a:t>α</a:t>
            </a:r>
            <a:endParaRPr lang="fr-FR" sz="2800" baseline="-25000" dirty="0">
              <a:cs typeface="Calibri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F76D78C-ACF7-4546-AE7B-FD8D573B242D}"/>
              </a:ext>
            </a:extLst>
          </p:cNvPr>
          <p:cNvCxnSpPr/>
          <p:nvPr/>
        </p:nvCxnSpPr>
        <p:spPr>
          <a:xfrm flipV="1">
            <a:off x="903700" y="4061303"/>
            <a:ext cx="1315232" cy="1043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823DD4F-C420-4470-A2A5-3E7DEEA33F5E}"/>
              </a:ext>
            </a:extLst>
          </p:cNvPr>
          <p:cNvCxnSpPr>
            <a:cxnSpLocks/>
          </p:cNvCxnSpPr>
          <p:nvPr/>
        </p:nvCxnSpPr>
        <p:spPr>
          <a:xfrm flipV="1">
            <a:off x="903699" y="2975713"/>
            <a:ext cx="1315232" cy="1043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3E36927-85D8-4CAB-9F3F-A2890E398B9B}"/>
              </a:ext>
            </a:extLst>
          </p:cNvPr>
          <p:cNvCxnSpPr>
            <a:cxnSpLocks/>
          </p:cNvCxnSpPr>
          <p:nvPr/>
        </p:nvCxnSpPr>
        <p:spPr>
          <a:xfrm flipV="1">
            <a:off x="3711617" y="4061302"/>
            <a:ext cx="1315232" cy="1043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C6361D1-893A-4BD7-AECE-F78FFD8009B5}"/>
              </a:ext>
            </a:extLst>
          </p:cNvPr>
          <p:cNvCxnSpPr>
            <a:cxnSpLocks/>
          </p:cNvCxnSpPr>
          <p:nvPr/>
        </p:nvCxnSpPr>
        <p:spPr>
          <a:xfrm flipV="1">
            <a:off x="3659425" y="2975712"/>
            <a:ext cx="1315232" cy="1043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80B2DA2-A85B-41A5-B038-553CD96571B1}"/>
              </a:ext>
            </a:extLst>
          </p:cNvPr>
          <p:cNvCxnSpPr>
            <a:cxnSpLocks/>
          </p:cNvCxnSpPr>
          <p:nvPr/>
        </p:nvCxnSpPr>
        <p:spPr>
          <a:xfrm flipV="1">
            <a:off x="3659424" y="2787822"/>
            <a:ext cx="1315232" cy="1043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CE0E896-C91B-41C9-8B46-4982448B60FA}"/>
              </a:ext>
            </a:extLst>
          </p:cNvPr>
          <p:cNvCxnSpPr/>
          <p:nvPr/>
        </p:nvCxnSpPr>
        <p:spPr>
          <a:xfrm flipV="1">
            <a:off x="482905" y="1767867"/>
            <a:ext cx="16701" cy="2352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C3C37C7-076B-4FE9-8D5E-AFD171793E53}"/>
              </a:ext>
            </a:extLst>
          </p:cNvPr>
          <p:cNvSpPr txBox="1"/>
          <p:nvPr/>
        </p:nvSpPr>
        <p:spPr>
          <a:xfrm>
            <a:off x="556886" y="1579845"/>
            <a:ext cx="3319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E</a:t>
            </a:r>
            <a:endParaRPr lang="fr-FR" dirty="0">
              <a:cs typeface="Calibri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ED8A4CE-CB6B-4EDA-9963-325937B628F8}"/>
              </a:ext>
            </a:extLst>
          </p:cNvPr>
          <p:cNvCxnSpPr/>
          <p:nvPr/>
        </p:nvCxnSpPr>
        <p:spPr>
          <a:xfrm flipH="1">
            <a:off x="1609987" y="3007682"/>
            <a:ext cx="14613" cy="1018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FAAD03F-D554-4241-9BA6-0DC889720EF1}"/>
              </a:ext>
            </a:extLst>
          </p:cNvPr>
          <p:cNvSpPr txBox="1"/>
          <p:nvPr/>
        </p:nvSpPr>
        <p:spPr>
          <a:xfrm>
            <a:off x="1729897" y="3316526"/>
            <a:ext cx="6137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α</a:t>
            </a:r>
            <a:endParaRPr lang="fr-FR" baseline="-25000" dirty="0">
              <a:cs typeface="Calibri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BB25ECC-CDA8-4FD6-9A7B-B3C32E9A064C}"/>
              </a:ext>
            </a:extLst>
          </p:cNvPr>
          <p:cNvSpPr txBox="1"/>
          <p:nvPr/>
        </p:nvSpPr>
        <p:spPr>
          <a:xfrm>
            <a:off x="432278" y="3866498"/>
            <a:ext cx="6450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n=2</a:t>
            </a:r>
            <a:endParaRPr lang="fr-FR" dirty="0">
              <a:cs typeface="Calibri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584BED-8EC8-4DE8-8F4C-19FC97CD430C}"/>
              </a:ext>
            </a:extLst>
          </p:cNvPr>
          <p:cNvSpPr txBox="1"/>
          <p:nvPr/>
        </p:nvSpPr>
        <p:spPr>
          <a:xfrm>
            <a:off x="432278" y="2791346"/>
            <a:ext cx="6450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n=3</a:t>
            </a:r>
            <a:endParaRPr lang="fr-FR" dirty="0">
              <a:cs typeface="Calibri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4FA10A1-34F3-4A98-BF1F-32FE59DFB5F2}"/>
              </a:ext>
            </a:extLst>
          </p:cNvPr>
          <p:cNvSpPr txBox="1"/>
          <p:nvPr/>
        </p:nvSpPr>
        <p:spPr>
          <a:xfrm>
            <a:off x="4980140" y="3873674"/>
            <a:ext cx="5824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n=2</a:t>
            </a:r>
            <a:endParaRPr lang="fr-FR" dirty="0">
              <a:cs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E5EA90-F61D-4D5A-AADA-081919416BF8}"/>
              </a:ext>
            </a:extLst>
          </p:cNvPr>
          <p:cNvSpPr txBox="1"/>
          <p:nvPr/>
        </p:nvSpPr>
        <p:spPr>
          <a:xfrm>
            <a:off x="4976878" y="2586494"/>
            <a:ext cx="958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n=3 ?</a:t>
            </a:r>
            <a:endParaRPr lang="fr-FR" dirty="0">
              <a:cs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58888A9-3861-4021-9034-6EEA904BDBDE}"/>
              </a:ext>
            </a:extLst>
          </p:cNvPr>
          <p:cNvSpPr txBox="1"/>
          <p:nvPr/>
        </p:nvSpPr>
        <p:spPr>
          <a:xfrm>
            <a:off x="4973616" y="2802438"/>
            <a:ext cx="9999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n=3 ?</a:t>
            </a:r>
            <a:endParaRPr lang="fr-FR" dirty="0">
              <a:cs typeface="Calibri"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65C1843-4A36-497A-9A01-A6EB610E1712}"/>
              </a:ext>
            </a:extLst>
          </p:cNvPr>
          <p:cNvCxnSpPr/>
          <p:nvPr/>
        </p:nvCxnSpPr>
        <p:spPr>
          <a:xfrm flipV="1">
            <a:off x="2293958" y="2785606"/>
            <a:ext cx="1311057" cy="2025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06E892E-1CDA-4AD5-AE4D-BE38781D4150}"/>
              </a:ext>
            </a:extLst>
          </p:cNvPr>
          <p:cNvCxnSpPr>
            <a:cxnSpLocks/>
          </p:cNvCxnSpPr>
          <p:nvPr/>
        </p:nvCxnSpPr>
        <p:spPr>
          <a:xfrm flipV="1">
            <a:off x="2283519" y="2983934"/>
            <a:ext cx="1279742" cy="4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480B6FF-1ED4-4DB4-A23B-2191939B66FC}"/>
              </a:ext>
            </a:extLst>
          </p:cNvPr>
          <p:cNvCxnSpPr>
            <a:cxnSpLocks/>
          </p:cNvCxnSpPr>
          <p:nvPr/>
        </p:nvCxnSpPr>
        <p:spPr>
          <a:xfrm flipH="1">
            <a:off x="4240452" y="3007681"/>
            <a:ext cx="14613" cy="1018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50A2394F-7073-41FE-B97E-CF36EE8BED97}"/>
              </a:ext>
            </a:extLst>
          </p:cNvPr>
          <p:cNvCxnSpPr>
            <a:cxnSpLocks/>
          </p:cNvCxnSpPr>
          <p:nvPr/>
        </p:nvCxnSpPr>
        <p:spPr>
          <a:xfrm flipH="1">
            <a:off x="4731055" y="2809353"/>
            <a:ext cx="14613" cy="11962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8CB550A3-AB94-4894-AE40-9C5F144FF056}"/>
              </a:ext>
            </a:extLst>
          </p:cNvPr>
          <p:cNvCxnSpPr/>
          <p:nvPr/>
        </p:nvCxnSpPr>
        <p:spPr>
          <a:xfrm flipH="1">
            <a:off x="6148714" y="2776080"/>
            <a:ext cx="4175" cy="2567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0E7629FB-B04D-442F-85B8-74D730494634}"/>
              </a:ext>
            </a:extLst>
          </p:cNvPr>
          <p:cNvSpPr txBox="1"/>
          <p:nvPr/>
        </p:nvSpPr>
        <p:spPr>
          <a:xfrm>
            <a:off x="6153803" y="2719583"/>
            <a:ext cx="1240076" cy="37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4,5.10</a:t>
            </a:r>
            <a:r>
              <a:rPr lang="fr-FR" baseline="30000" dirty="0"/>
              <a:t>-5 </a:t>
            </a:r>
            <a:r>
              <a:rPr lang="fr-FR" dirty="0"/>
              <a:t>eV</a:t>
            </a:r>
            <a:endParaRPr lang="fr-FR" dirty="0">
              <a:cs typeface="Calibri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A1C5B8F-E20D-41FA-A214-F224675B7AEA}"/>
              </a:ext>
            </a:extLst>
          </p:cNvPr>
          <p:cNvCxnSpPr>
            <a:cxnSpLocks/>
          </p:cNvCxnSpPr>
          <p:nvPr/>
        </p:nvCxnSpPr>
        <p:spPr>
          <a:xfrm flipH="1">
            <a:off x="2171699" y="3026600"/>
            <a:ext cx="4175" cy="10187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2ED9E1B-6ED0-46BF-A7A4-71246A9EC866}"/>
              </a:ext>
            </a:extLst>
          </p:cNvPr>
          <p:cNvSpPr txBox="1"/>
          <p:nvPr/>
        </p:nvSpPr>
        <p:spPr>
          <a:xfrm>
            <a:off x="2173527" y="3353061"/>
            <a:ext cx="968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1,9 eV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95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E2F50AE5-B314-4157-BE34-D46C553BD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02" y="932146"/>
            <a:ext cx="3157994" cy="954065"/>
          </a:xfrm>
          <a:prstGeom prst="rect">
            <a:avLst/>
          </a:prstGeom>
        </p:spPr>
      </p:pic>
      <p:pic>
        <p:nvPicPr>
          <p:cNvPr id="5" name="Image 5" descr="Une image contenant horloge, jauge&#10;&#10;Description générée automatiquement">
            <a:extLst>
              <a:ext uri="{FF2B5EF4-FFF2-40B4-BE49-F238E27FC236}">
                <a16:creationId xmlns:a16="http://schemas.microsoft.com/office/drawing/2014/main" id="{5362B03E-A067-4220-AC1E-C3ED2F2B4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428" y="2227250"/>
            <a:ext cx="5123145" cy="837744"/>
          </a:xfrm>
          <a:prstGeom prst="rect">
            <a:avLst/>
          </a:prstGeom>
        </p:spPr>
      </p:pic>
      <p:pic>
        <p:nvPicPr>
          <p:cNvPr id="6" name="Image 6" descr="Une image contenant texte, horloge, montre, jauge&#10;&#10;Description générée automatiquement">
            <a:extLst>
              <a:ext uri="{FF2B5EF4-FFF2-40B4-BE49-F238E27FC236}">
                <a16:creationId xmlns:a16="http://schemas.microsoft.com/office/drawing/2014/main" id="{43592C81-9C40-4655-8783-8A6AD19EA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784" y="3426664"/>
            <a:ext cx="4047994" cy="9545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455F138-BDF5-45B5-812D-3B75F496528B}"/>
              </a:ext>
            </a:extLst>
          </p:cNvPr>
          <p:cNvSpPr txBox="1"/>
          <p:nvPr/>
        </p:nvSpPr>
        <p:spPr>
          <a:xfrm>
            <a:off x="4807908" y="121084"/>
            <a:ext cx="310854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/>
              <a:t>Quelques relations</a:t>
            </a:r>
            <a:endParaRPr lang="fr-FR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8392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282</Words>
  <Application>Microsoft Macintosh PowerPoint</Application>
  <PresentationFormat>Grand écran</PresentationFormat>
  <Paragraphs>62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Theophile Rabier</cp:lastModifiedBy>
  <cp:revision>493</cp:revision>
  <dcterms:created xsi:type="dcterms:W3CDTF">2022-03-17T20:21:00Z</dcterms:created>
  <dcterms:modified xsi:type="dcterms:W3CDTF">2022-03-25T16:29:23Z</dcterms:modified>
</cp:coreProperties>
</file>