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9ca776af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9ca776af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9ca776af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9ca776af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868a0aee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868a0aee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9ca776af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9ca776af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9ca776af9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9ca776af9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9ca776af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9ca776af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9ca776af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9ca776af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9ca776af9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9ca776af9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9ca776a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9ca776a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8ee5a43d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28ee5a43d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9ca776a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9ca776a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9ca776af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9ca776af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9ca776af9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29ca776af9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9ca776af9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9ca776af9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8ee5a43d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8ee5a43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8ee5a43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8ee5a43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215872b17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215872b17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215872b17_0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215872b17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9ca776af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9ca776af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868a0aee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868a0aee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868a0aee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868a0aee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215872b17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215872b17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868a0aee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2868a0aee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868a0aee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868a0aee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868a0aee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868a0aee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868a0aee0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2868a0aee0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29ca776af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29ca776af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9ca776af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29ca776af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9ca776a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29ca776a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29ca776af9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29ca776af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9ca776af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29ca776af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868a0aee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868a0aee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868a0aee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868a0aee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9ca776af9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9ca776af9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9ca776af9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9ca776af9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868a0aee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868a0aee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9ca776af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9ca776af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5" Type="http://schemas.openxmlformats.org/officeDocument/2006/relationships/image" Target="../media/image45.png"/><Relationship Id="rId6" Type="http://schemas.openxmlformats.org/officeDocument/2006/relationships/image" Target="../media/image47.png"/><Relationship Id="rId7" Type="http://schemas.openxmlformats.org/officeDocument/2006/relationships/image" Target="../media/image43.png"/><Relationship Id="rId8" Type="http://schemas.openxmlformats.org/officeDocument/2006/relationships/image" Target="../media/image4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5.png"/><Relationship Id="rId6" Type="http://schemas.openxmlformats.org/officeDocument/2006/relationships/image" Target="../media/image5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png"/><Relationship Id="rId4" Type="http://schemas.openxmlformats.org/officeDocument/2006/relationships/image" Target="../media/image53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8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56300" y="-65875"/>
            <a:ext cx="8520600" cy="84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/>
              <a:t>Confinement quantique</a:t>
            </a:r>
            <a:endParaRPr b="1" sz="3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53725" y="2729400"/>
            <a:ext cx="8520600" cy="24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 u="sng">
                <a:solidFill>
                  <a:schemeClr val="dk1"/>
                </a:solidFill>
              </a:rPr>
              <a:t>Niveau:</a:t>
            </a:r>
            <a:r>
              <a:rPr lang="fr" sz="2800">
                <a:solidFill>
                  <a:schemeClr val="dk1"/>
                </a:solidFill>
              </a:rPr>
              <a:t> L3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chemeClr val="dk1"/>
                </a:solidFill>
              </a:rPr>
              <a:t>Prérequis:</a:t>
            </a:r>
            <a:endParaRPr b="1" sz="24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→ Mécanique quantique (L3): Postulats fondamentaux, équation de Schrödinger, propagation libre, effet tunnel à travers une barrière de potentiel, modèle de l’atome d’hydrogène.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→ Mécanique analytique (L3): Hamiltonien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→ Théorie cinétique des gaz (L1)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1912"/>
          <a:stretch/>
        </p:blipFill>
        <p:spPr>
          <a:xfrm>
            <a:off x="582300" y="781925"/>
            <a:ext cx="2099175" cy="2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1725" y="856850"/>
            <a:ext cx="3249524" cy="19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1350" y="781925"/>
            <a:ext cx="1920384" cy="19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185113" y="724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carrés: intérêt et applications</a:t>
            </a:r>
            <a:endParaRPr sz="4000"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75" y="1030303"/>
            <a:ext cx="4938425" cy="336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6092475" y="4259250"/>
            <a:ext cx="168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George Gamow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(1904-1968)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3900" y="1102750"/>
            <a:ext cx="2319350" cy="310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194163" y="0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carrés: intérêt et applications</a:t>
            </a:r>
            <a:endParaRPr sz="4000"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65475"/>
            <a:ext cx="2352750" cy="43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350" y="1490600"/>
            <a:ext cx="3568875" cy="23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harmonique, oscillateur harmonique quantique</a:t>
            </a:r>
            <a:endParaRPr sz="4000"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850" y="1694413"/>
            <a:ext cx="20955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775" y="2934500"/>
            <a:ext cx="36480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/>
        </p:nvSpPr>
        <p:spPr>
          <a:xfrm>
            <a:off x="109725" y="1851488"/>
            <a:ext cx="24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Forme du hamiltonien: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5575" y="4413250"/>
            <a:ext cx="1724025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/>
        </p:nvSpPr>
        <p:spPr>
          <a:xfrm>
            <a:off x="202113" y="2535275"/>
            <a:ext cx="33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Equation de schrödinger stationnaire: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5651" y="1655203"/>
            <a:ext cx="2783900" cy="270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297950" y="3770225"/>
            <a:ext cx="33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=&gt; Pas simple à résoudre!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harmonique, oscillateur harmonique quantique</a:t>
            </a:r>
            <a:endParaRPr sz="4000"/>
          </a:p>
        </p:txBody>
      </p:sp>
      <p:sp>
        <p:nvSpPr>
          <p:cNvPr id="153" name="Google Shape;153;p25"/>
          <p:cNvSpPr txBox="1"/>
          <p:nvPr/>
        </p:nvSpPr>
        <p:spPr>
          <a:xfrm>
            <a:off x="3713800" y="1922925"/>
            <a:ext cx="42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50" y="1459500"/>
            <a:ext cx="4140949" cy="28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900" y="1459500"/>
            <a:ext cx="4093223" cy="28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3887" y="4259650"/>
            <a:ext cx="7176213" cy="8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harmonique: intérêt</a:t>
            </a:r>
            <a:endParaRPr sz="4000"/>
          </a:p>
        </p:txBody>
      </p:sp>
      <p:pic>
        <p:nvPicPr>
          <p:cNvPr id="162" name="Google Shape;162;p26"/>
          <p:cNvPicPr preferRelativeResize="0"/>
          <p:nvPr/>
        </p:nvPicPr>
        <p:blipFill rotWithShape="1">
          <a:blip r:embed="rId3">
            <a:alphaModFix/>
          </a:blip>
          <a:srcRect b="63228" l="0" r="0" t="0"/>
          <a:stretch/>
        </p:blipFill>
        <p:spPr>
          <a:xfrm>
            <a:off x="2003525" y="942500"/>
            <a:ext cx="5136950" cy="138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9050" y="2238350"/>
            <a:ext cx="2291725" cy="12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/>
        </p:nvSpPr>
        <p:spPr>
          <a:xfrm>
            <a:off x="2003525" y="3616300"/>
            <a:ext cx="5288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→ Vibration des corps solides (phonons)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→ Vibrations d’élongation des molécules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→ Rayonnement électromagnétique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→ etc…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Doubles puits</a:t>
            </a:r>
            <a:endParaRPr sz="4000"/>
          </a:p>
        </p:txBody>
      </p:sp>
      <p:sp>
        <p:nvSpPr>
          <p:cNvPr id="170" name="Google Shape;170;p27"/>
          <p:cNvSpPr txBox="1"/>
          <p:nvPr/>
        </p:nvSpPr>
        <p:spPr>
          <a:xfrm>
            <a:off x="3713800" y="1922925"/>
            <a:ext cx="42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625" y="1291500"/>
            <a:ext cx="4635001" cy="27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275" y="1605363"/>
            <a:ext cx="4066575" cy="19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297950" y="129525"/>
            <a:ext cx="86862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Doubles puits: intérêt et applications</a:t>
            </a:r>
            <a:endParaRPr sz="4000"/>
          </a:p>
        </p:txBody>
      </p:sp>
      <p:sp>
        <p:nvSpPr>
          <p:cNvPr id="178" name="Google Shape;178;p28"/>
          <p:cNvSpPr txBox="1"/>
          <p:nvPr/>
        </p:nvSpPr>
        <p:spPr>
          <a:xfrm>
            <a:off x="3713800" y="1922925"/>
            <a:ext cx="42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 rotWithShape="1">
          <a:blip r:embed="rId3">
            <a:alphaModFix/>
          </a:blip>
          <a:srcRect b="12372" l="0" r="0" t="0"/>
          <a:stretch/>
        </p:blipFill>
        <p:spPr>
          <a:xfrm>
            <a:off x="2270350" y="937950"/>
            <a:ext cx="4413651" cy="19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875" y="3095275"/>
            <a:ext cx="4636250" cy="18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Boîtes quantiques 2D</a:t>
            </a:r>
            <a:endParaRPr sz="4000"/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838" y="850400"/>
            <a:ext cx="5900324" cy="39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Boîtes quantiques 3D</a:t>
            </a:r>
            <a:endParaRPr sz="4000"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788" y="832300"/>
            <a:ext cx="5582417" cy="394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/>
          <p:nvPr/>
        </p:nvSpPr>
        <p:spPr>
          <a:xfrm>
            <a:off x="-270300" y="-211950"/>
            <a:ext cx="10122900" cy="5596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460950" y="437400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Introduction:</a:t>
            </a:r>
            <a:endParaRPr sz="40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50" y="1520125"/>
            <a:ext cx="2713800" cy="20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10044" l="7977" r="8396" t="5123"/>
          <a:stretch/>
        </p:blipFill>
        <p:spPr>
          <a:xfrm>
            <a:off x="3098000" y="1520125"/>
            <a:ext cx="2501900" cy="194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9600" y="1720224"/>
            <a:ext cx="3265426" cy="17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960925" y="3715900"/>
            <a:ext cx="8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u="sng"/>
              <a:t>L &gt;&gt; λth</a:t>
            </a:r>
            <a:endParaRPr b="1" u="sng"/>
          </a:p>
        </p:txBody>
      </p:sp>
      <p:sp>
        <p:nvSpPr>
          <p:cNvPr id="68" name="Google Shape;68;p14"/>
          <p:cNvSpPr txBox="1"/>
          <p:nvPr/>
        </p:nvSpPr>
        <p:spPr>
          <a:xfrm>
            <a:off x="3909750" y="3715900"/>
            <a:ext cx="8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u="sng"/>
              <a:t>L ~ λth</a:t>
            </a:r>
            <a:endParaRPr b="1" u="sng"/>
          </a:p>
        </p:txBody>
      </p:sp>
      <p:sp>
        <p:nvSpPr>
          <p:cNvPr id="69" name="Google Shape;69;p14"/>
          <p:cNvSpPr txBox="1"/>
          <p:nvPr/>
        </p:nvSpPr>
        <p:spPr>
          <a:xfrm>
            <a:off x="6903113" y="3650975"/>
            <a:ext cx="8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u="sng"/>
              <a:t>L &lt; λth</a:t>
            </a:r>
            <a:endParaRPr b="1" u="sng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367425" y="41657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Potentiel périodique</a:t>
            </a:r>
            <a:endParaRPr sz="4000"/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575" y="1255175"/>
            <a:ext cx="6905625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/>
          <p:nvPr/>
        </p:nvSpPr>
        <p:spPr>
          <a:xfrm>
            <a:off x="-270300" y="-211950"/>
            <a:ext cx="10122900" cy="5596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67425" y="41657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Structure de bandes 2D</a:t>
            </a:r>
            <a:endParaRPr sz="4000"/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225" y="1184275"/>
            <a:ext cx="5951851" cy="378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397550" y="0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Structure de bandes</a:t>
            </a:r>
            <a:endParaRPr sz="4000"/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925" y="740525"/>
            <a:ext cx="2800724" cy="42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370375" y="183850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Conclusion</a:t>
            </a:r>
            <a:endParaRPr sz="4000"/>
          </a:p>
        </p:txBody>
      </p:sp>
      <p:pic>
        <p:nvPicPr>
          <p:cNvPr id="226" name="Google Shape;22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675" y="951550"/>
            <a:ext cx="4835589" cy="36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357600" y="3438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Plan de la leçon</a:t>
            </a:r>
            <a:endParaRPr sz="4000"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357600" y="1211600"/>
            <a:ext cx="8603700" cy="36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</a:rPr>
              <a:t>Introduction: Longueur d’onde thermique de De Broglie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</a:rPr>
              <a:t>I) Apparition d’effets quantiques dans un système de particules confinées</a:t>
            </a:r>
            <a:endParaRPr sz="30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LcParenR"/>
            </a:pPr>
            <a:r>
              <a:rPr lang="fr" sz="3000">
                <a:solidFill>
                  <a:srgbClr val="000000"/>
                </a:solidFill>
              </a:rPr>
              <a:t>Longueur d’onde thermique de De Broglie</a:t>
            </a:r>
            <a:endParaRPr sz="30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LcParenR"/>
            </a:pPr>
            <a:r>
              <a:rPr lang="fr" sz="3000">
                <a:solidFill>
                  <a:srgbClr val="000000"/>
                </a:solidFill>
              </a:rPr>
              <a:t>Ordres de grandeur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</a:rPr>
              <a:t>II) Confinement quantique d’une particule dans un puits</a:t>
            </a:r>
            <a:endParaRPr sz="30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LcParenR"/>
            </a:pPr>
            <a:r>
              <a:rPr lang="fr" sz="3000">
                <a:solidFill>
                  <a:srgbClr val="000000"/>
                </a:solidFill>
              </a:rPr>
              <a:t>Puits carré infini</a:t>
            </a:r>
            <a:endParaRPr sz="30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LcParenR"/>
            </a:pPr>
            <a:r>
              <a:rPr lang="fr" sz="3000">
                <a:solidFill>
                  <a:srgbClr val="000000"/>
                </a:solidFill>
              </a:rPr>
              <a:t>Les puits quantiques: intérêt et applications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</a:rPr>
              <a:t>III) Confinement d’un électron dans un cristal parfait</a:t>
            </a:r>
            <a:endParaRPr sz="30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LcParenR"/>
            </a:pPr>
            <a:r>
              <a:rPr lang="fr" sz="3000">
                <a:solidFill>
                  <a:srgbClr val="000000"/>
                </a:solidFill>
              </a:rPr>
              <a:t>Hamiltonien, théorème de Bloch et conditions BVK</a:t>
            </a:r>
            <a:endParaRPr sz="30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LcParenR"/>
            </a:pPr>
            <a:r>
              <a:rPr lang="fr" sz="3000">
                <a:solidFill>
                  <a:srgbClr val="000000"/>
                </a:solidFill>
              </a:rPr>
              <a:t>Relation de dispersion 1D à un atome par maille</a:t>
            </a:r>
            <a:endParaRPr sz="30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LcParenR"/>
            </a:pPr>
            <a:r>
              <a:rPr lang="fr" sz="3000">
                <a:solidFill>
                  <a:srgbClr val="000000"/>
                </a:solidFill>
              </a:rPr>
              <a:t>Structure de bandes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3000">
                <a:solidFill>
                  <a:srgbClr val="000000"/>
                </a:solidFill>
              </a:rPr>
              <a:t>Conclusion: Ouverture sur l’effet casimir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334150" y="1231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Modèle de Gamow</a:t>
            </a:r>
            <a:endParaRPr sz="4000"/>
          </a:p>
        </p:txBody>
      </p:sp>
      <p:pic>
        <p:nvPicPr>
          <p:cNvPr id="238" name="Google Shape;2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8" y="1105138"/>
            <a:ext cx="2600325" cy="3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213" y="1206175"/>
            <a:ext cx="2981325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8563" y="1047013"/>
            <a:ext cx="26574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0875" y="2872888"/>
            <a:ext cx="1973653" cy="200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harmonique, oscillateur harmonique quantique</a:t>
            </a:r>
            <a:endParaRPr sz="4000"/>
          </a:p>
        </p:txBody>
      </p:sp>
      <p:pic>
        <p:nvPicPr>
          <p:cNvPr id="247" name="Google Shape;2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850" y="1694413"/>
            <a:ext cx="20955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775" y="2934500"/>
            <a:ext cx="36480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9"/>
          <p:cNvSpPr txBox="1"/>
          <p:nvPr/>
        </p:nvSpPr>
        <p:spPr>
          <a:xfrm>
            <a:off x="109725" y="1851488"/>
            <a:ext cx="24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Forme du hamiltonien:</a:t>
            </a:r>
            <a:endParaRPr/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5575" y="4413250"/>
            <a:ext cx="1724025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/>
          <p:nvPr/>
        </p:nvSpPr>
        <p:spPr>
          <a:xfrm>
            <a:off x="202113" y="2535275"/>
            <a:ext cx="33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Equation de schrödinger stationnaire:</a:t>
            </a:r>
            <a:endParaRPr/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5651" y="1655203"/>
            <a:ext cx="2783900" cy="270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 txBox="1"/>
          <p:nvPr/>
        </p:nvSpPr>
        <p:spPr>
          <a:xfrm>
            <a:off x="297950" y="3770225"/>
            <a:ext cx="33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=&gt; Pas simple à résoudre!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harmonique, oscillateur harmonique quantique</a:t>
            </a:r>
            <a:endParaRPr sz="4000"/>
          </a:p>
        </p:txBody>
      </p:sp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050" y="1804050"/>
            <a:ext cx="7932900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9763" y="2819825"/>
            <a:ext cx="303847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6638" y="3933625"/>
            <a:ext cx="1990725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harmonique, oscillateur harmonique quantique</a:t>
            </a:r>
            <a:endParaRPr sz="4000"/>
          </a:p>
        </p:txBody>
      </p:sp>
      <p:pic>
        <p:nvPicPr>
          <p:cNvPr id="267" name="Google Shape;2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400" y="1760325"/>
            <a:ext cx="199072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175" y="2571750"/>
            <a:ext cx="155257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1"/>
          <p:cNvSpPr txBox="1"/>
          <p:nvPr/>
        </p:nvSpPr>
        <p:spPr>
          <a:xfrm>
            <a:off x="224875" y="2982400"/>
            <a:ext cx="103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pose:</a:t>
            </a:r>
            <a:endParaRPr/>
          </a:p>
        </p:txBody>
      </p:sp>
      <p:sp>
        <p:nvSpPr>
          <p:cNvPr id="270" name="Google Shape;270;p41"/>
          <p:cNvSpPr txBox="1"/>
          <p:nvPr/>
        </p:nvSpPr>
        <p:spPr>
          <a:xfrm>
            <a:off x="2756338" y="2719800"/>
            <a:ext cx="303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d’échelle d’annihilation</a:t>
            </a:r>
            <a:endParaRPr/>
          </a:p>
        </p:txBody>
      </p:sp>
      <p:sp>
        <p:nvSpPr>
          <p:cNvPr id="271" name="Google Shape;271;p41"/>
          <p:cNvSpPr txBox="1"/>
          <p:nvPr/>
        </p:nvSpPr>
        <p:spPr>
          <a:xfrm>
            <a:off x="2809738" y="3578525"/>
            <a:ext cx="303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opérateur d’échelle de création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-270300" y="-211950"/>
            <a:ext cx="10122900" cy="5596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harmonique, oscillateur harmonique quantique</a:t>
            </a:r>
            <a:endParaRPr sz="4000"/>
          </a:p>
        </p:txBody>
      </p:sp>
      <p:pic>
        <p:nvPicPr>
          <p:cNvPr id="277" name="Google Shape;27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838" y="1448875"/>
            <a:ext cx="155257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650" y="1562100"/>
            <a:ext cx="198120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/>
          <p:nvPr/>
        </p:nvSpPr>
        <p:spPr>
          <a:xfrm>
            <a:off x="3478325" y="1823300"/>
            <a:ext cx="57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=&gt;</a:t>
            </a:r>
            <a:endParaRPr/>
          </a:p>
        </p:txBody>
      </p:sp>
      <p:pic>
        <p:nvPicPr>
          <p:cNvPr id="280" name="Google Shape;28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275" y="3823775"/>
            <a:ext cx="375285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2"/>
          <p:cNvSpPr txBox="1"/>
          <p:nvPr/>
        </p:nvSpPr>
        <p:spPr>
          <a:xfrm>
            <a:off x="225488" y="3973675"/>
            <a:ext cx="41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2"/>
          <p:cNvSpPr txBox="1"/>
          <p:nvPr/>
        </p:nvSpPr>
        <p:spPr>
          <a:xfrm>
            <a:off x="55375" y="3141125"/>
            <a:ext cx="333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remarquant astucieusement que:</a:t>
            </a:r>
            <a:endParaRPr/>
          </a:p>
        </p:txBody>
      </p:sp>
      <p:pic>
        <p:nvPicPr>
          <p:cNvPr id="283" name="Google Shape;28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650" y="3141138"/>
            <a:ext cx="114300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2"/>
          <p:cNvSpPr txBox="1"/>
          <p:nvPr/>
        </p:nvSpPr>
        <p:spPr>
          <a:xfrm>
            <a:off x="118775" y="4018950"/>
            <a:ext cx="24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arrive à:</a:t>
            </a:r>
            <a:endParaRPr/>
          </a:p>
        </p:txBody>
      </p:sp>
      <p:sp>
        <p:nvSpPr>
          <p:cNvPr id="285" name="Google Shape;285;p42"/>
          <p:cNvSpPr txBox="1"/>
          <p:nvPr/>
        </p:nvSpPr>
        <p:spPr>
          <a:xfrm>
            <a:off x="4057925" y="3141113"/>
            <a:ext cx="521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 en remplaçant dans le hamiltonien</a:t>
            </a:r>
            <a:endParaRPr/>
          </a:p>
        </p:txBody>
      </p:sp>
      <p:pic>
        <p:nvPicPr>
          <p:cNvPr id="286" name="Google Shape;286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0850" y="3022138"/>
            <a:ext cx="199072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35700" y="4014275"/>
            <a:ext cx="9334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2"/>
          <p:cNvSpPr txBox="1"/>
          <p:nvPr/>
        </p:nvSpPr>
        <p:spPr>
          <a:xfrm>
            <a:off x="5017775" y="4018963"/>
            <a:ext cx="6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avec: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harmonique, oscillateur harmonique quantique</a:t>
            </a:r>
            <a:endParaRPr sz="4000"/>
          </a:p>
        </p:txBody>
      </p:sp>
      <p:pic>
        <p:nvPicPr>
          <p:cNvPr id="294" name="Google Shape;2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25" y="1581075"/>
            <a:ext cx="37528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438" y="2328850"/>
            <a:ext cx="126682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3"/>
          <p:cNvSpPr txBox="1"/>
          <p:nvPr/>
        </p:nvSpPr>
        <p:spPr>
          <a:xfrm>
            <a:off x="245575" y="2371650"/>
            <a:ext cx="583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un état propre (avec valeur propre associée) de N:</a:t>
            </a:r>
            <a:endParaRPr/>
          </a:p>
        </p:txBody>
      </p:sp>
      <p:pic>
        <p:nvPicPr>
          <p:cNvPr id="297" name="Google Shape;29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0450" y="2667700"/>
            <a:ext cx="17716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3"/>
          <p:cNvSpPr txBox="1"/>
          <p:nvPr/>
        </p:nvSpPr>
        <p:spPr>
          <a:xfrm>
            <a:off x="5932375" y="3525750"/>
            <a:ext cx="521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3"/>
          <p:cNvSpPr txBox="1"/>
          <p:nvPr/>
        </p:nvSpPr>
        <p:spPr>
          <a:xfrm>
            <a:off x="245575" y="2748600"/>
            <a:ext cx="732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tel vecteur propre est aussi vecteur propre de H avec pour valeur propre associée:</a:t>
            </a:r>
            <a:endParaRPr/>
          </a:p>
        </p:txBody>
      </p:sp>
      <p:sp>
        <p:nvSpPr>
          <p:cNvPr id="300" name="Google Shape;300;p43"/>
          <p:cNvSpPr txBox="1"/>
          <p:nvPr/>
        </p:nvSpPr>
        <p:spPr>
          <a:xfrm>
            <a:off x="245575" y="3125550"/>
            <a:ext cx="521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en déduit que ν est nécessairement </a:t>
            </a:r>
            <a:r>
              <a:rPr b="1" lang="fr" u="sng"/>
              <a:t>réel</a:t>
            </a:r>
            <a:r>
              <a:rPr lang="fr"/>
              <a:t>.</a:t>
            </a:r>
            <a:endParaRPr/>
          </a:p>
        </p:txBody>
      </p:sp>
      <p:pic>
        <p:nvPicPr>
          <p:cNvPr id="301" name="Google Shape;30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938" y="4070800"/>
            <a:ext cx="4946236" cy="9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3"/>
          <p:cNvSpPr txBox="1"/>
          <p:nvPr/>
        </p:nvSpPr>
        <p:spPr>
          <a:xfrm>
            <a:off x="245575" y="3598175"/>
            <a:ext cx="302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plus, on a les relations: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harmonique, oscillateur harmonique quantique</a:t>
            </a:r>
            <a:endParaRPr sz="4000"/>
          </a:p>
        </p:txBody>
      </p:sp>
      <p:pic>
        <p:nvPicPr>
          <p:cNvPr id="308" name="Google Shape;3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488" y="1571450"/>
            <a:ext cx="4946236" cy="9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4"/>
          <p:cNvSpPr txBox="1"/>
          <p:nvPr/>
        </p:nvSpPr>
        <p:spPr>
          <a:xfrm>
            <a:off x="173100" y="2882800"/>
            <a:ext cx="358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en déduit: </a:t>
            </a:r>
            <a:endParaRPr/>
          </a:p>
        </p:txBody>
      </p:sp>
      <p:pic>
        <p:nvPicPr>
          <p:cNvPr id="310" name="Google Shape;31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725" y="2882800"/>
            <a:ext cx="524827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4"/>
          <p:cNvSpPr txBox="1"/>
          <p:nvPr/>
        </p:nvSpPr>
        <p:spPr>
          <a:xfrm>
            <a:off x="173100" y="3942300"/>
            <a:ext cx="115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Donc:</a:t>
            </a:r>
            <a:endParaRPr/>
          </a:p>
        </p:txBody>
      </p:sp>
      <p:pic>
        <p:nvPicPr>
          <p:cNvPr id="312" name="Google Shape;31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525" y="3980475"/>
            <a:ext cx="45053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9873" y="4521013"/>
            <a:ext cx="157162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4"/>
          <p:cNvSpPr txBox="1"/>
          <p:nvPr/>
        </p:nvSpPr>
        <p:spPr>
          <a:xfrm>
            <a:off x="173100" y="4468550"/>
            <a:ext cx="633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Avec ce qu’on a écrit précédemment, on a donc:</a:t>
            </a:r>
            <a:endParaRPr/>
          </a:p>
        </p:txBody>
      </p:sp>
      <p:sp>
        <p:nvSpPr>
          <p:cNvPr id="315" name="Google Shape;315;p44"/>
          <p:cNvSpPr txBox="1"/>
          <p:nvPr/>
        </p:nvSpPr>
        <p:spPr>
          <a:xfrm>
            <a:off x="5691500" y="4468563"/>
            <a:ext cx="26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avec α un complexe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harmonique, oscillateur harmonique quantique</a:t>
            </a:r>
            <a:endParaRPr sz="4000"/>
          </a:p>
        </p:txBody>
      </p:sp>
      <p:pic>
        <p:nvPicPr>
          <p:cNvPr id="321" name="Google Shape;32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050" y="1485313"/>
            <a:ext cx="309562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5"/>
          <p:cNvSpPr txBox="1"/>
          <p:nvPr/>
        </p:nvSpPr>
        <p:spPr>
          <a:xfrm>
            <a:off x="191200" y="1470950"/>
            <a:ext cx="259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Or, on voit que:</a:t>
            </a:r>
            <a:endParaRPr/>
          </a:p>
        </p:txBody>
      </p:sp>
      <p:pic>
        <p:nvPicPr>
          <p:cNvPr id="323" name="Google Shape;32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00" y="1914088"/>
            <a:ext cx="34671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5"/>
          <p:cNvSpPr txBox="1"/>
          <p:nvPr/>
        </p:nvSpPr>
        <p:spPr>
          <a:xfrm>
            <a:off x="3713800" y="1922925"/>
            <a:ext cx="42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5"/>
          <p:cNvSpPr txBox="1"/>
          <p:nvPr/>
        </p:nvSpPr>
        <p:spPr>
          <a:xfrm>
            <a:off x="3559100" y="1871150"/>
            <a:ext cx="188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a:</a:t>
            </a:r>
            <a:endParaRPr/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00" y="2349888"/>
            <a:ext cx="9052000" cy="9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50" y="3551350"/>
            <a:ext cx="8839200" cy="24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50" y="4002575"/>
            <a:ext cx="8839201" cy="4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harmonique, oscillateur harmonique quantique</a:t>
            </a:r>
            <a:endParaRPr sz="4000"/>
          </a:p>
        </p:txBody>
      </p:sp>
      <p:sp>
        <p:nvSpPr>
          <p:cNvPr id="334" name="Google Shape;334;p46"/>
          <p:cNvSpPr txBox="1"/>
          <p:nvPr/>
        </p:nvSpPr>
        <p:spPr>
          <a:xfrm>
            <a:off x="3713800" y="1922925"/>
            <a:ext cx="42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5275"/>
            <a:ext cx="8839199" cy="112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42057"/>
            <a:ext cx="7581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175" y="3616582"/>
            <a:ext cx="8429625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harmonique, oscillateur harmonique quantique</a:t>
            </a:r>
            <a:endParaRPr sz="4000"/>
          </a:p>
        </p:txBody>
      </p:sp>
      <p:sp>
        <p:nvSpPr>
          <p:cNvPr id="343" name="Google Shape;343;p47"/>
          <p:cNvSpPr txBox="1"/>
          <p:nvPr/>
        </p:nvSpPr>
        <p:spPr>
          <a:xfrm>
            <a:off x="3713800" y="1922925"/>
            <a:ext cx="42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88" y="4238613"/>
            <a:ext cx="48672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950" y="1459500"/>
            <a:ext cx="4140949" cy="28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7500" y="1459500"/>
            <a:ext cx="4093223" cy="28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Double puits</a:t>
            </a:r>
            <a:endParaRPr sz="4000"/>
          </a:p>
        </p:txBody>
      </p:sp>
      <p:sp>
        <p:nvSpPr>
          <p:cNvPr id="352" name="Google Shape;352;p48"/>
          <p:cNvSpPr txBox="1"/>
          <p:nvPr/>
        </p:nvSpPr>
        <p:spPr>
          <a:xfrm>
            <a:off x="3713800" y="1922925"/>
            <a:ext cx="42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975" y="897225"/>
            <a:ext cx="5092975" cy="3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9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Double puits</a:t>
            </a:r>
            <a:endParaRPr sz="4000"/>
          </a:p>
        </p:txBody>
      </p:sp>
      <p:sp>
        <p:nvSpPr>
          <p:cNvPr id="359" name="Google Shape;359;p49"/>
          <p:cNvSpPr txBox="1"/>
          <p:nvPr/>
        </p:nvSpPr>
        <p:spPr>
          <a:xfrm>
            <a:off x="3713800" y="1922925"/>
            <a:ext cx="42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475" y="861000"/>
            <a:ext cx="4802000" cy="39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/>
          <p:cNvSpPr txBox="1"/>
          <p:nvPr>
            <p:ph type="title"/>
          </p:nvPr>
        </p:nvSpPr>
        <p:spPr>
          <a:xfrm>
            <a:off x="297950" y="129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Double puits</a:t>
            </a:r>
            <a:endParaRPr sz="4000"/>
          </a:p>
        </p:txBody>
      </p:sp>
      <p:sp>
        <p:nvSpPr>
          <p:cNvPr id="366" name="Google Shape;366;p50"/>
          <p:cNvSpPr txBox="1"/>
          <p:nvPr/>
        </p:nvSpPr>
        <p:spPr>
          <a:xfrm>
            <a:off x="3713800" y="1922925"/>
            <a:ext cx="42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63" y="1146427"/>
            <a:ext cx="8486276" cy="28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60950" y="437400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carré infini</a:t>
            </a:r>
            <a:endParaRPr sz="40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219" y="1250350"/>
            <a:ext cx="4094126" cy="330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460950" y="437400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carré infini</a:t>
            </a:r>
            <a:endParaRPr sz="40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219" y="1250350"/>
            <a:ext cx="4094126" cy="33022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4266175" y="2393800"/>
            <a:ext cx="253500" cy="2625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2136000" y="1633125"/>
            <a:ext cx="2436000" cy="651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4345638" y="2656300"/>
            <a:ext cx="54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e-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-270300" y="-211950"/>
            <a:ext cx="10122900" cy="5596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0"/>
            <a:ext cx="2230624" cy="179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000" y="840600"/>
            <a:ext cx="6821350" cy="40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2903075" y="101700"/>
            <a:ext cx="347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Puits carré infini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297950" y="2925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carré fini</a:t>
            </a:r>
            <a:endParaRPr sz="40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50" y="1212625"/>
            <a:ext cx="36861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825" y="2669900"/>
            <a:ext cx="11715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325" y="3910925"/>
            <a:ext cx="40957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361325" y="2135875"/>
            <a:ext cx="455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résolution de l’équation de schrödinger donne: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442825" y="3390350"/>
            <a:ext cx="27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Où les kn vérifient: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7400" y="1080700"/>
            <a:ext cx="3572643" cy="377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460938" y="153900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Puits carrés: intérêt et applications</a:t>
            </a:r>
            <a:endParaRPr sz="400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488" y="849200"/>
            <a:ext cx="5715775" cy="9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6713" y="1849300"/>
            <a:ext cx="2610575" cy="26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3091513" y="4621450"/>
            <a:ext cx="296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Modélisation d’un noyau atomique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