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cc4c0ea5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cc4c0ea5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a9e573e7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a9e573e7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cdfd3915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cdfd3915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cdfd3915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0cdfd3915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cdfd3915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cdfd3915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cc4c0ea5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0cc4c0ea5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a9e573e7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a9e573e7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cc4c0ea5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cc4c0ea5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cc4c0ea5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cc4c0ea5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cc4c0ea5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cc4c0ea5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a9e573e7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a9e573e7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cc4c0ea59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cc4c0ea5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a9e573e7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a9e573e7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-174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Merriweather"/>
                <a:ea typeface="Merriweather"/>
                <a:cs typeface="Merriweather"/>
                <a:sym typeface="Merriweather"/>
              </a:rPr>
              <a:t>LP 20 : Phénomènes interfaciaux</a:t>
            </a:r>
            <a:endParaRPr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Google Shape;55;p13"/>
          <p:cNvSpPr txBox="1"/>
          <p:nvPr>
            <p:ph idx="4294967295" type="title"/>
          </p:nvPr>
        </p:nvSpPr>
        <p:spPr>
          <a:xfrm>
            <a:off x="311700" y="2121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Niveau : L2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Prérequis :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6" name="Google Shape;56;p13"/>
          <p:cNvSpPr txBox="1"/>
          <p:nvPr>
            <p:ph idx="4294967295" type="body"/>
          </p:nvPr>
        </p:nvSpPr>
        <p:spPr>
          <a:xfrm>
            <a:off x="235500" y="2981275"/>
            <a:ext cx="8520600" cy="21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Hydrostatique ; Dynamique des fluides 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Théorèmes énergétiques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Interaction de Van der Waals ; liaisons hydrogènes / métalliques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Magnétisme (notion de spin, énergie magnétique)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50" y="800"/>
            <a:ext cx="9144000" cy="2547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 flipH="1">
            <a:off x="8661600" y="4570775"/>
            <a:ext cx="482400" cy="572700"/>
          </a:xfrm>
          <a:prstGeom prst="rtTriangle">
            <a:avLst/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/>
          <p:nvPr/>
        </p:nvSpPr>
        <p:spPr>
          <a:xfrm>
            <a:off x="12275" y="-11325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/>
          <p:nvPr/>
        </p:nvSpPr>
        <p:spPr>
          <a:xfrm flipH="1">
            <a:off x="8661600" y="4570775"/>
            <a:ext cx="482400" cy="572700"/>
          </a:xfrm>
          <a:prstGeom prst="rtTriangle">
            <a:avLst/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 rotWithShape="1">
          <a:blip r:embed="rId3">
            <a:alphaModFix/>
          </a:blip>
          <a:srcRect b="51870" l="28259" r="27961" t="26432"/>
          <a:stretch/>
        </p:blipFill>
        <p:spPr>
          <a:xfrm>
            <a:off x="311700" y="1262400"/>
            <a:ext cx="4003200" cy="11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Annexes: Pourquoi la force est tangentielle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/>
          <p:cNvSpPr/>
          <p:nvPr/>
        </p:nvSpPr>
        <p:spPr>
          <a:xfrm>
            <a:off x="12275" y="-11300"/>
            <a:ext cx="218400" cy="8733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4">
            <a:alphaModFix/>
          </a:blip>
          <a:srcRect b="40269" l="12814" r="19098" t="25461"/>
          <a:stretch/>
        </p:blipFill>
        <p:spPr>
          <a:xfrm>
            <a:off x="12275" y="3191250"/>
            <a:ext cx="4282200" cy="121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/>
        </p:nvSpPr>
        <p:spPr>
          <a:xfrm>
            <a:off x="351875" y="4494575"/>
            <a:ext cx="360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erriweather"/>
                <a:ea typeface="Merriweather"/>
                <a:cs typeface="Merriweather"/>
                <a:sym typeface="Merriweather"/>
              </a:rPr>
              <a:t>Et merci Louis Heitz pour la vulgarisation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 rotWithShape="1">
          <a:blip r:embed="rId5">
            <a:alphaModFix/>
          </a:blip>
          <a:srcRect b="36183" l="34547" r="33016" t="23965"/>
          <a:stretch/>
        </p:blipFill>
        <p:spPr>
          <a:xfrm>
            <a:off x="5694261" y="1214275"/>
            <a:ext cx="1754266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 rotWithShape="1">
          <a:blip r:embed="rId6">
            <a:alphaModFix/>
          </a:blip>
          <a:srcRect b="27321" l="32664" r="34780" t="38133"/>
          <a:stretch/>
        </p:blipFill>
        <p:spPr>
          <a:xfrm>
            <a:off x="5694246" y="2985000"/>
            <a:ext cx="2031053" cy="121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/>
          <p:nvPr/>
        </p:nvSpPr>
        <p:spPr>
          <a:xfrm>
            <a:off x="12275" y="-11325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/>
          <p:nvPr/>
        </p:nvSpPr>
        <p:spPr>
          <a:xfrm flipH="1">
            <a:off x="8661600" y="4570775"/>
            <a:ext cx="482400" cy="572700"/>
          </a:xfrm>
          <a:prstGeom prst="rtTriangle">
            <a:avLst/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Annexes: Loi de Jurin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5"/>
          <p:cNvSpPr/>
          <p:nvPr/>
        </p:nvSpPr>
        <p:spPr>
          <a:xfrm>
            <a:off x="12275" y="-11300"/>
            <a:ext cx="218400" cy="8733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900" y="1140300"/>
            <a:ext cx="4291700" cy="291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 rotWithShape="1">
          <a:blip r:embed="rId4">
            <a:alphaModFix/>
          </a:blip>
          <a:srcRect b="46392" l="45234" r="31682" t="32759"/>
          <a:stretch/>
        </p:blipFill>
        <p:spPr>
          <a:xfrm>
            <a:off x="5361975" y="2571750"/>
            <a:ext cx="2101176" cy="106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/>
          <p:nvPr/>
        </p:nvSpPr>
        <p:spPr>
          <a:xfrm>
            <a:off x="12275" y="-11325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 flipH="1">
            <a:off x="8661600" y="4570775"/>
            <a:ext cx="482400" cy="572700"/>
          </a:xfrm>
          <a:prstGeom prst="rtTriangle">
            <a:avLst/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type="ctrTitle"/>
          </p:nvPr>
        </p:nvSpPr>
        <p:spPr>
          <a:xfrm>
            <a:off x="311708" y="-174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Merriweather"/>
                <a:ea typeface="Merriweather"/>
                <a:cs typeface="Merriweather"/>
                <a:sym typeface="Merriweather"/>
              </a:rPr>
              <a:t>LP 20 : Phénomènes interfaciaux</a:t>
            </a:r>
            <a:endParaRPr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50" y="800"/>
            <a:ext cx="9144000" cy="2547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274" y="314325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0" l="-5856" r="17117" t="0"/>
          <a:stretch/>
        </p:blipFill>
        <p:spPr>
          <a:xfrm>
            <a:off x="2888825" y="3143250"/>
            <a:ext cx="290945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62" y="3143249"/>
            <a:ext cx="2771789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Hypothèses :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Les deux milieux en contact sont non-miscibles (pas de mélanges binaire)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Il n’y a pas de transfert de matière (pas de réaction chimique ni de changement de phase)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On considère l’équilibre thermodynamique installé (milieux au repos)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5" name="Google Shape;75;p15"/>
          <p:cNvSpPr/>
          <p:nvPr/>
        </p:nvSpPr>
        <p:spPr>
          <a:xfrm flipH="1">
            <a:off x="8661600" y="4570775"/>
            <a:ext cx="482400" cy="572700"/>
          </a:xfrm>
          <a:prstGeom prst="rtTriangle">
            <a:avLst/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12275" y="-11300"/>
            <a:ext cx="218400" cy="8733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12275" y="-11325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590350" y="2489525"/>
            <a:ext cx="2802300" cy="558000"/>
          </a:xfrm>
          <a:prstGeom prst="parallelogram">
            <a:avLst>
              <a:gd fmla="val 123783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7" name="Google Shape;87;p17"/>
          <p:cNvCxnSpPr/>
          <p:nvPr/>
        </p:nvCxnSpPr>
        <p:spPr>
          <a:xfrm flipH="1" rot="10800000">
            <a:off x="1311725" y="2477525"/>
            <a:ext cx="3275400" cy="1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" name="Google Shape;88;p17"/>
          <p:cNvCxnSpPr/>
          <p:nvPr/>
        </p:nvCxnSpPr>
        <p:spPr>
          <a:xfrm>
            <a:off x="1036125" y="3047550"/>
            <a:ext cx="2778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" name="Google Shape;89;p17"/>
          <p:cNvCxnSpPr/>
          <p:nvPr/>
        </p:nvCxnSpPr>
        <p:spPr>
          <a:xfrm flipH="1" rot="10800000">
            <a:off x="2579800" y="2271125"/>
            <a:ext cx="1091700" cy="885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Mise en évidence expérimentale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: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12275" y="-11300"/>
            <a:ext cx="218400" cy="8733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" name="Google Shape;92;p17"/>
          <p:cNvCxnSpPr/>
          <p:nvPr/>
        </p:nvCxnSpPr>
        <p:spPr>
          <a:xfrm rot="10800000">
            <a:off x="2434300" y="2768525"/>
            <a:ext cx="6186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" name="Google Shape;93;p17"/>
          <p:cNvSpPr txBox="1"/>
          <p:nvPr/>
        </p:nvSpPr>
        <p:spPr>
          <a:xfrm>
            <a:off x="2761600" y="2444525"/>
            <a:ext cx="29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F</a:t>
            </a:r>
            <a:endParaRPr b="1" i="1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94" name="Google Shape;94;p17"/>
          <p:cNvCxnSpPr/>
          <p:nvPr/>
        </p:nvCxnSpPr>
        <p:spPr>
          <a:xfrm>
            <a:off x="2846375" y="2523300"/>
            <a:ext cx="2061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b="44118" l="35926" r="50809" t="44441"/>
          <a:stretch/>
        </p:blipFill>
        <p:spPr>
          <a:xfrm>
            <a:off x="6805598" y="2283425"/>
            <a:ext cx="824899" cy="4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/>
          <p:nvPr/>
        </p:nvSpPr>
        <p:spPr>
          <a:xfrm flipH="1">
            <a:off x="8661600" y="4570775"/>
            <a:ext cx="482400" cy="572700"/>
          </a:xfrm>
          <a:prstGeom prst="rtTriangle">
            <a:avLst/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3239100" y="2568438"/>
            <a:ext cx="20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>
                <a:latin typeface="Merriweather"/>
                <a:ea typeface="Merriweather"/>
                <a:cs typeface="Merriweather"/>
                <a:sym typeface="Merriweather"/>
              </a:rPr>
              <a:t>L</a:t>
            </a:r>
            <a:endParaRPr b="1" i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98" name="Google Shape;98;p17"/>
          <p:cNvCxnSpPr/>
          <p:nvPr/>
        </p:nvCxnSpPr>
        <p:spPr>
          <a:xfrm rot="10800000">
            <a:off x="2729600" y="3239725"/>
            <a:ext cx="0" cy="49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" name="Google Shape;99;p17"/>
          <p:cNvSpPr txBox="1"/>
          <p:nvPr/>
        </p:nvSpPr>
        <p:spPr>
          <a:xfrm>
            <a:off x="2026025" y="3737125"/>
            <a:ext cx="141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Barre mobile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12275" y="-11325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213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Magnétisme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b="10674" l="0" r="5775" t="0"/>
          <a:stretch/>
        </p:blipFill>
        <p:spPr>
          <a:xfrm>
            <a:off x="523150" y="799900"/>
            <a:ext cx="3224048" cy="206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/>
          <p:nvPr/>
        </p:nvSpPr>
        <p:spPr>
          <a:xfrm>
            <a:off x="523312" y="799900"/>
            <a:ext cx="3224100" cy="2036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4942825" y="786250"/>
            <a:ext cx="2802900" cy="2064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4">
            <a:alphaModFix/>
          </a:blip>
          <a:srcRect b="33314" l="13228" r="22614" t="19032"/>
          <a:stretch/>
        </p:blipFill>
        <p:spPr>
          <a:xfrm>
            <a:off x="5012550" y="1060625"/>
            <a:ext cx="2557275" cy="149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794725" y="4687350"/>
            <a:ext cx="181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 rotWithShape="1">
          <a:blip r:embed="rId5">
            <a:alphaModFix/>
          </a:blip>
          <a:srcRect b="30646" l="21229" r="47329" t="27371"/>
          <a:stretch/>
        </p:blipFill>
        <p:spPr>
          <a:xfrm>
            <a:off x="2705350" y="3034650"/>
            <a:ext cx="2923550" cy="196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6">
            <a:alphaModFix/>
          </a:blip>
          <a:srcRect b="43203" l="32161" r="38630" t="42870"/>
          <a:stretch/>
        </p:blipFill>
        <p:spPr>
          <a:xfrm>
            <a:off x="523300" y="3034650"/>
            <a:ext cx="1759699" cy="47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7">
            <a:alphaModFix/>
          </a:blip>
          <a:srcRect b="44972" l="44911" r="25306" t="43372"/>
          <a:stretch/>
        </p:blipFill>
        <p:spPr>
          <a:xfrm>
            <a:off x="5927725" y="3034650"/>
            <a:ext cx="1818000" cy="4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/>
          <p:nvPr/>
        </p:nvSpPr>
        <p:spPr>
          <a:xfrm flipH="1">
            <a:off x="8661600" y="4570775"/>
            <a:ext cx="482400" cy="572700"/>
          </a:xfrm>
          <a:prstGeom prst="rtTriangle">
            <a:avLst/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12275" y="-11300"/>
            <a:ext cx="218400" cy="8733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/>
          <p:nvPr/>
        </p:nvSpPr>
        <p:spPr>
          <a:xfrm>
            <a:off x="12275" y="-11325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Annexes: Exemples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/>
          <p:nvPr/>
        </p:nvSpPr>
        <p:spPr>
          <a:xfrm flipH="1">
            <a:off x="8661600" y="4570775"/>
            <a:ext cx="482400" cy="572700"/>
          </a:xfrm>
          <a:prstGeom prst="rtTriangle">
            <a:avLst/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1"/>
          <p:cNvSpPr/>
          <p:nvPr/>
        </p:nvSpPr>
        <p:spPr>
          <a:xfrm>
            <a:off x="12275" y="-11300"/>
            <a:ext cx="218400" cy="8733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1825" y="1191525"/>
            <a:ext cx="2577175" cy="21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00" y="1191525"/>
            <a:ext cx="2577175" cy="21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9000" y="1342213"/>
            <a:ext cx="3506700" cy="18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