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60" r:id="rId4"/>
    <p:sldId id="274" r:id="rId5"/>
    <p:sldId id="261" r:id="rId6"/>
    <p:sldId id="273" r:id="rId7"/>
    <p:sldId id="275" r:id="rId8"/>
    <p:sldId id="276" r:id="rId9"/>
    <p:sldId id="263" r:id="rId10"/>
    <p:sldId id="264" r:id="rId11"/>
    <p:sldId id="265" r:id="rId12"/>
    <p:sldId id="269" r:id="rId13"/>
    <p:sldId id="266" r:id="rId14"/>
    <p:sldId id="270" r:id="rId15"/>
    <p:sldId id="267" r:id="rId16"/>
    <p:sldId id="271" r:id="rId17"/>
    <p:sldId id="277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entium Basic" panose="02000503060000020004" pitchFamily="2" charset="77"/>
      <p:regular r:id="rId24"/>
      <p:bold r:id="rId25"/>
      <p:italic r:id="rId26"/>
      <p:boldItalic r:id="rId27"/>
    </p:embeddedFont>
    <p:embeddedFont>
      <p:font typeface="LM Roman 12" pitchFamily="2" charset="77"/>
      <p:regular r:id="rId28"/>
      <p:bold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Sweq2jRb3agF2UHfANPQAXpDW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7AF596-0BCF-4A61-ADED-420297C54057}">
  <a:tblStyle styleId="{F97AF596-0BCF-4A61-ADED-420297C5405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3728"/>
  </p:normalViewPr>
  <p:slideViewPr>
    <p:cSldViewPr snapToGrid="0" snapToObjects="1">
      <p:cViewPr varScale="1">
        <p:scale>
          <a:sx n="69" d="100"/>
          <a:sy n="69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089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27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3434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252412" y="185737"/>
            <a:ext cx="11687175" cy="244316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514599" y="485776"/>
            <a:ext cx="716280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fr-FR" sz="4000" b="1" dirty="0">
                <a:latin typeface="LM Roman 12" pitchFamily="2" charset="77"/>
              </a:rPr>
              <a:t>Elasticité et viscosité dans les milieux continus. Rhéologie.</a:t>
            </a:r>
            <a:endParaRPr sz="4000" dirty="0">
              <a:latin typeface="LM Roman 12" pitchFamily="2" charset="77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409401" y="2928939"/>
            <a:ext cx="337319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u="sng" strike="noStrike" cap="none" dirty="0">
                <a:solidFill>
                  <a:srgbClr val="FF0000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Niveau de la leçon </a:t>
            </a:r>
            <a:r>
              <a:rPr lang="fr-FR" sz="2800" b="0" i="0" strike="noStrike" cap="none" dirty="0">
                <a:solidFill>
                  <a:srgbClr val="FF0000"/>
                </a:solidFill>
                <a:latin typeface="LM Roman 12" pitchFamily="2" charset="77"/>
                <a:sym typeface="Arial"/>
              </a:rPr>
              <a:t>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0" i="0" strike="noStrike" cap="none" dirty="0">
                <a:solidFill>
                  <a:schemeClr val="tx1"/>
                </a:solidFill>
                <a:latin typeface="LM Roman 12" pitchFamily="2" charset="77"/>
                <a:sym typeface="Arial"/>
              </a:rPr>
              <a:t>L2</a:t>
            </a:r>
            <a:endParaRPr sz="1600" dirty="0">
              <a:solidFill>
                <a:schemeClr val="tx1"/>
              </a:solidFill>
              <a:latin typeface="LM Roman 12" pitchFamily="2" charset="77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770435" y="4011879"/>
            <a:ext cx="6651128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u="sng" dirty="0">
                <a:solidFill>
                  <a:srgbClr val="FF0000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Prérequis 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u="sng" dirty="0">
              <a:solidFill>
                <a:srgbClr val="FF0000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>
                <a:solidFill>
                  <a:schemeClr val="tx1"/>
                </a:solidFill>
                <a:latin typeface="LM Roman 12" pitchFamily="2" charset="77"/>
                <a:cs typeface="Calibri"/>
                <a:sym typeface="Calibri"/>
              </a:rPr>
              <a:t>Force de viscosité.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>
                <a:solidFill>
                  <a:schemeClr val="tx1"/>
                </a:solidFill>
                <a:latin typeface="LM Roman 12" pitchFamily="2" charset="77"/>
                <a:cs typeface="Calibri"/>
                <a:sym typeface="Calibri"/>
              </a:rPr>
              <a:t>Equation de Naviers-Stokes (pour l’étude d’un rhéomètre).</a:t>
            </a:r>
          </a:p>
          <a:p>
            <a:pPr marL="171450" marR="0" lvl="0" indent="-1714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2400" dirty="0">
                <a:solidFill>
                  <a:schemeClr val="tx1"/>
                </a:solidFill>
                <a:latin typeface="LM Roman 12" pitchFamily="2" charset="77"/>
                <a:cs typeface="Calibri"/>
                <a:sym typeface="Calibri"/>
              </a:rPr>
              <a:t>Notion de circuits en parallèle et série en électricité (pour analogie). </a:t>
            </a:r>
            <a:endParaRPr dirty="0">
              <a:solidFill>
                <a:schemeClr val="tx1"/>
              </a:solidFill>
              <a:latin typeface="LM Roman 12" pitchFamily="2" charset="77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Notion de fluage et de relaxation</a:t>
            </a:r>
            <a:endParaRPr sz="40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25133B-EAFB-DE2B-446D-A55FFCBFA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1" y="2409092"/>
            <a:ext cx="6499423" cy="32430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779367-07E4-494E-E9B3-2D91C48D6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068" y="2217479"/>
            <a:ext cx="5125141" cy="3434706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AC0597C-6728-2473-5638-4C98C62C3A93}"/>
              </a:ext>
            </a:extLst>
          </p:cNvPr>
          <p:cNvCxnSpPr>
            <a:cxnSpLocks/>
          </p:cNvCxnSpPr>
          <p:nvPr/>
        </p:nvCxnSpPr>
        <p:spPr>
          <a:xfrm flipH="1" flipV="1">
            <a:off x="2461846" y="4463367"/>
            <a:ext cx="422031" cy="112875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DD892E5-8657-6671-4712-E60FF902E887}"/>
              </a:ext>
            </a:extLst>
          </p:cNvPr>
          <p:cNvCxnSpPr>
            <a:cxnSpLocks/>
          </p:cNvCxnSpPr>
          <p:nvPr/>
        </p:nvCxnSpPr>
        <p:spPr>
          <a:xfrm flipH="1" flipV="1">
            <a:off x="8479206" y="4810707"/>
            <a:ext cx="273447" cy="81669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41E745-86ED-50BE-9F3A-CD69259938B6}"/>
              </a:ext>
            </a:extLst>
          </p:cNvPr>
          <p:cNvSpPr txBox="1"/>
          <p:nvPr/>
        </p:nvSpPr>
        <p:spPr>
          <a:xfrm>
            <a:off x="2109214" y="5658428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LM Roman 12" pitchFamily="2" charset="77"/>
              </a:rPr>
              <a:t>Temps de fluage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3BBE6A8-4BE8-CFC8-2A67-DCD2F47FBC06}"/>
              </a:ext>
            </a:extLst>
          </p:cNvPr>
          <p:cNvSpPr txBox="1"/>
          <p:nvPr/>
        </p:nvSpPr>
        <p:spPr>
          <a:xfrm>
            <a:off x="7990485" y="5652185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LM Roman 12" pitchFamily="2" charset="77"/>
              </a:rPr>
              <a:t>Temps de relaxation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154" name="Google Shape;154;p10"/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Modèle de Maxwell</a:t>
            </a:r>
            <a:r>
              <a:rPr lang="fr-F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447FC8-2F59-E8B5-ED31-CC269B7B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46" y="2863426"/>
            <a:ext cx="8204103" cy="26044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062410-847F-40DF-0062-3B7A8BF344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E6AD6D-453B-4822-0548-D91D0C05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75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B37C0E-E05D-A4F0-9E27-2D5571DF3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4819066" cy="15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475341-2A8C-456C-AEA3-96536F3A0E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13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7B81CE3F-8353-FA8C-9DE4-16AADB13DB1D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Modèle de Kelvin-Voigt</a:t>
            </a:r>
            <a:r>
              <a:rPr lang="fr-FR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1474831-7452-672D-0B7C-6380696EB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03" y="2504406"/>
            <a:ext cx="8393589" cy="34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B750D-D4FE-53D7-1232-0D4E109A98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1E9255-505E-E1AB-88B8-F5772D998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7755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311A85-54D7-1821-0FFE-7C46E91F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96154" cy="17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4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32282F-8BD9-D657-B6D0-802C1070AE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15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6852E1F1-EA9E-7109-D04E-A1831C5A1805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Modèle de Zener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 descr="Une image contenant texte, horloge, jauge&#10;&#10;Description générée automatiquement">
            <a:extLst>
              <a:ext uri="{FF2B5EF4-FFF2-40B4-BE49-F238E27FC236}">
                <a16:creationId xmlns:a16="http://schemas.microsoft.com/office/drawing/2014/main" id="{C863FED8-3E5C-89EC-FDEB-DF79CC301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96" y="2260015"/>
            <a:ext cx="4643484" cy="1960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E720E82-D551-C1C7-31EF-12137EAE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12" y="2275709"/>
            <a:ext cx="5542665" cy="20411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DF2B66-9891-E02C-C7F9-1EAFDBB7A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139" y="4517734"/>
            <a:ext cx="7475838" cy="9071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D3D6611-95BC-BCFE-8C22-BE72760C08B9}"/>
              </a:ext>
            </a:extLst>
          </p:cNvPr>
          <p:cNvSpPr txBox="1"/>
          <p:nvPr/>
        </p:nvSpPr>
        <p:spPr>
          <a:xfrm>
            <a:off x="678844" y="5690542"/>
            <a:ext cx="2929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LM Roman 12" pitchFamily="2" charset="77"/>
              </a:rPr>
              <a:t>   Temps de relaxation </a:t>
            </a:r>
            <a:r>
              <a:rPr lang="fr-FR" sz="2000" dirty="0">
                <a:latin typeface="LM Roman 12" pitchFamily="2" charset="77"/>
              </a:rPr>
              <a:t>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7E109D-9A81-1180-E298-E890A79DA841}"/>
              </a:ext>
            </a:extLst>
          </p:cNvPr>
          <p:cNvSpPr txBox="1"/>
          <p:nvPr/>
        </p:nvSpPr>
        <p:spPr>
          <a:xfrm>
            <a:off x="5924947" y="5690542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LM Roman 12" pitchFamily="2" charset="77"/>
              </a:rPr>
              <a:t>Temps de fluage : </a:t>
            </a:r>
          </a:p>
        </p:txBody>
      </p:sp>
      <p:pic>
        <p:nvPicPr>
          <p:cNvPr id="1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FA87B2C-D38C-3D7F-89C9-01D6C84CD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851" y="5692956"/>
            <a:ext cx="1495337" cy="397696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B1D9BD-38B9-D52A-BDB9-D4EBD4B2B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111" y="5690542"/>
            <a:ext cx="306751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2F4413-D176-1873-DA25-E26CD92850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16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013DA4F1-DD9C-5F9E-E670-21796A0C638A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Utilisation de rhéomètres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F1C02C-11A7-54A5-BB47-7E670745FD0F}"/>
              </a:ext>
            </a:extLst>
          </p:cNvPr>
          <p:cNvSpPr txBox="1"/>
          <p:nvPr/>
        </p:nvSpPr>
        <p:spPr>
          <a:xfrm>
            <a:off x="896815" y="2222739"/>
            <a:ext cx="4564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LM Roman 12" pitchFamily="2" charset="77"/>
              </a:rPr>
              <a:t>Rhéomètres en régime transitoire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FA4AB2-8582-AB65-CD17-22F7C8BD6C53}"/>
              </a:ext>
            </a:extLst>
          </p:cNvPr>
          <p:cNvSpPr txBox="1"/>
          <p:nvPr/>
        </p:nvSpPr>
        <p:spPr>
          <a:xfrm>
            <a:off x="7033847" y="2222738"/>
            <a:ext cx="461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LM Roman 12" pitchFamily="2" charset="77"/>
              </a:rPr>
              <a:t>Rhéomètres en régime permanent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D4C7378-84ED-0509-8DD2-B21C539C5FCD}"/>
              </a:ext>
            </a:extLst>
          </p:cNvPr>
          <p:cNvCxnSpPr>
            <a:cxnSpLocks/>
          </p:cNvCxnSpPr>
          <p:nvPr/>
        </p:nvCxnSpPr>
        <p:spPr>
          <a:xfrm>
            <a:off x="6119440" y="2249795"/>
            <a:ext cx="0" cy="1023700"/>
          </a:xfrm>
          <a:prstGeom prst="line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4AFD459-E5BA-E6A1-C587-CA50F730D9B7}"/>
              </a:ext>
            </a:extLst>
          </p:cNvPr>
          <p:cNvSpPr txBox="1"/>
          <p:nvPr/>
        </p:nvSpPr>
        <p:spPr>
          <a:xfrm>
            <a:off x="675279" y="2750275"/>
            <a:ext cx="4888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LM Roman 12" pitchFamily="2" charset="77"/>
              </a:rPr>
              <a:t>-&gt; Renseignent sur les propriétés viscoélastiques des matériaux (solides ou liquides) : rhéomètres à fluage, à  relaxation,...etc.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469412-F964-C0C9-B352-F3BB0DE0AD0A}"/>
              </a:ext>
            </a:extLst>
          </p:cNvPr>
          <p:cNvSpPr txBox="1"/>
          <p:nvPr/>
        </p:nvSpPr>
        <p:spPr>
          <a:xfrm>
            <a:off x="6837157" y="2761645"/>
            <a:ext cx="4888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LM Roman 12" pitchFamily="2" charset="77"/>
              </a:rPr>
              <a:t>-&gt; Renseignent uniquement sur les propriétés des liquides (viscosité,...)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18F084-14FC-9B28-D354-0961D9650739}"/>
              </a:ext>
            </a:extLst>
          </p:cNvPr>
          <p:cNvCxnSpPr>
            <a:cxnSpLocks/>
          </p:cNvCxnSpPr>
          <p:nvPr/>
        </p:nvCxnSpPr>
        <p:spPr>
          <a:xfrm flipH="1">
            <a:off x="4331676" y="3339366"/>
            <a:ext cx="3273343" cy="43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F8A9EEF-23DE-46F2-D6F7-E59CCF56F08A}"/>
              </a:ext>
            </a:extLst>
          </p:cNvPr>
          <p:cNvCxnSpPr>
            <a:cxnSpLocks/>
          </p:cNvCxnSpPr>
          <p:nvPr/>
        </p:nvCxnSpPr>
        <p:spPr>
          <a:xfrm flipH="1">
            <a:off x="6541477" y="3340053"/>
            <a:ext cx="1063542" cy="51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EF1D177-A0EC-88B0-6611-971DA32D2F85}"/>
              </a:ext>
            </a:extLst>
          </p:cNvPr>
          <p:cNvCxnSpPr>
            <a:cxnSpLocks/>
          </p:cNvCxnSpPr>
          <p:nvPr/>
        </p:nvCxnSpPr>
        <p:spPr>
          <a:xfrm>
            <a:off x="7605019" y="3339366"/>
            <a:ext cx="290473" cy="43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1A2C25E1-CF7E-E922-8643-39BCF9D12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948" y="3910147"/>
            <a:ext cx="5884984" cy="270228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D470DD3-5D0D-106D-D00E-82C7BC160AE0}"/>
              </a:ext>
            </a:extLst>
          </p:cNvPr>
          <p:cNvSpPr/>
          <p:nvPr/>
        </p:nvSpPr>
        <p:spPr>
          <a:xfrm>
            <a:off x="7038079" y="3888017"/>
            <a:ext cx="1805354" cy="27244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AEBC7D1-EBB5-BCCC-7E9C-D7E94DD3B924}"/>
              </a:ext>
            </a:extLst>
          </p:cNvPr>
          <p:cNvSpPr txBox="1"/>
          <p:nvPr/>
        </p:nvSpPr>
        <p:spPr>
          <a:xfrm>
            <a:off x="9061932" y="4653029"/>
            <a:ext cx="1790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solidFill>
                  <a:srgbClr val="FF0000"/>
                </a:solidFill>
                <a:latin typeface="LM Roman 12" pitchFamily="2" charset="77"/>
              </a:rPr>
              <a:t>Rhéomètre de Couette cylindrique</a:t>
            </a:r>
          </a:p>
        </p:txBody>
      </p:sp>
    </p:spTree>
    <p:extLst>
      <p:ext uri="{BB962C8B-B14F-4D97-AF65-F5344CB8AC3E}">
        <p14:creationId xmlns:p14="http://schemas.microsoft.com/office/powerpoint/2010/main" val="1555193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C3AEAD-7EF1-4621-A56B-A2C644B9FB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17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1CD23FE5-F7B6-E5E6-CB0F-CB9105FBEF96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Conclusion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E626C389-7C09-712C-F268-42B2F856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100" y="2526188"/>
            <a:ext cx="5334002" cy="34290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45E1C8-80EB-834A-EE90-EF561FCA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77" y="2526189"/>
            <a:ext cx="55706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2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8517A9-0FC7-AB40-5377-4E7E2E9FC7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</a:t>
            </a:fld>
            <a:endParaRPr lang="fr-FR"/>
          </a:p>
        </p:txBody>
      </p:sp>
      <p:sp>
        <p:nvSpPr>
          <p:cNvPr id="5" name="Google Shape;154;p10">
            <a:extLst>
              <a:ext uri="{FF2B5EF4-FFF2-40B4-BE49-F238E27FC236}">
                <a16:creationId xmlns:a16="http://schemas.microsoft.com/office/drawing/2014/main" id="{DBCA4626-2B74-2E19-A2C1-BAA7684B8BFF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Introduction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brosse à dents, intérieur, plastique, fermer&#10;&#10;Description générée automatiquement">
            <a:extLst>
              <a:ext uri="{FF2B5EF4-FFF2-40B4-BE49-F238E27FC236}">
                <a16:creationId xmlns:a16="http://schemas.microsoft.com/office/drawing/2014/main" id="{612E5017-0B48-FA53-8721-F845F0F1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38" y="4247650"/>
            <a:ext cx="2827580" cy="18831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B8E796-3BCD-1EAF-D891-314EBA8A8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60" y="2475967"/>
            <a:ext cx="2827580" cy="15881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383304-7BB7-A8DA-8762-6BD9EE0BD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64" y="2544601"/>
            <a:ext cx="1757895" cy="16835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C1CD49-02DC-476C-7DE3-EF029391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583" y="4228124"/>
            <a:ext cx="2339616" cy="2339616"/>
          </a:xfrm>
          <a:prstGeom prst="rect">
            <a:avLst/>
          </a:prstGeom>
        </p:spPr>
      </p:pic>
      <p:pic>
        <p:nvPicPr>
          <p:cNvPr id="1026" name="Picture 2" descr="Gourde randonnée 100 bouchon à vis 0,75 litre aluminium QUECHUA | Decathlon">
            <a:extLst>
              <a:ext uri="{FF2B5EF4-FFF2-40B4-BE49-F238E27FC236}">
                <a16:creationId xmlns:a16="http://schemas.microsoft.com/office/drawing/2014/main" id="{A3E8658A-190C-00C9-B3C9-0B8811D6F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91" y="2307194"/>
            <a:ext cx="1920930" cy="19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872721-8CB2-B514-BB26-F6E382B5E1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9562" y="2422477"/>
            <a:ext cx="1729415" cy="17294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C7C4A7B-ED66-31A6-9A2E-B5F613F06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440" y="4444436"/>
            <a:ext cx="2878377" cy="191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252411" y="914399"/>
            <a:ext cx="11687175" cy="490061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2586034" y="1628527"/>
            <a:ext cx="7019927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Première partie 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Solides élastiques et fluides visqueux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B5B4D2-CF7D-9B58-E9BB-C369A2ED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77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4" name="Google Shape;148;p9">
            <a:extLst>
              <a:ext uri="{FF2B5EF4-FFF2-40B4-BE49-F238E27FC236}">
                <a16:creationId xmlns:a16="http://schemas.microsoft.com/office/drawing/2014/main" id="{2FA5DE59-90C0-5863-D0B9-024BF6647A8C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Notion d’élasticité : loi de Hook</a:t>
            </a:r>
            <a:endParaRPr sz="40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4B38B651-3904-609E-591D-8D96EB27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280" y="2208926"/>
            <a:ext cx="5793643" cy="43299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4" name="Google Shape;148;p9">
            <a:extLst>
              <a:ext uri="{FF2B5EF4-FFF2-40B4-BE49-F238E27FC236}">
                <a16:creationId xmlns:a16="http://schemas.microsoft.com/office/drawing/2014/main" id="{2FA5DE59-90C0-5863-D0B9-024BF6647A8C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Notion d’élasticité : loi de Hook</a:t>
            </a:r>
            <a:endParaRPr sz="40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2268E03-028B-97EF-E177-776E0CCEB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207" y="2330713"/>
            <a:ext cx="9407769" cy="36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41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B5B4D2-CF7D-9B58-E9BB-C369A2ED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2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CB6373-C409-FABF-F2AD-77F108D4C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1646D287-3AAF-14F0-72BF-6F16A7138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8" y="2228519"/>
            <a:ext cx="8191499" cy="4127831"/>
          </a:xfrm>
          <a:prstGeom prst="rect">
            <a:avLst/>
          </a:prstGeom>
        </p:spPr>
      </p:pic>
      <p:sp>
        <p:nvSpPr>
          <p:cNvPr id="7" name="Google Shape;148;p9">
            <a:extLst>
              <a:ext uri="{FF2B5EF4-FFF2-40B4-BE49-F238E27FC236}">
                <a16:creationId xmlns:a16="http://schemas.microsoft.com/office/drawing/2014/main" id="{6815228D-5150-E109-1BC0-F55841E3801C}"/>
              </a:ext>
            </a:extLst>
          </p:cNvPr>
          <p:cNvSpPr/>
          <p:nvPr/>
        </p:nvSpPr>
        <p:spPr>
          <a:xfrm>
            <a:off x="252411" y="245565"/>
            <a:ext cx="11687175" cy="1729414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lt1"/>
                </a:solidFill>
                <a:latin typeface="LM Roman 12" pitchFamily="2" charset="77"/>
                <a:ea typeface="Calibri"/>
                <a:cs typeface="Calibri"/>
                <a:sym typeface="Calibri"/>
              </a:rPr>
              <a:t>Vers les matériaux viscoélastiques</a:t>
            </a:r>
            <a:endParaRPr sz="4000" dirty="0">
              <a:solidFill>
                <a:schemeClr val="lt1"/>
              </a:solidFill>
              <a:latin typeface="LM Roman 12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664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252411" y="914399"/>
            <a:ext cx="11687175" cy="4900613"/>
          </a:xfrm>
          <a:prstGeom prst="rect">
            <a:avLst/>
          </a:prstGeom>
          <a:solidFill>
            <a:schemeClr val="accent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1811944" y="1663752"/>
            <a:ext cx="8568107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Deuxième partie :</a:t>
            </a:r>
          </a:p>
          <a:p>
            <a:pPr algn="ctr"/>
            <a:endParaRPr lang="fr-FR" sz="4800" dirty="0">
              <a:solidFill>
                <a:schemeClr val="dk1"/>
              </a:solidFill>
              <a:latin typeface="Gentium Basic"/>
              <a:ea typeface="Gentium Basic"/>
              <a:cs typeface="Gentium Basic"/>
              <a:sym typeface="Gentium Basic"/>
            </a:endParaRPr>
          </a:p>
          <a:p>
            <a:pPr algn="ctr"/>
            <a:r>
              <a:rPr lang="fr-FR" sz="6000" dirty="0">
                <a:solidFill>
                  <a:schemeClr val="dk1"/>
                </a:solidFill>
                <a:latin typeface="Gentium Basic"/>
                <a:ea typeface="Gentium Basic"/>
                <a:cs typeface="Gentium Basic"/>
                <a:sym typeface="Gentium Basic"/>
              </a:rPr>
              <a:t>Viscoélasticité et rhéologie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172</Words>
  <Application>Microsoft Macintosh PowerPoint</Application>
  <PresentationFormat>Grand écran</PresentationFormat>
  <Paragraphs>50</Paragraphs>
  <Slides>17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Gentium Basic</vt:lpstr>
      <vt:lpstr>Calibri</vt:lpstr>
      <vt:lpstr>Arial</vt:lpstr>
      <vt:lpstr>LM Roman 12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Julien Gueret</dc:creator>
  <cp:lastModifiedBy>Julien Gueret</cp:lastModifiedBy>
  <cp:revision>11</cp:revision>
  <dcterms:created xsi:type="dcterms:W3CDTF">2022-03-15T19:01:42Z</dcterms:created>
  <dcterms:modified xsi:type="dcterms:W3CDTF">2022-05-10T13:54:39Z</dcterms:modified>
</cp:coreProperties>
</file>