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317" r:id="rId2"/>
    <p:sldId id="406" r:id="rId3"/>
    <p:sldId id="388" r:id="rId4"/>
    <p:sldId id="400" r:id="rId5"/>
    <p:sldId id="394" r:id="rId6"/>
    <p:sldId id="385" r:id="rId7"/>
    <p:sldId id="386" r:id="rId8"/>
    <p:sldId id="401" r:id="rId9"/>
    <p:sldId id="392" r:id="rId10"/>
    <p:sldId id="402" r:id="rId11"/>
    <p:sldId id="393" r:id="rId12"/>
    <p:sldId id="403" r:id="rId13"/>
    <p:sldId id="405" r:id="rId14"/>
    <p:sldId id="404" r:id="rId15"/>
    <p:sldId id="407" r:id="rId16"/>
    <p:sldId id="320" r:id="rId17"/>
    <p:sldId id="322" r:id="rId18"/>
    <p:sldId id="372" r:id="rId19"/>
    <p:sldId id="468" r:id="rId20"/>
    <p:sldId id="323" r:id="rId21"/>
    <p:sldId id="324" r:id="rId22"/>
    <p:sldId id="325" r:id="rId23"/>
    <p:sldId id="475" r:id="rId24"/>
    <p:sldId id="476" r:id="rId25"/>
    <p:sldId id="469" r:id="rId26"/>
    <p:sldId id="470" r:id="rId27"/>
    <p:sldId id="471" r:id="rId28"/>
    <p:sldId id="472" r:id="rId29"/>
    <p:sldId id="473" r:id="rId30"/>
    <p:sldId id="474" r:id="rId31"/>
    <p:sldId id="408" r:id="rId32"/>
    <p:sldId id="409" r:id="rId33"/>
    <p:sldId id="490" r:id="rId34"/>
    <p:sldId id="491" r:id="rId35"/>
    <p:sldId id="477" r:id="rId36"/>
    <p:sldId id="410" r:id="rId37"/>
    <p:sldId id="462" r:id="rId38"/>
    <p:sldId id="411" r:id="rId39"/>
    <p:sldId id="479" r:id="rId40"/>
    <p:sldId id="480" r:id="rId41"/>
    <p:sldId id="412" r:id="rId42"/>
    <p:sldId id="413" r:id="rId43"/>
    <p:sldId id="481" r:id="rId44"/>
    <p:sldId id="482" r:id="rId45"/>
    <p:sldId id="483" r:id="rId46"/>
    <p:sldId id="484" r:id="rId47"/>
    <p:sldId id="485" r:id="rId48"/>
    <p:sldId id="486" r:id="rId49"/>
    <p:sldId id="487" r:id="rId50"/>
    <p:sldId id="488" r:id="rId51"/>
    <p:sldId id="492" r:id="rId52"/>
    <p:sldId id="493" r:id="rId53"/>
    <p:sldId id="494" r:id="rId54"/>
    <p:sldId id="495" r:id="rId55"/>
    <p:sldId id="496" r:id="rId56"/>
    <p:sldId id="497" r:id="rId57"/>
    <p:sldId id="498" r:id="rId58"/>
    <p:sldId id="499" r:id="rId59"/>
    <p:sldId id="489" r:id="rId60"/>
    <p:sldId id="326" r:id="rId61"/>
    <p:sldId id="463" r:id="rId62"/>
    <p:sldId id="465" r:id="rId63"/>
    <p:sldId id="500" r:id="rId64"/>
    <p:sldId id="501" r:id="rId65"/>
    <p:sldId id="459" r:id="rId66"/>
    <p:sldId id="450" r:id="rId67"/>
    <p:sldId id="451" r:id="rId68"/>
    <p:sldId id="452" r:id="rId69"/>
    <p:sldId id="453" r:id="rId70"/>
    <p:sldId id="454" r:id="rId71"/>
    <p:sldId id="455" r:id="rId72"/>
    <p:sldId id="456" r:id="rId73"/>
    <p:sldId id="457" r:id="rId74"/>
  </p:sldIdLst>
  <p:sldSz cx="10080625" cy="7559675"/>
  <p:notesSz cx="7559675" cy="10691813"/>
  <p:custDataLst>
    <p:tags r:id="rId77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57" autoAdjust="0"/>
    <p:restoredTop sz="94704"/>
  </p:normalViewPr>
  <p:slideViewPr>
    <p:cSldViewPr>
      <p:cViewPr varScale="1">
        <p:scale>
          <a:sx n="81" d="100"/>
          <a:sy n="81" d="100"/>
        </p:scale>
        <p:origin x="1008" y="184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4279318" y="0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B7DDF3-56E7-44AB-A561-6FAFF631C47B}" type="slidenum">
              <a:t>‹N°›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61204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601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fr-FR"/>
          </a:p>
        </p:txBody>
      </p:sp>
      <p:sp>
        <p:nvSpPr>
          <p:cNvPr id="4" name="Espace réservé de l'en-têt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idx="1"/>
          </p:nvPr>
        </p:nvSpPr>
        <p:spPr>
          <a:xfrm>
            <a:off x="4279318" y="0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EA110623-660E-4C95-A6C6-8CBE9BA1E6D2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078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fr-FR" sz="2000" b="0" i="0" u="none" strike="noStrike" kern="1200" cap="none" spc="0" baseline="0">
        <a:solidFill>
          <a:srgbClr val="000000"/>
        </a:solidFill>
        <a:uFillTx/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98D92-0700-45D7-BCED-D9D085044961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513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ctrTitle"/>
          </p:nvPr>
        </p:nvSpPr>
        <p:spPr>
          <a:xfrm>
            <a:off x="755651" y="2347914"/>
            <a:ext cx="8569327" cy="16208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Sous-titre 2"/>
          <p:cNvSpPr txBox="1">
            <a:spLocks noGrp="1"/>
          </p:cNvSpPr>
          <p:nvPr>
            <p:ph type="subTitle" idx="1"/>
          </p:nvPr>
        </p:nvSpPr>
        <p:spPr>
          <a:xfrm>
            <a:off x="1512883" y="4283077"/>
            <a:ext cx="7056433" cy="1931990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0F6DE9-CBD6-4164-91C4-6819F2BC43A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037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6DA127-4580-4925-A2C7-657680F059D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050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 txBox="1">
            <a:spLocks noGrp="1"/>
          </p:cNvSpPr>
          <p:nvPr>
            <p:ph type="title" orient="vert"/>
          </p:nvPr>
        </p:nvSpPr>
        <p:spPr>
          <a:xfrm>
            <a:off x="7299326" y="301623"/>
            <a:ext cx="2276471" cy="6488116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>
          <a:xfrm>
            <a:off x="468309" y="301623"/>
            <a:ext cx="6678613" cy="6488116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C66DD0-1612-4A05-9A08-5E62492C199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1763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03BC7B-6D7A-4D4F-995D-7F58E188BDE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86490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796927" y="4857749"/>
            <a:ext cx="8567735" cy="1501773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796927" y="3203572"/>
            <a:ext cx="8567735" cy="165417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5C3D27-0AB3-4E3C-BA5C-6D3114E9D63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896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468309" y="1800225"/>
            <a:ext cx="4459291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2"/>
          </p:nvPr>
        </p:nvSpPr>
        <p:spPr>
          <a:xfrm>
            <a:off x="5080004" y="1800225"/>
            <a:ext cx="4459291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4A8BC8-C1BD-4168-8EA3-2265F7D9A7BC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668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504821" y="1692270"/>
            <a:ext cx="4452935" cy="704846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2"/>
          </p:nvPr>
        </p:nvSpPr>
        <p:spPr>
          <a:xfrm>
            <a:off x="504821" y="2397127"/>
            <a:ext cx="4452935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 txBox="1">
            <a:spLocks noGrp="1"/>
          </p:cNvSpPr>
          <p:nvPr>
            <p:ph type="body" idx="3"/>
          </p:nvPr>
        </p:nvSpPr>
        <p:spPr>
          <a:xfrm>
            <a:off x="5121270" y="1692270"/>
            <a:ext cx="4456108" cy="704846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 txBox="1">
            <a:spLocks noGrp="1"/>
          </p:cNvSpPr>
          <p:nvPr>
            <p:ph idx="4"/>
          </p:nvPr>
        </p:nvSpPr>
        <p:spPr>
          <a:xfrm>
            <a:off x="5121270" y="2397127"/>
            <a:ext cx="4456108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8" name="Espace réservé du pied de pag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3D33C0-5A23-4B67-9A62-7D65908EFA7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6793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C3B262-85BA-4F07-A740-EAC9A2F2152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77681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3" name="Espace réservé du pied de page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numéro de diapositive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3E32A2-758D-441F-9B42-FC55D0DC88B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62305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504821" y="301623"/>
            <a:ext cx="3316291" cy="1279529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3941758" y="301623"/>
            <a:ext cx="5635620" cy="6451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504821" y="1581153"/>
            <a:ext cx="3316291" cy="517207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640CE3-B32C-41F4-9BE4-D7B4FBD338D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749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1976439" y="5291139"/>
            <a:ext cx="6048371" cy="625477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 txBox="1">
            <a:spLocks noGrp="1"/>
          </p:cNvSpPr>
          <p:nvPr>
            <p:ph type="pic" idx="1"/>
          </p:nvPr>
        </p:nvSpPr>
        <p:spPr>
          <a:xfrm>
            <a:off x="1976439" y="674690"/>
            <a:ext cx="6048371" cy="45370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1976439" y="5916616"/>
            <a:ext cx="6048371" cy="88741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01B236-C566-4174-8DF9-435F573DE85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107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0" y="0"/>
            <a:ext cx="10079998" cy="756000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0000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0" tIns="0" rIns="0" bIns="0" anchor="ctr" anchorCtr="0" compatLnSpc="1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Espace réservé du titre 2"/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9071643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lvl="0"/>
            <a:endParaRPr lang="fr-FR"/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1"/>
          </p:nvPr>
        </p:nvSpPr>
        <p:spPr>
          <a:xfrm>
            <a:off x="468355" y="1799996"/>
            <a:ext cx="9071643" cy="49895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4"/>
          </p:nvPr>
        </p:nvSpPr>
        <p:spPr>
          <a:xfrm>
            <a:off x="7226996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0433E509-BF5C-4D29-90C7-43C7F6AB6C69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SzPct val="45000"/>
        <a:buFont typeface="StarSymbol"/>
        <a:buChar char="●"/>
        <a:tabLst/>
        <a:defRPr lang="fr-FR" sz="4400" b="0" i="0" u="none" strike="noStrike" kern="1200" cap="none" spc="0" baseline="0">
          <a:solidFill>
            <a:srgbClr val="B84700"/>
          </a:solidFill>
          <a:uFillTx/>
          <a:latin typeface="Times" pitchFamily="18"/>
        </a:defRPr>
      </a:lvl1pPr>
    </p:titleStyle>
    <p:bodyStyle>
      <a:lvl1pPr marL="431999" marR="0" lvl="0" indent="-323999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Clr>
          <a:srgbClr val="FFFF99"/>
        </a:buClr>
        <a:buSzPct val="45000"/>
        <a:buFont typeface="StarSymbol"/>
        <a:buChar char="•"/>
        <a:tabLst/>
        <a:defRPr lang="fr-FR" sz="3200" b="0" i="0" u="none" strike="noStrike" kern="1200" cap="none" spc="0" baseline="0">
          <a:solidFill>
            <a:srgbClr val="FFFFCC"/>
          </a:solidFill>
          <a:uFillTx/>
          <a:latin typeface="Liberation Sans" pitchFamily="18"/>
          <a:ea typeface="DejaVu Sans" pitchFamily="2"/>
          <a:cs typeface="DejaVu Sans" pitchFamily="2"/>
        </a:defRPr>
      </a:lvl1pPr>
      <a:lvl2pPr marL="863998" marR="0" lvl="1" indent="-323999" defTabSz="914400" rtl="0" fontAlgn="auto" hangingPunct="1">
        <a:lnSpc>
          <a:spcPct val="100000"/>
        </a:lnSpc>
        <a:spcBef>
          <a:spcPts val="0"/>
        </a:spcBef>
        <a:spcAft>
          <a:spcPts val="1135"/>
        </a:spcAft>
        <a:buClr>
          <a:srgbClr val="FFFF99"/>
        </a:buClr>
        <a:buSzPct val="45000"/>
        <a:buFont typeface="StarSymbol"/>
        <a:buChar char="•"/>
        <a:tabLst/>
        <a:defRPr lang="fr-FR" sz="2800" b="0" i="0" u="none" strike="noStrike" kern="1200" cap="none" spc="0" baseline="0">
          <a:solidFill>
            <a:srgbClr val="FFFFCC"/>
          </a:solidFill>
          <a:uFillTx/>
          <a:latin typeface="Liberation Sans" pitchFamily="18"/>
          <a:ea typeface="DejaVu Sans" pitchFamily="2"/>
          <a:cs typeface="DejaVu Sans" pitchFamily="2"/>
        </a:defRPr>
      </a:lvl2pPr>
      <a:lvl3pPr marL="1295997" marR="0" lvl="2" indent="-287999" defTabSz="914400" rtl="0" fontAlgn="auto" hangingPunct="1">
        <a:lnSpc>
          <a:spcPct val="100000"/>
        </a:lnSpc>
        <a:spcBef>
          <a:spcPts val="0"/>
        </a:spcBef>
        <a:spcAft>
          <a:spcPts val="850"/>
        </a:spcAft>
        <a:buClr>
          <a:srgbClr val="FFFF99"/>
        </a:buClr>
        <a:buSzPct val="45000"/>
        <a:buFont typeface="StarSymbol"/>
        <a:buChar char="•"/>
        <a:tabLst/>
        <a:defRPr lang="fr-FR" sz="2400" b="0" i="0" u="none" strike="noStrike" kern="1200" cap="none" spc="0" baseline="0">
          <a:solidFill>
            <a:srgbClr val="FFFFCC"/>
          </a:solidFill>
          <a:uFillTx/>
          <a:latin typeface="Liberation Sans" pitchFamily="18"/>
          <a:ea typeface="DejaVu Sans" pitchFamily="2"/>
          <a:cs typeface="DejaVu Sans" pitchFamily="2"/>
        </a:defRPr>
      </a:lvl3pPr>
      <a:lvl4pPr marL="1727996" marR="0" lvl="3" indent="-215999" defTabSz="914400" rtl="0" fontAlgn="auto" hangingPunct="1">
        <a:lnSpc>
          <a:spcPct val="100000"/>
        </a:lnSpc>
        <a:spcBef>
          <a:spcPts val="0"/>
        </a:spcBef>
        <a:spcAft>
          <a:spcPts val="565"/>
        </a:spcAft>
        <a:buClr>
          <a:srgbClr val="FFFF99"/>
        </a:buClr>
        <a:buSzPct val="45000"/>
        <a:buFont typeface="StarSymbol"/>
        <a:buChar char="•"/>
        <a:tabLst/>
        <a:defRPr lang="fr-FR" sz="2000" b="0" i="0" u="none" strike="noStrike" kern="1200" cap="none" spc="0" baseline="0">
          <a:solidFill>
            <a:srgbClr val="FFFFCC"/>
          </a:solidFill>
          <a:uFillTx/>
          <a:latin typeface="Liberation Sans" pitchFamily="18"/>
          <a:ea typeface="DejaVu Sans" pitchFamily="2"/>
          <a:cs typeface="DejaVu Sans" pitchFamily="2"/>
        </a:defRPr>
      </a:lvl4pPr>
      <a:lvl5pPr marL="2159995" marR="0" lvl="4" indent="-215999" defTabSz="914400" rtl="0" fontAlgn="auto" hangingPunct="1">
        <a:lnSpc>
          <a:spcPct val="100000"/>
        </a:lnSpc>
        <a:spcBef>
          <a:spcPts val="0"/>
        </a:spcBef>
        <a:spcAft>
          <a:spcPts val="285"/>
        </a:spcAft>
        <a:buClr>
          <a:srgbClr val="FFFF99"/>
        </a:buClr>
        <a:buSzPct val="45000"/>
        <a:buFont typeface="StarSymbol"/>
        <a:buChar char="•"/>
        <a:tabLst/>
        <a:defRPr lang="fr-FR" sz="2000" b="0" i="0" u="none" strike="noStrike" kern="1200" cap="none" spc="0" baseline="0">
          <a:solidFill>
            <a:srgbClr val="FFFFCC"/>
          </a:solidFill>
          <a:uFillTx/>
          <a:latin typeface="Liberation Sans" pitchFamily="18"/>
          <a:ea typeface="DejaVu Sans" pitchFamily="2"/>
          <a:cs typeface="DejaVu Sans" pitchFamily="2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hzKA__fkoE" TargetMode="External"/><Relationship Id="rId2" Type="http://schemas.openxmlformats.org/officeDocument/2006/relationships/hyperlink" Target="https://youtu.be/QD6lUCFGK34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youtu.be/_P9oJ6i6BIQ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72.wmf"/><Relationship Id="rId12" Type="http://schemas.openxmlformats.org/officeDocument/2006/relationships/image" Target="../media/image7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73.wmf"/><Relationship Id="rId5" Type="http://schemas.openxmlformats.org/officeDocument/2006/relationships/image" Target="../media/image74.png"/><Relationship Id="rId15" Type="http://schemas.openxmlformats.org/officeDocument/2006/relationships/image" Target="../media/image80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71.wmf"/><Relationship Id="rId9" Type="http://schemas.openxmlformats.org/officeDocument/2006/relationships/image" Target="../media/image76.png"/><Relationship Id="rId1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13" Type="http://schemas.openxmlformats.org/officeDocument/2006/relationships/image" Target="../media/image670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66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7.wmf"/><Relationship Id="rId11" Type="http://schemas.openxmlformats.org/officeDocument/2006/relationships/image" Target="../media/image650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640.png"/><Relationship Id="rId4" Type="http://schemas.openxmlformats.org/officeDocument/2006/relationships/image" Target="../media/image106.wmf"/><Relationship Id="rId9" Type="http://schemas.openxmlformats.org/officeDocument/2006/relationships/image" Target="../media/image630.png"/><Relationship Id="rId14" Type="http://schemas.openxmlformats.org/officeDocument/2006/relationships/image" Target="../media/image68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11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Les matériaux complexes</a:t>
            </a:r>
          </a:p>
        </p:txBody>
      </p:sp>
    </p:spTree>
    <p:extLst>
      <p:ext uri="{BB962C8B-B14F-4D97-AF65-F5344CB8AC3E}">
        <p14:creationId xmlns:p14="http://schemas.microsoft.com/office/powerpoint/2010/main" val="2938816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863848" y="2699717"/>
            <a:ext cx="8569327" cy="1620838"/>
          </a:xfrm>
        </p:spPr>
        <p:txBody>
          <a:bodyPr/>
          <a:lstStyle/>
          <a:p>
            <a:pPr>
              <a:buNone/>
            </a:pPr>
            <a:r>
              <a:rPr lang="fr-FR" dirty="0"/>
              <a:t>Milieux poreux</a:t>
            </a:r>
          </a:p>
        </p:txBody>
      </p:sp>
    </p:spTree>
    <p:extLst>
      <p:ext uri="{BB962C8B-B14F-4D97-AF65-F5344CB8AC3E}">
        <p14:creationId xmlns:p14="http://schemas.microsoft.com/office/powerpoint/2010/main" val="2871343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ism.u-bordeaux1.fr/IMG/jpg/polyhipe_1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896" y="755501"/>
            <a:ext cx="7466012" cy="597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034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Polymères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6181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278" y="4797755"/>
            <a:ext cx="3494522" cy="220154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14" y="4488829"/>
            <a:ext cx="3810000" cy="28194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650" y="295675"/>
            <a:ext cx="5010150" cy="37528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94" y="217209"/>
            <a:ext cx="2771775" cy="23050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62" y="2757686"/>
            <a:ext cx="1902730" cy="151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Cristaux liquides</a:t>
            </a:r>
          </a:p>
        </p:txBody>
      </p:sp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78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68" y="3583398"/>
            <a:ext cx="4572000" cy="3429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93" y="509795"/>
            <a:ext cx="2857500" cy="24098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361396"/>
            <a:ext cx="4206240" cy="270662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7" y="3995861"/>
            <a:ext cx="3480353" cy="25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52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427092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634509" y="59641"/>
            <a:ext cx="9071643" cy="1172160"/>
          </a:xfrm>
        </p:spPr>
        <p:txBody>
          <a:bodyPr/>
          <a:lstStyle/>
          <a:p>
            <a:pPr lvl="0">
              <a:buNone/>
            </a:pPr>
            <a:r>
              <a:rPr lang="fr-FR" dirty="0"/>
              <a:t>Agroalimentaire</a:t>
            </a:r>
          </a:p>
        </p:txBody>
      </p:sp>
      <p:pic>
        <p:nvPicPr>
          <p:cNvPr id="4" name="Image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65797" y="4276099"/>
            <a:ext cx="2448269" cy="3220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247" y="2195661"/>
            <a:ext cx="4361905" cy="436190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7" y="1331565"/>
            <a:ext cx="432435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79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445"/>
            <a:ext cx="9071643" cy="1262155"/>
          </a:xfrm>
        </p:spPr>
        <p:txBody>
          <a:bodyPr/>
          <a:lstStyle/>
          <a:p>
            <a:pPr>
              <a:buNone/>
            </a:pPr>
            <a:r>
              <a:rPr lang="fr-FR" dirty="0"/>
              <a:t>Cosmétique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7" t="32854" r="34760" b="33807"/>
          <a:stretch/>
        </p:blipFill>
        <p:spPr>
          <a:xfrm>
            <a:off x="719832" y="1979637"/>
            <a:ext cx="3096344" cy="3284001"/>
          </a:xfrm>
          <a:prstGeom prst="rect">
            <a:avLst/>
          </a:prstGeom>
        </p:spPr>
      </p:pic>
      <p:pic>
        <p:nvPicPr>
          <p:cNvPr id="6" name="Image 11" descr="1869896-shaving-foam-x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4328" y="2051645"/>
            <a:ext cx="2793359" cy="2932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679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445"/>
            <a:ext cx="9071643" cy="1262155"/>
          </a:xfrm>
        </p:spPr>
        <p:txBody>
          <a:bodyPr/>
          <a:lstStyle/>
          <a:p>
            <a:pPr>
              <a:buNone/>
            </a:pPr>
            <a:r>
              <a:rPr lang="fr-FR" dirty="0"/>
              <a:t>Détergence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75" y="1513600"/>
            <a:ext cx="3960193" cy="222760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40" y="4427909"/>
            <a:ext cx="5040000" cy="252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92" y="1513600"/>
            <a:ext cx="3344758" cy="222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88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1890" t="46512" r="75220" b="17390"/>
          <a:stretch/>
        </p:blipFill>
        <p:spPr>
          <a:xfrm>
            <a:off x="5185714" y="772322"/>
            <a:ext cx="4679134" cy="223224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88" y="539477"/>
            <a:ext cx="4803453" cy="269793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88" y="3779837"/>
            <a:ext cx="4326568" cy="324492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31" y="179437"/>
            <a:ext cx="2098361" cy="2578855"/>
          </a:xfrm>
          <a:prstGeom prst="rect">
            <a:avLst/>
          </a:prstGeom>
        </p:spPr>
      </p:pic>
      <p:pic>
        <p:nvPicPr>
          <p:cNvPr id="5" name="Picture 2" descr="https://images.duckduckgo.com/iu/?u=https%3A%2F%2Ftse4.mm.bing.net%2Fth%3Fid%3DOIP.M014ef686d06f0ac9e7896211e0e1a796o0%26pid%3D15.1&amp;f=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6"/>
          <a:stretch/>
        </p:blipFill>
        <p:spPr bwMode="auto">
          <a:xfrm>
            <a:off x="4752280" y="3923853"/>
            <a:ext cx="2736304" cy="226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02" y="4283893"/>
            <a:ext cx="221424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43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503808" y="0"/>
            <a:ext cx="9071643" cy="1262155"/>
          </a:xfrm>
        </p:spPr>
        <p:txBody>
          <a:bodyPr/>
          <a:lstStyle/>
          <a:p>
            <a:pPr lvl="0">
              <a:buNone/>
            </a:pPr>
            <a:r>
              <a:rPr lang="fr-FR" dirty="0"/>
              <a:t>Construction</a:t>
            </a:r>
          </a:p>
        </p:txBody>
      </p:sp>
      <p:pic>
        <p:nvPicPr>
          <p:cNvPr id="3" name="Picture 4" descr="MOUSSES INSONORISANTES  AVEC CLASSEMENT FEU M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5127" y="1259557"/>
            <a:ext cx="3936437" cy="2952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6" descr="http://www.bison.be/static/resized/products/assets/asset_951_3.jpg.380x260_q95_autocro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31473" y="1259557"/>
            <a:ext cx="4034259" cy="2963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46" y="4499709"/>
            <a:ext cx="432432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44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Un peu de lecture</a:t>
            </a:r>
          </a:p>
        </p:txBody>
      </p:sp>
    </p:spTree>
    <p:extLst>
      <p:ext uri="{BB962C8B-B14F-4D97-AF65-F5344CB8AC3E}">
        <p14:creationId xmlns:p14="http://schemas.microsoft.com/office/powerpoint/2010/main" val="356250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64" y="467469"/>
            <a:ext cx="4622438" cy="658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4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Cristaux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310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Forme des cristaux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55" y="1760848"/>
            <a:ext cx="2839868" cy="252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384" y="1763613"/>
            <a:ext cx="2688309" cy="25172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61" y="4408976"/>
            <a:ext cx="383699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Exemples de matière molle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1691604"/>
            <a:ext cx="4514850" cy="25812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20" y="1691603"/>
            <a:ext cx="4588933" cy="25812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00" y="4571925"/>
            <a:ext cx="3550618" cy="26642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60" y="4571925"/>
            <a:ext cx="349645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4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Les adhésifs PSA</a:t>
            </a:r>
            <a:br>
              <a:rPr lang="fr-FR" dirty="0"/>
            </a:br>
            <a:r>
              <a:rPr lang="fr-FR" dirty="0"/>
              <a:t>Pressure Sensitive </a:t>
            </a:r>
            <a:r>
              <a:rPr lang="fr-FR" dirty="0" err="1"/>
              <a:t>Adhesive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9464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Exemples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793" y="1579457"/>
            <a:ext cx="4229100" cy="250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61" y="4445001"/>
            <a:ext cx="2881313" cy="217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0" y="1579457"/>
            <a:ext cx="4249737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318" y="4656931"/>
            <a:ext cx="319405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929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Dissipation d’énergie lors de l’arrachement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72" y="1979637"/>
            <a:ext cx="5029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508" y="3192014"/>
            <a:ext cx="3874356" cy="183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73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Importance du matériau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054" y="1917574"/>
            <a:ext cx="6162515" cy="3724526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 flipH="1" flipV="1">
            <a:off x="3312120" y="5003973"/>
            <a:ext cx="1512168" cy="16561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457457" y="6660157"/>
            <a:ext cx="733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Métal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5061478" y="3347789"/>
            <a:ext cx="2211082" cy="30963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905729" y="6658257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PDMS</a:t>
            </a:r>
          </a:p>
        </p:txBody>
      </p:sp>
    </p:spTree>
    <p:extLst>
      <p:ext uri="{BB962C8B-B14F-4D97-AF65-F5344CB8AC3E}">
        <p14:creationId xmlns:p14="http://schemas.microsoft.com/office/powerpoint/2010/main" val="347060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863848" y="2699717"/>
            <a:ext cx="8569327" cy="1620838"/>
          </a:xfrm>
        </p:spPr>
        <p:txBody>
          <a:bodyPr/>
          <a:lstStyle/>
          <a:p>
            <a:pPr>
              <a:buNone/>
            </a:pPr>
            <a:r>
              <a:rPr lang="fr-FR" dirty="0"/>
              <a:t>Les mélanges de plusieurs phases</a:t>
            </a:r>
          </a:p>
        </p:txBody>
      </p:sp>
    </p:spTree>
    <p:extLst>
      <p:ext uri="{BB962C8B-B14F-4D97-AF65-F5344CB8AC3E}">
        <p14:creationId xmlns:p14="http://schemas.microsoft.com/office/powerpoint/2010/main" val="18605600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Energie de surface/Adhésion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9" y="2267669"/>
            <a:ext cx="914400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79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Liquides non newtoniens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743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La maïzena-Fluide </a:t>
            </a:r>
            <a:r>
              <a:rPr lang="fr-FR" dirty="0" err="1"/>
              <a:t>rhéoépaississant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007864" y="1691605"/>
            <a:ext cx="65533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chemeClr val="bg1"/>
                </a:solidFill>
              </a:rPr>
              <a:t> </a:t>
            </a:r>
            <a:r>
              <a:rPr lang="fr-FR" sz="3600" dirty="0">
                <a:solidFill>
                  <a:schemeClr val="bg1"/>
                </a:solidFill>
                <a:hlinkClick r:id="rId2"/>
              </a:rPr>
              <a:t>https://youtu.be/QD6lUCFGK34</a:t>
            </a:r>
            <a:endParaRPr lang="fr-FR" sz="3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chemeClr val="bg1"/>
                </a:solidFill>
                <a:hlinkClick r:id="rId3"/>
              </a:rPr>
              <a:t>https://youtu.be/DhzKA__fkoE</a:t>
            </a:r>
            <a:endParaRPr lang="fr-FR" sz="3600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07864" y="5364013"/>
            <a:ext cx="62143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chemeClr val="bg1"/>
                </a:solidFill>
              </a:rPr>
              <a:t> </a:t>
            </a:r>
            <a:r>
              <a:rPr lang="fr-FR" sz="3600" dirty="0">
                <a:solidFill>
                  <a:schemeClr val="bg1"/>
                </a:solidFill>
                <a:hlinkClick r:id="rId4"/>
              </a:rPr>
              <a:t>https://youtu.be/_P9oJ6i6BIQ</a:t>
            </a:r>
            <a:endParaRPr lang="fr-FR" sz="3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Titre 3"/>
          <p:cNvSpPr txBox="1">
            <a:spLocks/>
          </p:cNvSpPr>
          <p:nvPr/>
        </p:nvSpPr>
        <p:spPr>
          <a:xfrm>
            <a:off x="503997" y="3995861"/>
            <a:ext cx="9071643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fr-FR" sz="4400" b="0" i="0" u="none" strike="noStrike" kern="1200" cap="none" spc="0" baseline="0">
                <a:solidFill>
                  <a:srgbClr val="B84700"/>
                </a:solidFill>
                <a:uFillTx/>
                <a:latin typeface="Times" pitchFamily="18"/>
              </a:defRPr>
            </a:lvl1pPr>
          </a:lstStyle>
          <a:p>
            <a:pPr>
              <a:buFont typeface="StarSymbol"/>
              <a:buNone/>
            </a:pPr>
            <a:r>
              <a:rPr lang="fr-FR" dirty="0"/>
              <a:t>Fluide thixotrope</a:t>
            </a:r>
          </a:p>
        </p:txBody>
      </p:sp>
    </p:spTree>
    <p:extLst>
      <p:ext uri="{BB962C8B-B14F-4D97-AF65-F5344CB8AC3E}">
        <p14:creationId xmlns:p14="http://schemas.microsoft.com/office/powerpoint/2010/main" val="3160176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Liquides </a:t>
            </a:r>
            <a:r>
              <a:rPr lang="fr-FR" dirty="0" err="1"/>
              <a:t>visco-élastiques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30418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96" y="1259557"/>
            <a:ext cx="7442001" cy="496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55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Viscosité des suspensions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0835719"/>
              </p:ext>
            </p:extLst>
          </p:nvPr>
        </p:nvGraphicFramePr>
        <p:xfrm>
          <a:off x="2015976" y="1563477"/>
          <a:ext cx="6719887" cy="360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Acrobat Document" r:id="rId3" imgW="10572484" imgH="5667262" progId="Acrobat.Document.2015">
                  <p:embed/>
                </p:oleObj>
              </mc:Choice>
              <mc:Fallback>
                <p:oleObj name="Acrobat Document" r:id="rId3" imgW="10572484" imgH="5667262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5976" y="1563477"/>
                        <a:ext cx="6719887" cy="3602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4104208" y="5364013"/>
                <a:ext cx="2183868" cy="602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p>
                        <m:sSup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1− </m:t>
                              </m:r>
                              <m:f>
                                <m:fPr>
                                  <m:ctrlPr>
                                    <a:rPr lang="fr-F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num>
                                <m:den>
                                  <m:r>
                                    <a:rPr lang="fr-F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0,63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208" y="5364013"/>
                <a:ext cx="2183868" cy="6025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4104208" y="6126401"/>
                <a:ext cx="2260619" cy="6770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p>
                        <m:sSup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1− </m:t>
                              </m:r>
                              <m:f>
                                <m:fPr>
                                  <m:ctrlPr>
                                    <a:rPr lang="fr-F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num>
                                <m:den>
                                  <m:r>
                                    <a:rPr lang="fr-F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0,71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208" y="6126401"/>
                <a:ext cx="2260619" cy="6770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3138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Les émulsions </a:t>
            </a:r>
            <a:r>
              <a:rPr lang="fr-FR" dirty="0" err="1"/>
              <a:t>appoloniennes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89656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04" y="1504682"/>
            <a:ext cx="8635629" cy="5155475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Viscosité d’émulsion o/w 95%</a:t>
            </a:r>
          </a:p>
        </p:txBody>
      </p:sp>
    </p:spTree>
    <p:extLst>
      <p:ext uri="{BB962C8B-B14F-4D97-AF65-F5344CB8AC3E}">
        <p14:creationId xmlns:p14="http://schemas.microsoft.com/office/powerpoint/2010/main" val="3867747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84" y="982500"/>
            <a:ext cx="3979813" cy="563251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998" y="2096396"/>
            <a:ext cx="5066110" cy="340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5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7018" y="1116947"/>
            <a:ext cx="3288804" cy="1411813"/>
          </a:xfrm>
        </p:spPr>
        <p:txBody>
          <a:bodyPr/>
          <a:lstStyle/>
          <a:p>
            <a:pPr>
              <a:buNone/>
            </a:pPr>
            <a:r>
              <a:rPr lang="fr-FR" dirty="0"/>
              <a:t>Empilement Apollonien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798" y="944661"/>
            <a:ext cx="5670352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60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863848" y="2699717"/>
            <a:ext cx="8569327" cy="1620838"/>
          </a:xfrm>
        </p:spPr>
        <p:txBody>
          <a:bodyPr/>
          <a:lstStyle/>
          <a:p>
            <a:pPr>
              <a:buNone/>
            </a:pPr>
            <a:r>
              <a:rPr lang="fr-FR" dirty="0"/>
              <a:t>Mousses</a:t>
            </a:r>
          </a:p>
        </p:txBody>
      </p:sp>
    </p:spTree>
    <p:extLst>
      <p:ext uri="{BB962C8B-B14F-4D97-AF65-F5344CB8AC3E}">
        <p14:creationId xmlns:p14="http://schemas.microsoft.com/office/powerpoint/2010/main" val="9101837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84128" y="971525"/>
            <a:ext cx="5616624" cy="5760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809" y="1031066"/>
            <a:ext cx="5670352" cy="5670352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97018" y="1116947"/>
            <a:ext cx="3288804" cy="1411813"/>
          </a:xfrm>
        </p:spPr>
        <p:txBody>
          <a:bodyPr/>
          <a:lstStyle/>
          <a:p>
            <a:pPr>
              <a:buNone/>
            </a:pPr>
            <a:r>
              <a:rPr lang="fr-FR" dirty="0"/>
              <a:t>Empilement Apollonien</a:t>
            </a:r>
          </a:p>
        </p:txBody>
      </p:sp>
    </p:spTree>
    <p:extLst>
      <p:ext uri="{BB962C8B-B14F-4D97-AF65-F5344CB8AC3E}">
        <p14:creationId xmlns:p14="http://schemas.microsoft.com/office/powerpoint/2010/main" val="1546223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Observation sous microscope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137" y="2188737"/>
            <a:ext cx="4567347" cy="402092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321992" y="3796038"/>
            <a:ext cx="3222613" cy="1237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88" dirty="0">
                <a:solidFill>
                  <a:schemeClr val="bg1"/>
                </a:solidFill>
              </a:rPr>
              <a:t>Très haute fraction d’huile (95 %)</a:t>
            </a:r>
          </a:p>
          <a:p>
            <a:r>
              <a:rPr lang="fr-FR" sz="1488" dirty="0">
                <a:solidFill>
                  <a:schemeClr val="bg1"/>
                </a:solidFill>
              </a:rPr>
              <a:t>Très petite concentration en tensioactif</a:t>
            </a:r>
          </a:p>
          <a:p>
            <a:r>
              <a:rPr lang="fr-FR" sz="1488" dirty="0">
                <a:solidFill>
                  <a:schemeClr val="bg1"/>
                </a:solidFill>
              </a:rPr>
              <a:t>Gouttes sphériques</a:t>
            </a:r>
          </a:p>
          <a:p>
            <a:r>
              <a:rPr lang="fr-FR" sz="1488" dirty="0">
                <a:solidFill>
                  <a:schemeClr val="bg1"/>
                </a:solidFill>
              </a:rPr>
              <a:t>Distribution multi-échelle</a:t>
            </a:r>
          </a:p>
          <a:p>
            <a:endParaRPr lang="fr-FR" sz="1488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23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Mesure de la distribution de taille (</a:t>
            </a:r>
            <a:r>
              <a:rPr lang="fr-FR" dirty="0" err="1"/>
              <a:t>Dynamic</a:t>
            </a:r>
            <a:r>
              <a:rPr lang="fr-FR" dirty="0"/>
              <a:t> Light </a:t>
            </a:r>
            <a:r>
              <a:rPr lang="fr-FR" dirty="0" err="1"/>
              <a:t>Scattering</a:t>
            </a:r>
            <a:r>
              <a:rPr lang="fr-FR" dirty="0"/>
              <a:t>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486" y="2517647"/>
            <a:ext cx="6277459" cy="373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23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088" y="2195661"/>
            <a:ext cx="4534844" cy="4346951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503998" y="301322"/>
            <a:ext cx="9071643" cy="1262155"/>
          </a:xfrm>
          <a:prstGeom prst="rect">
            <a:avLst/>
          </a:prstGeom>
        </p:spPr>
        <p:txBody>
          <a:bodyPr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fr-FR" sz="4400" b="0" i="0" u="none" strike="noStrike" kern="1200" cap="none" spc="0" baseline="0">
                <a:solidFill>
                  <a:srgbClr val="B84700"/>
                </a:solidFill>
                <a:uFillTx/>
                <a:latin typeface="Times" pitchFamily="18"/>
              </a:defRPr>
            </a:lvl1pPr>
          </a:lstStyle>
          <a:p>
            <a:pPr>
              <a:buFont typeface="StarSymbol"/>
              <a:buNone/>
            </a:pPr>
            <a:r>
              <a:rPr lang="fr-FR"/>
              <a:t>Algorithme de lapins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85526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Viscoélasticité des mousses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483282" y="3968752"/>
            <a:ext cx="7114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Manon Marchand, Emmanuelle Rio, Frédéric Restagno, François Boulogne</a:t>
            </a:r>
          </a:p>
        </p:txBody>
      </p:sp>
    </p:spTree>
    <p:extLst>
      <p:ext uri="{BB962C8B-B14F-4D97-AF65-F5344CB8AC3E}">
        <p14:creationId xmlns:p14="http://schemas.microsoft.com/office/powerpoint/2010/main" val="13803332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7824" y="4643933"/>
            <a:ext cx="8928992" cy="2232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4" y="4715929"/>
            <a:ext cx="8908467" cy="216025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120" y="251445"/>
            <a:ext cx="3422458" cy="41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448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469" y="1979637"/>
            <a:ext cx="9320699" cy="5242893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03998" y="301322"/>
            <a:ext cx="9071643" cy="1262155"/>
          </a:xfrm>
        </p:spPr>
        <p:txBody>
          <a:bodyPr/>
          <a:lstStyle/>
          <a:p>
            <a:pPr>
              <a:buNone/>
            </a:pPr>
            <a:r>
              <a:rPr lang="fr-FR" dirty="0"/>
              <a:t>Surface lisse : pas de déformation dans la mousse</a:t>
            </a:r>
          </a:p>
        </p:txBody>
      </p:sp>
    </p:spTree>
    <p:extLst>
      <p:ext uri="{BB962C8B-B14F-4D97-AF65-F5344CB8AC3E}">
        <p14:creationId xmlns:p14="http://schemas.microsoft.com/office/powerpoint/2010/main" val="291733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 txBox="1">
            <a:spLocks/>
          </p:cNvSpPr>
          <p:nvPr/>
        </p:nvSpPr>
        <p:spPr>
          <a:xfrm>
            <a:off x="575816" y="107429"/>
            <a:ext cx="9071643" cy="18223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fr-FR" sz="4400" b="0" i="0" u="none" strike="noStrike" kern="1200" cap="none" spc="0" baseline="0">
                <a:solidFill>
                  <a:srgbClr val="B84700"/>
                </a:solidFill>
                <a:uFillTx/>
                <a:latin typeface="Times" pitchFamily="18"/>
              </a:defRPr>
            </a:lvl1pPr>
          </a:lstStyle>
          <a:p>
            <a:pPr>
              <a:buFont typeface="StarSymbol"/>
              <a:buNone/>
            </a:pPr>
            <a:r>
              <a:rPr lang="fr-FR" dirty="0"/>
              <a:t>Surface un peu rugueuse : stick-slip</a:t>
            </a:r>
          </a:p>
        </p:txBody>
      </p:sp>
      <p:pic>
        <p:nvPicPr>
          <p:cNvPr id="4" name="Video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125" y="2051645"/>
            <a:ext cx="921702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1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Surface très rugueuse : forte déformation de la mousse</a:t>
            </a:r>
          </a:p>
        </p:txBody>
      </p:sp>
      <p:pic>
        <p:nvPicPr>
          <p:cNvPr id="3" name="Video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943" y="1979637"/>
            <a:ext cx="9513751" cy="535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0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784" y="1835621"/>
            <a:ext cx="5688632" cy="5508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Relation contrainte/taux de déformation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4304" y="1907629"/>
            <a:ext cx="6450721" cy="5701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5999672" y="3347789"/>
                <a:ext cx="406244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fr-F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𝑌𝑆</m:t>
                          </m:r>
                        </m:sub>
                      </m:sSub>
                      <m:r>
                        <a:rPr lang="fr-F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fr-F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̇"/>
                          <m:ctrlPr>
                            <a:rPr lang="fr-F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fr-FR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̇"/>
                          <m:ctrlPr>
                            <a:rPr lang="fr-F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</m:oMath>
                  </m:oMathPara>
                </a14:m>
                <a:endParaRPr lang="fr-FR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672" y="3347789"/>
                <a:ext cx="4062447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 rot="16200000">
                <a:off x="460141" y="4297248"/>
                <a:ext cx="528093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fr-FR" sz="3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60141" y="4297248"/>
                <a:ext cx="52809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446498" y="6723454"/>
                <a:ext cx="865622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𝑌𝑆</m:t>
                          </m:r>
                        </m:sub>
                      </m:sSub>
                    </m:oMath>
                  </m:oMathPara>
                </a14:m>
                <a:endParaRPr lang="fr-FR" sz="32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498" y="6723454"/>
                <a:ext cx="865622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1669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16" y="317"/>
            <a:ext cx="5041392" cy="75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48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Mesure d’une déformation </a:t>
            </a:r>
            <a:r>
              <a:rPr lang="fr-FR" dirty="0" err="1"/>
              <a:t>picométrique</a:t>
            </a:r>
            <a:r>
              <a:rPr lang="fr-FR" dirty="0"/>
              <a:t> du verre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Richard </a:t>
            </a:r>
            <a:r>
              <a:rPr lang="fr-FR" dirty="0" err="1"/>
              <a:t>Villey</a:t>
            </a:r>
            <a:r>
              <a:rPr lang="fr-FR" dirty="0"/>
              <a:t>, Emmanuelle </a:t>
            </a:r>
            <a:r>
              <a:rPr lang="fr-FR" dirty="0" err="1"/>
              <a:t>Martinot</a:t>
            </a:r>
            <a:r>
              <a:rPr lang="fr-FR" dirty="0"/>
              <a:t>, Cécile Cottin-</a:t>
            </a:r>
            <a:r>
              <a:rPr lang="fr-FR" dirty="0" err="1"/>
              <a:t>Bizonne</a:t>
            </a:r>
            <a:r>
              <a:rPr lang="fr-FR" dirty="0"/>
              <a:t>, Magali </a:t>
            </a:r>
            <a:r>
              <a:rPr lang="fr-FR" dirty="0" err="1"/>
              <a:t>Phaner-Goutorbe</a:t>
            </a:r>
            <a:r>
              <a:rPr lang="fr-FR" dirty="0"/>
              <a:t>, Liliane Léger, Frédéric Restagno</a:t>
            </a:r>
          </a:p>
        </p:txBody>
      </p:sp>
    </p:spTree>
    <p:extLst>
      <p:ext uri="{BB962C8B-B14F-4D97-AF65-F5344CB8AC3E}">
        <p14:creationId xmlns:p14="http://schemas.microsoft.com/office/powerpoint/2010/main" val="3970463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Expérience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96" y="2780067"/>
            <a:ext cx="3011567" cy="242842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6" y="2123653"/>
            <a:ext cx="6120841" cy="374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478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95" y="2347928"/>
            <a:ext cx="5350635" cy="428050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113003" y="4320112"/>
            <a:ext cx="38672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 mm </a:t>
            </a:r>
            <a:r>
              <a:rPr lang="fr-FR" dirty="0" err="1">
                <a:solidFill>
                  <a:schemeClr val="bg1"/>
                </a:solidFill>
              </a:rPr>
              <a:t>sylgard</a:t>
            </a:r>
            <a:r>
              <a:rPr lang="fr-FR" dirty="0">
                <a:solidFill>
                  <a:schemeClr val="bg1"/>
                </a:solidFill>
              </a:rPr>
              <a:t>  </a:t>
            </a:r>
            <a:r>
              <a:rPr lang="fr-FR" i="1" dirty="0">
                <a:solidFill>
                  <a:schemeClr val="bg1"/>
                </a:solidFill>
              </a:rPr>
              <a:t>E</a:t>
            </a:r>
            <a:r>
              <a:rPr lang="fr-FR" dirty="0">
                <a:solidFill>
                  <a:schemeClr val="bg1"/>
                </a:solidFill>
              </a:rPr>
              <a:t> = 2.7 </a:t>
            </a:r>
            <a:r>
              <a:rPr lang="fr-FR" dirty="0" err="1">
                <a:solidFill>
                  <a:schemeClr val="bg1"/>
                </a:solidFill>
              </a:rPr>
              <a:t>MPa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i="1" dirty="0">
                <a:solidFill>
                  <a:schemeClr val="bg1"/>
                </a:solidFill>
              </a:rPr>
              <a:t>R</a:t>
            </a:r>
            <a:r>
              <a:rPr lang="fr-FR" dirty="0">
                <a:solidFill>
                  <a:schemeClr val="bg1"/>
                </a:solidFill>
              </a:rPr>
              <a:t> = 3.4 mm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10% solution eau/glycérol </a:t>
            </a:r>
            <a:r>
              <a:rPr lang="fr-FR" dirty="0">
                <a:solidFill>
                  <a:schemeClr val="bg1"/>
                </a:solidFill>
                <a:latin typeface="Symbol" panose="05050102010706020507" pitchFamily="18" charset="2"/>
              </a:rPr>
              <a:t>h</a:t>
            </a:r>
            <a:r>
              <a:rPr lang="fr-FR" dirty="0">
                <a:solidFill>
                  <a:schemeClr val="bg1"/>
                </a:solidFill>
              </a:rPr>
              <a:t> = 12 </a:t>
            </a:r>
            <a:r>
              <a:rPr lang="fr-FR" dirty="0" err="1">
                <a:solidFill>
                  <a:schemeClr val="bg1"/>
                </a:solidFill>
              </a:rPr>
              <a:t>mPa.s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24" y="2627709"/>
            <a:ext cx="2998104" cy="1228248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Fluide newtonien sur une surface molle</a:t>
            </a:r>
          </a:p>
        </p:txBody>
      </p:sp>
    </p:spTree>
    <p:extLst>
      <p:ext uri="{BB962C8B-B14F-4D97-AF65-F5344CB8AC3E}">
        <p14:creationId xmlns:p14="http://schemas.microsoft.com/office/powerpoint/2010/main" val="16375874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108143" y="3985076"/>
            <a:ext cx="1631134" cy="8057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La distance de confinement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4996111"/>
              </p:ext>
            </p:extLst>
          </p:nvPr>
        </p:nvGraphicFramePr>
        <p:xfrm>
          <a:off x="4109793" y="4013826"/>
          <a:ext cx="1629484" cy="734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Equation" r:id="rId3" imgW="1041120" imgH="469800" progId="Equation.DSMT4">
                  <p:embed/>
                </p:oleObj>
              </mc:Choice>
              <mc:Fallback>
                <p:oleObj name="Equation" r:id="rId3" imgW="1041120" imgH="469800" progId="Equation.DSMT4">
                  <p:embed/>
                  <p:pic>
                    <p:nvPicPr>
                      <p:cNvPr id="22" name="Objet 2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09793" y="4013826"/>
                        <a:ext cx="1629484" cy="7347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0" y="1746991"/>
            <a:ext cx="3316303" cy="2137431"/>
          </a:xfrm>
          <a:prstGeom prst="rect">
            <a:avLst/>
          </a:prstGeom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851707"/>
              </p:ext>
            </p:extLst>
          </p:nvPr>
        </p:nvGraphicFramePr>
        <p:xfrm>
          <a:off x="4345594" y="3914331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5" name="Objet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45594" y="3914331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236234" y="1567256"/>
                <a:ext cx="3453253" cy="705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fr-FR" sz="20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visc</m:t>
                              </m:r>
                            </m:sub>
                          </m:sSub>
                        </m:e>
                        <m:sup/>
                      </m:sSup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fr-F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fr-F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𝜋𝜂</m:t>
                          </m:r>
                          <m:r>
                            <a:rPr lang="fr-F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F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fr-FR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²</m:t>
                          </m:r>
                        </m:num>
                        <m:den>
                          <m:r>
                            <a:rPr lang="fr-F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sSub>
                        <m:sSubPr>
                          <m:ctrlP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6234" y="1567256"/>
                <a:ext cx="3453253" cy="7055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144064" y="2373745"/>
                <a:ext cx="2853928" cy="4750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fr-FR" sz="20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el</m:t>
                              </m:r>
                            </m:sub>
                          </m:sSub>
                        </m:e>
                        <m:sup/>
                      </m:sSup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𝑅𝐷</m:t>
                          </m:r>
                        </m:e>
                      </m:rad>
                      <m:sSup>
                        <m:sSupPr>
                          <m:ctrlP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fr-FR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064" y="2373745"/>
                <a:ext cx="2853928" cy="475002"/>
              </a:xfrm>
              <a:prstGeom prst="rect">
                <a:avLst/>
              </a:prstGeom>
              <a:blipFill>
                <a:blip r:embed="rId9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063265"/>
              </p:ext>
            </p:extLst>
          </p:nvPr>
        </p:nvGraphicFramePr>
        <p:xfrm>
          <a:off x="2498538" y="3454374"/>
          <a:ext cx="593151" cy="347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10" imgW="368280" imgH="215640" progId="Equation.DSMT4">
                  <p:embed/>
                </p:oleObj>
              </mc:Choice>
              <mc:Fallback>
                <p:oleObj name="Equation" r:id="rId10" imgW="368280" imgH="215640" progId="Equation.DSMT4">
                  <p:embed/>
                  <p:pic>
                    <p:nvPicPr>
                      <p:cNvPr id="18" name="Objet 1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98538" y="3454374"/>
                        <a:ext cx="593151" cy="347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5596692" y="7049125"/>
            <a:ext cx="48124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u="sng" dirty="0" err="1">
                <a:solidFill>
                  <a:schemeClr val="bg1"/>
                </a:solidFill>
                <a:latin typeface="+mn-lt"/>
              </a:rPr>
              <a:t>Ref</a:t>
            </a:r>
            <a:r>
              <a:rPr lang="fr-FR" sz="1400" u="sng" dirty="0">
                <a:solidFill>
                  <a:schemeClr val="bg1"/>
                </a:solidFill>
                <a:latin typeface="+mn-lt"/>
              </a:rPr>
              <a:t>. :</a:t>
            </a:r>
            <a:r>
              <a:rPr lang="fr-FR" sz="1400" dirty="0">
                <a:solidFill>
                  <a:schemeClr val="bg1"/>
                </a:solidFill>
                <a:latin typeface="+mn-lt"/>
              </a:rPr>
              <a:t> Leroy, S. </a:t>
            </a:r>
            <a:r>
              <a:rPr lang="fr-FR" sz="1400" i="1" dirty="0">
                <a:solidFill>
                  <a:schemeClr val="bg1"/>
                </a:solidFill>
                <a:latin typeface="+mn-lt"/>
              </a:rPr>
              <a:t>et al.</a:t>
            </a:r>
            <a:r>
              <a:rPr lang="fr-FR" sz="1400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1400" i="1" dirty="0">
                <a:solidFill>
                  <a:schemeClr val="bg1"/>
                </a:solidFill>
                <a:latin typeface="+mn-lt"/>
              </a:rPr>
              <a:t>Phys. </a:t>
            </a:r>
            <a:r>
              <a:rPr lang="fr-FR" sz="1400" i="1" dirty="0" err="1">
                <a:solidFill>
                  <a:schemeClr val="bg1"/>
                </a:solidFill>
                <a:latin typeface="+mn-lt"/>
              </a:rPr>
              <a:t>Rev</a:t>
            </a:r>
            <a:r>
              <a:rPr lang="fr-FR" sz="1400" i="1" dirty="0">
                <a:solidFill>
                  <a:schemeClr val="bg1"/>
                </a:solidFill>
                <a:latin typeface="+mn-lt"/>
              </a:rPr>
              <a:t>. </a:t>
            </a:r>
            <a:r>
              <a:rPr lang="fr-FR" sz="1400" i="1" dirty="0" err="1">
                <a:solidFill>
                  <a:schemeClr val="bg1"/>
                </a:solidFill>
                <a:latin typeface="+mn-lt"/>
              </a:rPr>
              <a:t>Lett</a:t>
            </a:r>
            <a:r>
              <a:rPr lang="fr-FR" sz="1400" i="1" dirty="0">
                <a:solidFill>
                  <a:schemeClr val="bg1"/>
                </a:solidFill>
                <a:latin typeface="+mn-lt"/>
              </a:rPr>
              <a:t>.</a:t>
            </a:r>
            <a:r>
              <a:rPr lang="fr-FR" sz="1400" dirty="0">
                <a:solidFill>
                  <a:schemeClr val="bg1"/>
                </a:solidFill>
                <a:latin typeface="+mn-lt"/>
              </a:rPr>
              <a:t> 108, (2012). </a:t>
            </a:r>
            <a:endParaRPr lang="fr-FR" sz="1400" dirty="0">
              <a:solidFill>
                <a:schemeClr val="bg1"/>
              </a:solidFill>
              <a:effectLst/>
              <a:latin typeface="+mn-lt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1018988" y="4528371"/>
            <a:ext cx="7567612" cy="2395718"/>
            <a:chOff x="788194" y="3789040"/>
            <a:chExt cx="7567612" cy="2395718"/>
          </a:xfrm>
        </p:grpSpPr>
        <p:pic>
          <p:nvPicPr>
            <p:cNvPr id="11" name="Picture 20" descr="sonde fluid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194" y="4176571"/>
              <a:ext cx="7567612" cy="2008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/>
                <p:cNvSpPr txBox="1"/>
                <p:nvPr/>
              </p:nvSpPr>
              <p:spPr>
                <a:xfrm>
                  <a:off x="1959110" y="3794335"/>
                  <a:ext cx="90178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fr-F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≫</m:t>
                        </m:r>
                        <m:sSub>
                          <m:sSubPr>
                            <m:ctrlPr>
                              <a:rPr lang="fr-FR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fr-FR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fr-FR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ZoneTexte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9110" y="3794335"/>
                  <a:ext cx="901785" cy="307777"/>
                </a:xfrm>
                <a:prstGeom prst="rect">
                  <a:avLst/>
                </a:prstGeom>
                <a:blipFill>
                  <a:blip r:embed="rId13"/>
                  <a:stretch>
                    <a:fillRect l="-5405" b="-12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/>
                <p:cNvSpPr txBox="1"/>
                <p:nvPr/>
              </p:nvSpPr>
              <p:spPr>
                <a:xfrm>
                  <a:off x="6098157" y="3789040"/>
                  <a:ext cx="88896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fr-FR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≪</m:t>
                        </m:r>
                        <m:sSub>
                          <m:sSubPr>
                            <m:ctrlPr>
                              <a:rPr lang="fr-FR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fr-FR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fr-FR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ZoneTexte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8157" y="3789040"/>
                  <a:ext cx="888961" cy="307777"/>
                </a:xfrm>
                <a:prstGeom prst="rect">
                  <a:avLst/>
                </a:prstGeom>
                <a:blipFill>
                  <a:blip r:embed="rId14"/>
                  <a:stretch>
                    <a:fillRect l="-6164" r="-685" b="-12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5596692" y="3002062"/>
                <a:ext cx="3259354" cy="590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𝜋𝜂</m:t>
                          </m:r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3/2</m:t>
                          </m:r>
                        </m:sup>
                      </m:sSup>
                      <m:sSub>
                        <m:sSub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692" y="3002062"/>
                <a:ext cx="3259354" cy="590290"/>
              </a:xfrm>
              <a:prstGeom prst="rect">
                <a:avLst/>
              </a:prstGeom>
              <a:blipFill>
                <a:blip r:embed="rId15"/>
                <a:stretch>
                  <a:fillRect b="-10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910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457200" y="71438"/>
            <a:ext cx="8229600" cy="7969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fr-FR" sz="4400" b="0" i="0" u="none" strike="noStrike" kern="1200" cap="none" spc="0" baseline="0">
                <a:solidFill>
                  <a:srgbClr val="B84700"/>
                </a:solidFill>
                <a:uFillTx/>
                <a:latin typeface="Times" pitchFamily="18"/>
              </a:defRPr>
            </a:lvl1pPr>
          </a:lstStyle>
          <a:p>
            <a:pPr>
              <a:buNone/>
            </a:pPr>
            <a:r>
              <a:rPr lang="fr-FR" dirty="0"/>
              <a:t>Comparaison modèle/expérience</a:t>
            </a:r>
          </a:p>
        </p:txBody>
      </p:sp>
      <p:sp>
        <p:nvSpPr>
          <p:cNvPr id="4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8143875" y="6357938"/>
            <a:ext cx="85725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632124-8F42-4266-88FF-45AC62E59944}" type="slidenum">
              <a:rPr lang="fr-FR" smtClean="0"/>
              <a:pPr>
                <a:defRPr/>
              </a:pPr>
              <a:t>54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5040560" cy="38786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935856" y="5696923"/>
                <a:ext cx="4169283" cy="661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𝐺</m:t>
                      </m:r>
                      <m:r>
                        <a:rPr lang="fr-FR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𝜔𝜆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²</m:t>
                          </m:r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²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𝐾</m:t>
                          </m:r>
                        </m:den>
                      </m:f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𝜂</m:t>
                          </m:r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²</m:t>
                          </m:r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²</m:t>
                          </m:r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7/2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fr-FR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𝟓</m:t>
                              </m:r>
                              <m:r>
                                <a:rPr lang="fr-FR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fr-FR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6</m:t>
                          </m:r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𝜋𝜂𝜔</m:t>
                          </m:r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𝑅</m:t>
                          </m:r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²</m:t>
                          </m:r>
                        </m:num>
                        <m:den>
                          <m:r>
                            <a:rPr lang="fr-FR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𝑫</m:t>
                          </m:r>
                        </m:den>
                      </m:f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856" y="5696923"/>
                <a:ext cx="4169283" cy="6610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6264448" y="4283893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+ modèle théorique complet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6138575" y="3546101"/>
                <a:ext cx="142648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=1.5 µ</m:t>
                      </m:r>
                      <m:r>
                        <m:rPr>
                          <m:nor/>
                        </m:rPr>
                        <a:rPr lang="fr-FR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fr-FR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575" y="3546101"/>
                <a:ext cx="1426481" cy="307777"/>
              </a:xfrm>
              <a:prstGeom prst="rect">
                <a:avLst/>
              </a:prstGeom>
              <a:blipFill>
                <a:blip r:embed="rId4"/>
                <a:stretch>
                  <a:fillRect l="-3419" r="-1709" b="-2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cteur droit avec flèche 9"/>
          <p:cNvCxnSpPr/>
          <p:nvPr/>
        </p:nvCxnSpPr>
        <p:spPr>
          <a:xfrm>
            <a:off x="3892029" y="1340768"/>
            <a:ext cx="0" cy="4839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3402279" y="899861"/>
                <a:ext cx="9794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0.26 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279" y="899861"/>
                <a:ext cx="97949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5796656" y="1524133"/>
            <a:ext cx="38672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 mm </a:t>
            </a:r>
            <a:r>
              <a:rPr lang="fr-FR" dirty="0" err="1">
                <a:solidFill>
                  <a:schemeClr val="bg1"/>
                </a:solidFill>
              </a:rPr>
              <a:t>sylgard</a:t>
            </a:r>
            <a:r>
              <a:rPr lang="fr-FR" dirty="0">
                <a:solidFill>
                  <a:schemeClr val="bg1"/>
                </a:solidFill>
              </a:rPr>
              <a:t>  </a:t>
            </a:r>
            <a:r>
              <a:rPr lang="fr-FR" i="1" dirty="0">
                <a:solidFill>
                  <a:schemeClr val="bg1"/>
                </a:solidFill>
              </a:rPr>
              <a:t>E</a:t>
            </a:r>
            <a:r>
              <a:rPr lang="fr-FR" dirty="0">
                <a:solidFill>
                  <a:schemeClr val="bg1"/>
                </a:solidFill>
              </a:rPr>
              <a:t> = 2.7 </a:t>
            </a:r>
            <a:r>
              <a:rPr lang="fr-FR" dirty="0" err="1">
                <a:solidFill>
                  <a:schemeClr val="bg1"/>
                </a:solidFill>
              </a:rPr>
              <a:t>MPa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i="1" dirty="0">
                <a:solidFill>
                  <a:schemeClr val="bg1"/>
                </a:solidFill>
              </a:rPr>
              <a:t>R</a:t>
            </a:r>
            <a:r>
              <a:rPr lang="fr-FR" dirty="0">
                <a:solidFill>
                  <a:schemeClr val="bg1"/>
                </a:solidFill>
              </a:rPr>
              <a:t> = 3.4 mm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10% solution eau/glycérol </a:t>
            </a:r>
            <a:r>
              <a:rPr lang="fr-FR" dirty="0">
                <a:solidFill>
                  <a:schemeClr val="bg1"/>
                </a:solidFill>
                <a:latin typeface="Symbol" panose="05050102010706020507" pitchFamily="18" charset="2"/>
              </a:rPr>
              <a:t>h</a:t>
            </a:r>
            <a:r>
              <a:rPr lang="fr-FR" dirty="0">
                <a:solidFill>
                  <a:schemeClr val="bg1"/>
                </a:solidFill>
              </a:rPr>
              <a:t> = 12 </a:t>
            </a:r>
            <a:r>
              <a:rPr lang="fr-FR" dirty="0" err="1">
                <a:solidFill>
                  <a:schemeClr val="bg1"/>
                </a:solidFill>
              </a:rPr>
              <a:t>mPa.s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597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9792" y="446564"/>
            <a:ext cx="9071610" cy="878462"/>
          </a:xfrm>
        </p:spPr>
        <p:txBody>
          <a:bodyPr/>
          <a:lstStyle/>
          <a:p>
            <a:pPr>
              <a:buNone/>
            </a:pPr>
            <a:r>
              <a:rPr lang="fr-FR" dirty="0"/>
              <a:t>Fluide newtonien sur une surface dure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81632124-8F42-4266-88FF-45AC62E59944}" type="slidenum">
              <a:rPr lang="fr-FR" smtClean="0"/>
              <a:pPr>
                <a:defRPr/>
              </a:pPr>
              <a:t>55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353202" y="6883970"/>
            <a:ext cx="2745623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i="1" dirty="0">
                <a:solidFill>
                  <a:schemeClr val="bg1"/>
                </a:solidFill>
              </a:rPr>
              <a:t>R</a:t>
            </a:r>
            <a:r>
              <a:rPr lang="fr-FR" sz="1984" dirty="0">
                <a:solidFill>
                  <a:schemeClr val="bg1"/>
                </a:solidFill>
              </a:rPr>
              <a:t> = 3.25 mm </a:t>
            </a:r>
            <a:r>
              <a:rPr lang="fr-FR" sz="1984" dirty="0">
                <a:solidFill>
                  <a:schemeClr val="bg1"/>
                </a:solidFill>
                <a:latin typeface="Symbol" panose="05050102010706020507" pitchFamily="18" charset="2"/>
              </a:rPr>
              <a:t>h</a:t>
            </a:r>
            <a:r>
              <a:rPr lang="fr-FR" sz="1984" dirty="0">
                <a:solidFill>
                  <a:schemeClr val="bg1"/>
                </a:solidFill>
              </a:rPr>
              <a:t>=25 </a:t>
            </a:r>
            <a:r>
              <a:rPr lang="fr-FR" sz="1984" dirty="0" err="1">
                <a:solidFill>
                  <a:schemeClr val="bg1"/>
                </a:solidFill>
              </a:rPr>
              <a:t>mPa.s</a:t>
            </a:r>
            <a:endParaRPr lang="fr-FR" sz="1984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766348" y="6883970"/>
            <a:ext cx="2390078" cy="703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dirty="0">
                <a:solidFill>
                  <a:schemeClr val="bg1"/>
                </a:solidFill>
              </a:rPr>
              <a:t>Solution Eau-Glycérol</a:t>
            </a:r>
          </a:p>
          <a:p>
            <a:r>
              <a:rPr lang="fr-FR" sz="1984" dirty="0">
                <a:solidFill>
                  <a:schemeClr val="bg1"/>
                </a:solidFill>
              </a:rPr>
              <a:t>19 Hz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355" y="1848701"/>
            <a:ext cx="2682421" cy="11822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9" y="1562123"/>
            <a:ext cx="6444302" cy="500281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488246" y="3453301"/>
            <a:ext cx="503664" cy="431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5" dirty="0">
                <a:solidFill>
                  <a:srgbClr val="FF0000"/>
                </a:solidFill>
              </a:rPr>
              <a:t>G’’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312120" y="4643933"/>
            <a:ext cx="433132" cy="431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5" dirty="0">
                <a:solidFill>
                  <a:schemeClr val="tx2"/>
                </a:solidFill>
              </a:rPr>
              <a:t>G’</a:t>
            </a:r>
          </a:p>
        </p:txBody>
      </p:sp>
    </p:spTree>
    <p:extLst>
      <p:ext uri="{BB962C8B-B14F-4D97-AF65-F5344CB8AC3E}">
        <p14:creationId xmlns:p14="http://schemas.microsoft.com/office/powerpoint/2010/main" val="30374262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Distance de confinement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81632124-8F42-4266-88FF-45AC62E59944}" type="slidenum">
              <a:rPr lang="fr-FR" smtClean="0"/>
              <a:pPr>
                <a:defRPr/>
              </a:pPr>
              <a:t>56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912787" y="1477949"/>
                <a:ext cx="7302545" cy="2784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984" dirty="0">
                    <a:solidFill>
                      <a:schemeClr val="bg1"/>
                    </a:solidFill>
                  </a:rPr>
                  <a:t>1- Les deux surfaces peuvent se déformer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fr-FR" sz="1984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pyrex</m:t>
                              </m:r>
                            </m:sub>
                            <m:sup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~45 </m:t>
                          </m:r>
                          <m:r>
                            <m:rPr>
                              <m:nor/>
                            </m:rPr>
                            <a:rPr lang="fr-FR" sz="1984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GPa</m:t>
                          </m:r>
                        </m:e>
                        <m:sup/>
                      </m:sSup>
                    </m:oMath>
                  </m:oMathPara>
                </a14:m>
                <a:endParaRPr lang="fr-FR" sz="1984" dirty="0">
                  <a:solidFill>
                    <a:schemeClr val="bg1"/>
                  </a:solidFill>
                </a:endParaRPr>
              </a:p>
              <a:p>
                <a:endParaRPr lang="fr-FR" sz="1984" dirty="0">
                  <a:solidFill>
                    <a:schemeClr val="bg1"/>
                  </a:solidFill>
                </a:endParaRPr>
              </a:p>
              <a:p>
                <a:r>
                  <a:rPr lang="fr-FR" sz="1984" dirty="0">
                    <a:solidFill>
                      <a:schemeClr val="bg1"/>
                    </a:solidFill>
                  </a:rPr>
                  <a:t>2 – Une distance de confinement petite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984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984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𝜂𝜔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fr-FR" sz="1984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984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p>
                                      <m:r>
                                        <a:rPr lang="fr-FR" sz="1984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</m:oMath>
                  </m:oMathPara>
                </a14:m>
                <a:endParaRPr lang="fr-FR" sz="1984" dirty="0">
                  <a:solidFill>
                    <a:schemeClr val="bg1"/>
                  </a:solidFill>
                </a:endParaRPr>
              </a:p>
              <a:p>
                <a:endParaRPr lang="fr-FR" sz="1984" dirty="0">
                  <a:solidFill>
                    <a:schemeClr val="bg1"/>
                  </a:solidFill>
                </a:endParaRPr>
              </a:p>
              <a:p>
                <a:endParaRPr lang="fr-FR" sz="1984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787" y="1477949"/>
                <a:ext cx="7302545" cy="2784673"/>
              </a:xfrm>
              <a:prstGeom prst="rect">
                <a:avLst/>
              </a:prstGeom>
              <a:blipFill>
                <a:blip r:embed="rId2"/>
                <a:stretch>
                  <a:fillRect l="-835" t="-8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09665" y="3779268"/>
                <a:ext cx="2745623" cy="19226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984" i="1" dirty="0">
                    <a:solidFill>
                      <a:schemeClr val="bg1"/>
                    </a:solidFill>
                  </a:rPr>
                  <a:t>R</a:t>
                </a:r>
                <a:r>
                  <a:rPr lang="fr-FR" sz="1984" dirty="0">
                    <a:solidFill>
                      <a:schemeClr val="bg1"/>
                    </a:solidFill>
                  </a:rPr>
                  <a:t> = 3.25 mm </a:t>
                </a:r>
                <a:r>
                  <a:rPr lang="fr-FR" sz="1984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h</a:t>
                </a:r>
                <a:r>
                  <a:rPr lang="fr-FR" sz="1984" dirty="0">
                    <a:solidFill>
                      <a:schemeClr val="bg1"/>
                    </a:solidFill>
                  </a:rPr>
                  <a:t>=25 </a:t>
                </a:r>
                <a:r>
                  <a:rPr lang="fr-FR" sz="1984" dirty="0" err="1">
                    <a:solidFill>
                      <a:schemeClr val="bg1"/>
                    </a:solidFill>
                  </a:rPr>
                  <a:t>mPa.s</a:t>
                </a:r>
                <a:endParaRPr lang="fr-FR" sz="1984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=19 </m:t>
                      </m:r>
                      <m:r>
                        <m:rPr>
                          <m:nor/>
                        </m:rPr>
                        <a:rPr lang="fr-FR" sz="1984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Hz</m:t>
                      </m:r>
                    </m:oMath>
                  </m:oMathPara>
                </a14:m>
                <a:endParaRPr lang="fr-FR" sz="1984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fr-FR" sz="1984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pyrex</m:t>
                          </m:r>
                        </m:sub>
                      </m:sSub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=64 </m:t>
                      </m:r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𝐺𝑃𝑎</m:t>
                      </m:r>
                    </m:oMath>
                  </m:oMathPara>
                </a14:m>
                <a:endParaRPr lang="fr-FR" sz="1984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fr-FR" sz="1984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pyrex</m:t>
                          </m:r>
                        </m:sub>
                      </m:sSub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fr-FR" sz="1984" dirty="0">
                  <a:solidFill>
                    <a:schemeClr val="bg1"/>
                  </a:solidFill>
                </a:endParaRPr>
              </a:p>
              <a:p>
                <a:r>
                  <a:rPr lang="fr-FR" sz="1984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665" y="3779268"/>
                <a:ext cx="2745623" cy="1922642"/>
              </a:xfrm>
              <a:prstGeom prst="rect">
                <a:avLst/>
              </a:prstGeom>
              <a:blipFill>
                <a:blip r:embed="rId3"/>
                <a:stretch>
                  <a:fillRect l="-2222" t="-1905" r="-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5684314" y="4315420"/>
                <a:ext cx="1256691" cy="3053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984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~5.2 </m:t>
                      </m:r>
                      <m:r>
                        <m:rPr>
                          <m:nor/>
                        </m:rPr>
                        <a:rPr lang="fr-FR" sz="1984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nm</m:t>
                      </m:r>
                    </m:oMath>
                  </m:oMathPara>
                </a14:m>
                <a:endParaRPr lang="fr-FR" sz="1984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4314" y="4315420"/>
                <a:ext cx="1256691" cy="305340"/>
              </a:xfrm>
              <a:prstGeom prst="rect">
                <a:avLst/>
              </a:prstGeom>
              <a:blipFill>
                <a:blip r:embed="rId4"/>
                <a:stretch>
                  <a:fillRect l="-3865" r="-1932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75173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997" y="0"/>
            <a:ext cx="9071643" cy="1262155"/>
          </a:xfrm>
        </p:spPr>
        <p:txBody>
          <a:bodyPr/>
          <a:lstStyle/>
          <a:p>
            <a:pPr>
              <a:buNone/>
            </a:pPr>
            <a:r>
              <a:rPr lang="fr-FR" dirty="0"/>
              <a:t>Fluide newtonien sur une surface dure </a:t>
            </a:r>
            <a:r>
              <a:rPr lang="fr-FR" dirty="0" err="1"/>
              <a:t>fluid</a:t>
            </a:r>
            <a:r>
              <a:rPr lang="fr-FR" dirty="0"/>
              <a:t> on a hard surface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81632124-8F42-4266-88FF-45AC62E59944}" type="slidenum">
              <a:rPr lang="fr-FR" smtClean="0"/>
              <a:pPr>
                <a:defRPr/>
              </a:pPr>
              <a:t>57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20" y="1259211"/>
            <a:ext cx="7443150" cy="547801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94196" y="6896216"/>
            <a:ext cx="2745623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i="1" dirty="0">
                <a:solidFill>
                  <a:schemeClr val="bg1"/>
                </a:solidFill>
              </a:rPr>
              <a:t>R</a:t>
            </a:r>
            <a:r>
              <a:rPr lang="fr-FR" sz="1984" dirty="0">
                <a:solidFill>
                  <a:schemeClr val="bg1"/>
                </a:solidFill>
              </a:rPr>
              <a:t> = 3.25 mm </a:t>
            </a:r>
            <a:r>
              <a:rPr lang="fr-FR" sz="1984" dirty="0">
                <a:solidFill>
                  <a:schemeClr val="bg1"/>
                </a:solidFill>
                <a:latin typeface="Symbol" panose="05050102010706020507" pitchFamily="18" charset="2"/>
              </a:rPr>
              <a:t>h</a:t>
            </a:r>
            <a:r>
              <a:rPr lang="fr-FR" sz="1984" dirty="0">
                <a:solidFill>
                  <a:schemeClr val="bg1"/>
                </a:solidFill>
              </a:rPr>
              <a:t>=25 </a:t>
            </a:r>
            <a:r>
              <a:rPr lang="fr-FR" sz="1984" dirty="0" err="1">
                <a:solidFill>
                  <a:schemeClr val="bg1"/>
                </a:solidFill>
              </a:rPr>
              <a:t>mPa.s</a:t>
            </a:r>
            <a:endParaRPr lang="fr-FR" sz="1984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760392" y="6743545"/>
            <a:ext cx="2760884" cy="703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dirty="0">
                <a:solidFill>
                  <a:schemeClr val="bg1"/>
                </a:solidFill>
              </a:rPr>
              <a:t>Glycérol – Water mixture</a:t>
            </a:r>
          </a:p>
          <a:p>
            <a:r>
              <a:rPr lang="fr-FR" sz="1984" dirty="0">
                <a:solidFill>
                  <a:schemeClr val="bg1"/>
                </a:solidFill>
              </a:rPr>
              <a:t>19 Hz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4477781" y="1808837"/>
            <a:ext cx="0" cy="5556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4046605" y="2364465"/>
                <a:ext cx="862352" cy="3053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984" i="1">
                          <a:latin typeface="Cambria Math" panose="02040503050406030204" pitchFamily="18" charset="0"/>
                        </a:rPr>
                        <m:t>0.26 </m:t>
                      </m:r>
                      <m:sSub>
                        <m:sSubPr>
                          <m:ctrlPr>
                            <a:rPr lang="fr-FR" sz="1984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984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sz="1984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fr-FR" sz="1984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605" y="2364465"/>
                <a:ext cx="862352" cy="305340"/>
              </a:xfrm>
              <a:prstGeom prst="rect">
                <a:avLst/>
              </a:prstGeom>
              <a:blipFill>
                <a:blip r:embed="rId3"/>
                <a:stretch>
                  <a:fillRect l="-7092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39063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Les valeurs d’indentation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697" y="1563477"/>
            <a:ext cx="6776243" cy="513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3092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Le chercheur et son article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050575" y="2555701"/>
            <a:ext cx="9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http://hebergement.u-psud.fr/supraconductivite/projet/le_chercheur_et_son_article/</a:t>
            </a:r>
          </a:p>
        </p:txBody>
      </p:sp>
    </p:spTree>
    <p:extLst>
      <p:ext uri="{BB962C8B-B14F-4D97-AF65-F5344CB8AC3E}">
        <p14:creationId xmlns:p14="http://schemas.microsoft.com/office/powerpoint/2010/main" val="285042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7897830" y="128565"/>
            <a:ext cx="2015873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dirty="0">
                <a:solidFill>
                  <a:schemeClr val="bg1">
                    <a:lumMod val="85000"/>
                  </a:schemeClr>
                </a:solidFill>
              </a:rPr>
              <a:t>© Serge Guichard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21" y="-1"/>
            <a:ext cx="503978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750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La tension de surface</a:t>
            </a:r>
          </a:p>
        </p:txBody>
      </p:sp>
    </p:spTree>
    <p:extLst>
      <p:ext uri="{BB962C8B-B14F-4D97-AF65-F5344CB8AC3E}">
        <p14:creationId xmlns:p14="http://schemas.microsoft.com/office/powerpoint/2010/main" val="9885511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La force de tension de surface</a:t>
            </a:r>
          </a:p>
        </p:txBody>
      </p:sp>
      <p:pic>
        <p:nvPicPr>
          <p:cNvPr id="4" name="Cadr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1772816"/>
            <a:ext cx="5544616" cy="41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0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Pression de Laplace</a:t>
            </a:r>
          </a:p>
        </p:txBody>
      </p:sp>
      <p:pic>
        <p:nvPicPr>
          <p:cNvPr id="3" name="b_4_m_35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592040" y="2123653"/>
            <a:ext cx="4519613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70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Mesure de la viscoélasticité de surface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184" y="2123653"/>
            <a:ext cx="6020502" cy="41613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84" y="2339677"/>
            <a:ext cx="3384377" cy="37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644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5776" y="2339677"/>
            <a:ext cx="9649072" cy="3672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Corrélation entre l’élasticité de surface et la stabilité des mousses</a:t>
            </a:r>
          </a:p>
        </p:txBody>
      </p:sp>
      <p:pic>
        <p:nvPicPr>
          <p:cNvPr id="3" name="Picture 22" descr="Modul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2555701"/>
            <a:ext cx="4608513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hart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66" t="-8716" r="-2087" b="-10722"/>
          <a:stretch>
            <a:fillRect/>
          </a:stretch>
        </p:blipFill>
        <p:spPr bwMode="auto">
          <a:xfrm>
            <a:off x="4680272" y="2339677"/>
            <a:ext cx="504056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5652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dirty="0"/>
              <a:t>Stabilisation des objets savonneux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6258651" y="3086699"/>
            <a:ext cx="1697045" cy="486187"/>
            <a:chOff x="2464509" y="2339868"/>
            <a:chExt cx="663423" cy="181653"/>
          </a:xfrm>
        </p:grpSpPr>
        <p:sp>
          <p:nvSpPr>
            <p:cNvPr id="4" name="Ellipse 3"/>
            <p:cNvSpPr/>
            <p:nvPr/>
          </p:nvSpPr>
          <p:spPr bwMode="auto">
            <a:xfrm>
              <a:off x="2464509" y="2339868"/>
              <a:ext cx="185621" cy="1816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984" b="1"/>
            </a:p>
          </p:txBody>
        </p:sp>
        <p:sp>
          <p:nvSpPr>
            <p:cNvPr id="5" name="Forme libre 4"/>
            <p:cNvSpPr/>
            <p:nvPr/>
          </p:nvSpPr>
          <p:spPr bwMode="auto">
            <a:xfrm>
              <a:off x="2644975" y="2410510"/>
              <a:ext cx="482957" cy="100918"/>
            </a:xfrm>
            <a:custGeom>
              <a:avLst/>
              <a:gdLst>
                <a:gd name="connsiteX0" fmla="*/ 0 w 563418"/>
                <a:gd name="connsiteY0" fmla="*/ 27709 h 120378"/>
                <a:gd name="connsiteX1" fmla="*/ 193964 w 563418"/>
                <a:gd name="connsiteY1" fmla="*/ 120073 h 120378"/>
                <a:gd name="connsiteX2" fmla="*/ 286327 w 563418"/>
                <a:gd name="connsiteY2" fmla="*/ 0 h 120378"/>
                <a:gd name="connsiteX3" fmla="*/ 480291 w 563418"/>
                <a:gd name="connsiteY3" fmla="*/ 120073 h 120378"/>
                <a:gd name="connsiteX4" fmla="*/ 563418 w 563418"/>
                <a:gd name="connsiteY4" fmla="*/ 0 h 12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418" h="120378">
                  <a:moveTo>
                    <a:pt x="0" y="27709"/>
                  </a:moveTo>
                  <a:cubicBezTo>
                    <a:pt x="73121" y="76200"/>
                    <a:pt x="146243" y="124691"/>
                    <a:pt x="193964" y="120073"/>
                  </a:cubicBezTo>
                  <a:cubicBezTo>
                    <a:pt x="241685" y="115455"/>
                    <a:pt x="238606" y="0"/>
                    <a:pt x="286327" y="0"/>
                  </a:cubicBezTo>
                  <a:cubicBezTo>
                    <a:pt x="334048" y="0"/>
                    <a:pt x="434109" y="120073"/>
                    <a:pt x="480291" y="120073"/>
                  </a:cubicBezTo>
                  <a:cubicBezTo>
                    <a:pt x="526473" y="120073"/>
                    <a:pt x="563418" y="0"/>
                    <a:pt x="563418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984" b="1"/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t="10918" r="17753"/>
          <a:stretch/>
        </p:blipFill>
        <p:spPr bwMode="auto">
          <a:xfrm>
            <a:off x="554467" y="1822171"/>
            <a:ext cx="3651272" cy="36849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554468" y="1940374"/>
            <a:ext cx="1905011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23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©  F. Graner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039773" y="2223605"/>
            <a:ext cx="4241212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84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Tensioactifs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49521" y="4636105"/>
            <a:ext cx="3517176" cy="10238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/>
          </a:p>
        </p:txBody>
      </p:sp>
      <p:sp>
        <p:nvSpPr>
          <p:cNvPr id="14" name="ZoneTexte 13"/>
          <p:cNvSpPr txBox="1"/>
          <p:nvPr/>
        </p:nvSpPr>
        <p:spPr>
          <a:xfrm>
            <a:off x="6724521" y="4848282"/>
            <a:ext cx="915635" cy="3638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764" dirty="0">
                <a:latin typeface="Times" panose="02020603050405020304" pitchFamily="18" charset="0"/>
                <a:cs typeface="Times" panose="02020603050405020304" pitchFamily="18" charset="0"/>
              </a:rPr>
              <a:t>solution</a:t>
            </a:r>
            <a:endParaRPr lang="fr-FR" sz="1984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Ellipse 15"/>
          <p:cNvSpPr/>
          <p:nvPr/>
        </p:nvSpPr>
        <p:spPr bwMode="auto">
          <a:xfrm rot="16200000">
            <a:off x="8529134" y="4638881"/>
            <a:ext cx="124965" cy="13679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  <p:sp>
        <p:nvSpPr>
          <p:cNvPr id="17" name="Forme libre 16"/>
          <p:cNvSpPr/>
          <p:nvPr/>
        </p:nvSpPr>
        <p:spPr bwMode="auto">
          <a:xfrm rot="16200000">
            <a:off x="8451845" y="4446542"/>
            <a:ext cx="325141" cy="75997"/>
          </a:xfrm>
          <a:custGeom>
            <a:avLst/>
            <a:gdLst>
              <a:gd name="connsiteX0" fmla="*/ 0 w 563418"/>
              <a:gd name="connsiteY0" fmla="*/ 27709 h 120378"/>
              <a:gd name="connsiteX1" fmla="*/ 193964 w 563418"/>
              <a:gd name="connsiteY1" fmla="*/ 120073 h 120378"/>
              <a:gd name="connsiteX2" fmla="*/ 286327 w 563418"/>
              <a:gd name="connsiteY2" fmla="*/ 0 h 120378"/>
              <a:gd name="connsiteX3" fmla="*/ 480291 w 563418"/>
              <a:gd name="connsiteY3" fmla="*/ 120073 h 120378"/>
              <a:gd name="connsiteX4" fmla="*/ 563418 w 563418"/>
              <a:gd name="connsiteY4" fmla="*/ 0 h 12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18" h="120378">
                <a:moveTo>
                  <a:pt x="0" y="27709"/>
                </a:moveTo>
                <a:cubicBezTo>
                  <a:pt x="73121" y="76200"/>
                  <a:pt x="146243" y="124691"/>
                  <a:pt x="193964" y="120073"/>
                </a:cubicBezTo>
                <a:cubicBezTo>
                  <a:pt x="241685" y="115455"/>
                  <a:pt x="238606" y="0"/>
                  <a:pt x="286327" y="0"/>
                </a:cubicBezTo>
                <a:cubicBezTo>
                  <a:pt x="334048" y="0"/>
                  <a:pt x="434109" y="120073"/>
                  <a:pt x="480291" y="120073"/>
                </a:cubicBezTo>
                <a:cubicBezTo>
                  <a:pt x="526473" y="120073"/>
                  <a:pt x="563418" y="0"/>
                  <a:pt x="563418" y="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  <p:sp>
        <p:nvSpPr>
          <p:cNvPr id="19" name="Ellipse 18"/>
          <p:cNvSpPr/>
          <p:nvPr/>
        </p:nvSpPr>
        <p:spPr bwMode="auto">
          <a:xfrm rot="16200000">
            <a:off x="7586726" y="4638397"/>
            <a:ext cx="124965" cy="13776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  <p:sp>
        <p:nvSpPr>
          <p:cNvPr id="20" name="Forme libre 19"/>
          <p:cNvSpPr/>
          <p:nvPr/>
        </p:nvSpPr>
        <p:spPr bwMode="auto">
          <a:xfrm rot="16200000">
            <a:off x="7509223" y="4446272"/>
            <a:ext cx="325141" cy="76536"/>
          </a:xfrm>
          <a:custGeom>
            <a:avLst/>
            <a:gdLst>
              <a:gd name="connsiteX0" fmla="*/ 0 w 563418"/>
              <a:gd name="connsiteY0" fmla="*/ 27709 h 120378"/>
              <a:gd name="connsiteX1" fmla="*/ 193964 w 563418"/>
              <a:gd name="connsiteY1" fmla="*/ 120073 h 120378"/>
              <a:gd name="connsiteX2" fmla="*/ 286327 w 563418"/>
              <a:gd name="connsiteY2" fmla="*/ 0 h 120378"/>
              <a:gd name="connsiteX3" fmla="*/ 480291 w 563418"/>
              <a:gd name="connsiteY3" fmla="*/ 120073 h 120378"/>
              <a:gd name="connsiteX4" fmla="*/ 563418 w 563418"/>
              <a:gd name="connsiteY4" fmla="*/ 0 h 12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18" h="120378">
                <a:moveTo>
                  <a:pt x="0" y="27709"/>
                </a:moveTo>
                <a:cubicBezTo>
                  <a:pt x="73121" y="76200"/>
                  <a:pt x="146243" y="124691"/>
                  <a:pt x="193964" y="120073"/>
                </a:cubicBezTo>
                <a:cubicBezTo>
                  <a:pt x="241685" y="115455"/>
                  <a:pt x="238606" y="0"/>
                  <a:pt x="286327" y="0"/>
                </a:cubicBezTo>
                <a:cubicBezTo>
                  <a:pt x="334048" y="0"/>
                  <a:pt x="434109" y="120073"/>
                  <a:pt x="480291" y="120073"/>
                </a:cubicBezTo>
                <a:cubicBezTo>
                  <a:pt x="526473" y="120073"/>
                  <a:pt x="563418" y="0"/>
                  <a:pt x="563418" y="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  <p:sp>
        <p:nvSpPr>
          <p:cNvPr id="22" name="Ellipse 21"/>
          <p:cNvSpPr/>
          <p:nvPr/>
        </p:nvSpPr>
        <p:spPr bwMode="auto">
          <a:xfrm rot="16200000">
            <a:off x="5800562" y="4645766"/>
            <a:ext cx="124965" cy="13679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  <p:sp>
        <p:nvSpPr>
          <p:cNvPr id="23" name="Forme libre 22"/>
          <p:cNvSpPr/>
          <p:nvPr/>
        </p:nvSpPr>
        <p:spPr bwMode="auto">
          <a:xfrm rot="16200000">
            <a:off x="5723273" y="4453427"/>
            <a:ext cx="325141" cy="75997"/>
          </a:xfrm>
          <a:custGeom>
            <a:avLst/>
            <a:gdLst>
              <a:gd name="connsiteX0" fmla="*/ 0 w 563418"/>
              <a:gd name="connsiteY0" fmla="*/ 27709 h 120378"/>
              <a:gd name="connsiteX1" fmla="*/ 193964 w 563418"/>
              <a:gd name="connsiteY1" fmla="*/ 120073 h 120378"/>
              <a:gd name="connsiteX2" fmla="*/ 286327 w 563418"/>
              <a:gd name="connsiteY2" fmla="*/ 0 h 120378"/>
              <a:gd name="connsiteX3" fmla="*/ 480291 w 563418"/>
              <a:gd name="connsiteY3" fmla="*/ 120073 h 120378"/>
              <a:gd name="connsiteX4" fmla="*/ 563418 w 563418"/>
              <a:gd name="connsiteY4" fmla="*/ 0 h 12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18" h="120378">
                <a:moveTo>
                  <a:pt x="0" y="27709"/>
                </a:moveTo>
                <a:cubicBezTo>
                  <a:pt x="73121" y="76200"/>
                  <a:pt x="146243" y="124691"/>
                  <a:pt x="193964" y="120073"/>
                </a:cubicBezTo>
                <a:cubicBezTo>
                  <a:pt x="241685" y="115455"/>
                  <a:pt x="238606" y="0"/>
                  <a:pt x="286327" y="0"/>
                </a:cubicBezTo>
                <a:cubicBezTo>
                  <a:pt x="334048" y="0"/>
                  <a:pt x="434109" y="120073"/>
                  <a:pt x="480291" y="120073"/>
                </a:cubicBezTo>
                <a:cubicBezTo>
                  <a:pt x="526473" y="120073"/>
                  <a:pt x="563418" y="0"/>
                  <a:pt x="563418" y="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  <p:sp>
        <p:nvSpPr>
          <p:cNvPr id="25" name="Ellipse 24"/>
          <p:cNvSpPr/>
          <p:nvPr/>
        </p:nvSpPr>
        <p:spPr bwMode="auto">
          <a:xfrm rot="16200000">
            <a:off x="5373946" y="4624002"/>
            <a:ext cx="124965" cy="13679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  <p:sp>
        <p:nvSpPr>
          <p:cNvPr id="26" name="Forme libre 25"/>
          <p:cNvSpPr/>
          <p:nvPr/>
        </p:nvSpPr>
        <p:spPr bwMode="auto">
          <a:xfrm rot="16200000">
            <a:off x="5296658" y="4431663"/>
            <a:ext cx="325141" cy="75997"/>
          </a:xfrm>
          <a:custGeom>
            <a:avLst/>
            <a:gdLst>
              <a:gd name="connsiteX0" fmla="*/ 0 w 563418"/>
              <a:gd name="connsiteY0" fmla="*/ 27709 h 120378"/>
              <a:gd name="connsiteX1" fmla="*/ 193964 w 563418"/>
              <a:gd name="connsiteY1" fmla="*/ 120073 h 120378"/>
              <a:gd name="connsiteX2" fmla="*/ 286327 w 563418"/>
              <a:gd name="connsiteY2" fmla="*/ 0 h 120378"/>
              <a:gd name="connsiteX3" fmla="*/ 480291 w 563418"/>
              <a:gd name="connsiteY3" fmla="*/ 120073 h 120378"/>
              <a:gd name="connsiteX4" fmla="*/ 563418 w 563418"/>
              <a:gd name="connsiteY4" fmla="*/ 0 h 12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18" h="120378">
                <a:moveTo>
                  <a:pt x="0" y="27709"/>
                </a:moveTo>
                <a:cubicBezTo>
                  <a:pt x="73121" y="76200"/>
                  <a:pt x="146243" y="124691"/>
                  <a:pt x="193964" y="120073"/>
                </a:cubicBezTo>
                <a:cubicBezTo>
                  <a:pt x="241685" y="115455"/>
                  <a:pt x="238606" y="0"/>
                  <a:pt x="286327" y="0"/>
                </a:cubicBezTo>
                <a:cubicBezTo>
                  <a:pt x="334048" y="0"/>
                  <a:pt x="434109" y="120073"/>
                  <a:pt x="480291" y="120073"/>
                </a:cubicBezTo>
                <a:cubicBezTo>
                  <a:pt x="526473" y="120073"/>
                  <a:pt x="563418" y="0"/>
                  <a:pt x="563418" y="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  <p:sp>
        <p:nvSpPr>
          <p:cNvPr id="28" name="Ellipse 27"/>
          <p:cNvSpPr/>
          <p:nvPr/>
        </p:nvSpPr>
        <p:spPr bwMode="auto">
          <a:xfrm rot="16200000">
            <a:off x="6708453" y="4650146"/>
            <a:ext cx="124965" cy="13679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  <p:sp>
        <p:nvSpPr>
          <p:cNvPr id="29" name="Forme libre 28"/>
          <p:cNvSpPr/>
          <p:nvPr/>
        </p:nvSpPr>
        <p:spPr bwMode="auto">
          <a:xfrm rot="16200000">
            <a:off x="6631164" y="4457806"/>
            <a:ext cx="325141" cy="75997"/>
          </a:xfrm>
          <a:custGeom>
            <a:avLst/>
            <a:gdLst>
              <a:gd name="connsiteX0" fmla="*/ 0 w 563418"/>
              <a:gd name="connsiteY0" fmla="*/ 27709 h 120378"/>
              <a:gd name="connsiteX1" fmla="*/ 193964 w 563418"/>
              <a:gd name="connsiteY1" fmla="*/ 120073 h 120378"/>
              <a:gd name="connsiteX2" fmla="*/ 286327 w 563418"/>
              <a:gd name="connsiteY2" fmla="*/ 0 h 120378"/>
              <a:gd name="connsiteX3" fmla="*/ 480291 w 563418"/>
              <a:gd name="connsiteY3" fmla="*/ 120073 h 120378"/>
              <a:gd name="connsiteX4" fmla="*/ 563418 w 563418"/>
              <a:gd name="connsiteY4" fmla="*/ 0 h 12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18" h="120378">
                <a:moveTo>
                  <a:pt x="0" y="27709"/>
                </a:moveTo>
                <a:cubicBezTo>
                  <a:pt x="73121" y="76200"/>
                  <a:pt x="146243" y="124691"/>
                  <a:pt x="193964" y="120073"/>
                </a:cubicBezTo>
                <a:cubicBezTo>
                  <a:pt x="241685" y="115455"/>
                  <a:pt x="238606" y="0"/>
                  <a:pt x="286327" y="0"/>
                </a:cubicBezTo>
                <a:cubicBezTo>
                  <a:pt x="334048" y="0"/>
                  <a:pt x="434109" y="120073"/>
                  <a:pt x="480291" y="120073"/>
                </a:cubicBezTo>
                <a:cubicBezTo>
                  <a:pt x="526473" y="120073"/>
                  <a:pt x="563418" y="0"/>
                  <a:pt x="563418" y="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  <p:sp>
        <p:nvSpPr>
          <p:cNvPr id="31" name="Ellipse 30"/>
          <p:cNvSpPr/>
          <p:nvPr/>
        </p:nvSpPr>
        <p:spPr bwMode="auto">
          <a:xfrm rot="16200000">
            <a:off x="7170707" y="4645768"/>
            <a:ext cx="124965" cy="13679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  <p:sp>
        <p:nvSpPr>
          <p:cNvPr id="32" name="Forme libre 31"/>
          <p:cNvSpPr/>
          <p:nvPr/>
        </p:nvSpPr>
        <p:spPr bwMode="auto">
          <a:xfrm rot="16200000">
            <a:off x="7093419" y="4453428"/>
            <a:ext cx="325141" cy="75997"/>
          </a:xfrm>
          <a:custGeom>
            <a:avLst/>
            <a:gdLst>
              <a:gd name="connsiteX0" fmla="*/ 0 w 563418"/>
              <a:gd name="connsiteY0" fmla="*/ 27709 h 120378"/>
              <a:gd name="connsiteX1" fmla="*/ 193964 w 563418"/>
              <a:gd name="connsiteY1" fmla="*/ 120073 h 120378"/>
              <a:gd name="connsiteX2" fmla="*/ 286327 w 563418"/>
              <a:gd name="connsiteY2" fmla="*/ 0 h 120378"/>
              <a:gd name="connsiteX3" fmla="*/ 480291 w 563418"/>
              <a:gd name="connsiteY3" fmla="*/ 120073 h 120378"/>
              <a:gd name="connsiteX4" fmla="*/ 563418 w 563418"/>
              <a:gd name="connsiteY4" fmla="*/ 0 h 12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18" h="120378">
                <a:moveTo>
                  <a:pt x="0" y="27709"/>
                </a:moveTo>
                <a:cubicBezTo>
                  <a:pt x="73121" y="76200"/>
                  <a:pt x="146243" y="124691"/>
                  <a:pt x="193964" y="120073"/>
                </a:cubicBezTo>
                <a:cubicBezTo>
                  <a:pt x="241685" y="115455"/>
                  <a:pt x="238606" y="0"/>
                  <a:pt x="286327" y="0"/>
                </a:cubicBezTo>
                <a:cubicBezTo>
                  <a:pt x="334048" y="0"/>
                  <a:pt x="434109" y="120073"/>
                  <a:pt x="480291" y="120073"/>
                </a:cubicBezTo>
                <a:cubicBezTo>
                  <a:pt x="526473" y="120073"/>
                  <a:pt x="563418" y="0"/>
                  <a:pt x="563418" y="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  <p:sp>
        <p:nvSpPr>
          <p:cNvPr id="34" name="Ellipse 33"/>
          <p:cNvSpPr/>
          <p:nvPr/>
        </p:nvSpPr>
        <p:spPr bwMode="auto">
          <a:xfrm rot="16200000">
            <a:off x="6283217" y="4645768"/>
            <a:ext cx="124965" cy="13679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  <p:sp>
        <p:nvSpPr>
          <p:cNvPr id="35" name="Forme libre 34"/>
          <p:cNvSpPr/>
          <p:nvPr/>
        </p:nvSpPr>
        <p:spPr bwMode="auto">
          <a:xfrm rot="16200000">
            <a:off x="6205928" y="4453428"/>
            <a:ext cx="325141" cy="75997"/>
          </a:xfrm>
          <a:custGeom>
            <a:avLst/>
            <a:gdLst>
              <a:gd name="connsiteX0" fmla="*/ 0 w 563418"/>
              <a:gd name="connsiteY0" fmla="*/ 27709 h 120378"/>
              <a:gd name="connsiteX1" fmla="*/ 193964 w 563418"/>
              <a:gd name="connsiteY1" fmla="*/ 120073 h 120378"/>
              <a:gd name="connsiteX2" fmla="*/ 286327 w 563418"/>
              <a:gd name="connsiteY2" fmla="*/ 0 h 120378"/>
              <a:gd name="connsiteX3" fmla="*/ 480291 w 563418"/>
              <a:gd name="connsiteY3" fmla="*/ 120073 h 120378"/>
              <a:gd name="connsiteX4" fmla="*/ 563418 w 563418"/>
              <a:gd name="connsiteY4" fmla="*/ 0 h 12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18" h="120378">
                <a:moveTo>
                  <a:pt x="0" y="27709"/>
                </a:moveTo>
                <a:cubicBezTo>
                  <a:pt x="73121" y="76200"/>
                  <a:pt x="146243" y="124691"/>
                  <a:pt x="193964" y="120073"/>
                </a:cubicBezTo>
                <a:cubicBezTo>
                  <a:pt x="241685" y="115455"/>
                  <a:pt x="238606" y="0"/>
                  <a:pt x="286327" y="0"/>
                </a:cubicBezTo>
                <a:cubicBezTo>
                  <a:pt x="334048" y="0"/>
                  <a:pt x="434109" y="120073"/>
                  <a:pt x="480291" y="120073"/>
                </a:cubicBezTo>
                <a:cubicBezTo>
                  <a:pt x="526473" y="120073"/>
                  <a:pt x="563418" y="0"/>
                  <a:pt x="563418" y="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  <p:sp>
        <p:nvSpPr>
          <p:cNvPr id="36" name="Rectangle 35"/>
          <p:cNvSpPr/>
          <p:nvPr/>
        </p:nvSpPr>
        <p:spPr>
          <a:xfrm>
            <a:off x="6350643" y="3933897"/>
            <a:ext cx="423514" cy="36381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fr-FR" sz="1764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air</a:t>
            </a:r>
            <a:endParaRPr lang="fr-FR" sz="1984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1458317" y="6567844"/>
            <a:ext cx="7411810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84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Les tensioactifs affectent les propriétés mécaniques de l’interface.</a:t>
            </a:r>
          </a:p>
        </p:txBody>
      </p:sp>
      <p:sp>
        <p:nvSpPr>
          <p:cNvPr id="39" name="Ellipse 38"/>
          <p:cNvSpPr/>
          <p:nvPr/>
        </p:nvSpPr>
        <p:spPr bwMode="auto">
          <a:xfrm rot="18900000">
            <a:off x="7988258" y="5233451"/>
            <a:ext cx="120406" cy="14197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  <p:sp>
        <p:nvSpPr>
          <p:cNvPr id="40" name="Forme libre 39"/>
          <p:cNvSpPr/>
          <p:nvPr/>
        </p:nvSpPr>
        <p:spPr bwMode="auto">
          <a:xfrm rot="18900000">
            <a:off x="8060307" y="5129979"/>
            <a:ext cx="313278" cy="78874"/>
          </a:xfrm>
          <a:custGeom>
            <a:avLst/>
            <a:gdLst>
              <a:gd name="connsiteX0" fmla="*/ 0 w 563418"/>
              <a:gd name="connsiteY0" fmla="*/ 27709 h 120378"/>
              <a:gd name="connsiteX1" fmla="*/ 193964 w 563418"/>
              <a:gd name="connsiteY1" fmla="*/ 120073 h 120378"/>
              <a:gd name="connsiteX2" fmla="*/ 286327 w 563418"/>
              <a:gd name="connsiteY2" fmla="*/ 0 h 120378"/>
              <a:gd name="connsiteX3" fmla="*/ 480291 w 563418"/>
              <a:gd name="connsiteY3" fmla="*/ 120073 h 120378"/>
              <a:gd name="connsiteX4" fmla="*/ 563418 w 563418"/>
              <a:gd name="connsiteY4" fmla="*/ 0 h 12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18" h="120378">
                <a:moveTo>
                  <a:pt x="0" y="27709"/>
                </a:moveTo>
                <a:cubicBezTo>
                  <a:pt x="73121" y="76200"/>
                  <a:pt x="146243" y="124691"/>
                  <a:pt x="193964" y="120073"/>
                </a:cubicBezTo>
                <a:cubicBezTo>
                  <a:pt x="241685" y="115455"/>
                  <a:pt x="238606" y="0"/>
                  <a:pt x="286327" y="0"/>
                </a:cubicBezTo>
                <a:cubicBezTo>
                  <a:pt x="334048" y="0"/>
                  <a:pt x="434109" y="120073"/>
                  <a:pt x="480291" y="120073"/>
                </a:cubicBezTo>
                <a:cubicBezTo>
                  <a:pt x="526473" y="120073"/>
                  <a:pt x="563418" y="0"/>
                  <a:pt x="563418" y="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  <p:sp>
        <p:nvSpPr>
          <p:cNvPr id="42" name="Ellipse 41"/>
          <p:cNvSpPr/>
          <p:nvPr/>
        </p:nvSpPr>
        <p:spPr bwMode="auto">
          <a:xfrm rot="10800000">
            <a:off x="5928087" y="5115787"/>
            <a:ext cx="120406" cy="14197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  <p:sp>
        <p:nvSpPr>
          <p:cNvPr id="43" name="Forme libre 42"/>
          <p:cNvSpPr/>
          <p:nvPr/>
        </p:nvSpPr>
        <p:spPr bwMode="auto">
          <a:xfrm rot="10800000">
            <a:off x="5617040" y="5123675"/>
            <a:ext cx="313278" cy="78874"/>
          </a:xfrm>
          <a:custGeom>
            <a:avLst/>
            <a:gdLst>
              <a:gd name="connsiteX0" fmla="*/ 0 w 563418"/>
              <a:gd name="connsiteY0" fmla="*/ 27709 h 120378"/>
              <a:gd name="connsiteX1" fmla="*/ 193964 w 563418"/>
              <a:gd name="connsiteY1" fmla="*/ 120073 h 120378"/>
              <a:gd name="connsiteX2" fmla="*/ 286327 w 563418"/>
              <a:gd name="connsiteY2" fmla="*/ 0 h 120378"/>
              <a:gd name="connsiteX3" fmla="*/ 480291 w 563418"/>
              <a:gd name="connsiteY3" fmla="*/ 120073 h 120378"/>
              <a:gd name="connsiteX4" fmla="*/ 563418 w 563418"/>
              <a:gd name="connsiteY4" fmla="*/ 0 h 12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18" h="120378">
                <a:moveTo>
                  <a:pt x="0" y="27709"/>
                </a:moveTo>
                <a:cubicBezTo>
                  <a:pt x="73121" y="76200"/>
                  <a:pt x="146243" y="124691"/>
                  <a:pt x="193964" y="120073"/>
                </a:cubicBezTo>
                <a:cubicBezTo>
                  <a:pt x="241685" y="115455"/>
                  <a:pt x="238606" y="0"/>
                  <a:pt x="286327" y="0"/>
                </a:cubicBezTo>
                <a:cubicBezTo>
                  <a:pt x="334048" y="0"/>
                  <a:pt x="434109" y="120073"/>
                  <a:pt x="480291" y="120073"/>
                </a:cubicBezTo>
                <a:cubicBezTo>
                  <a:pt x="526473" y="120073"/>
                  <a:pt x="563418" y="0"/>
                  <a:pt x="563418" y="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  <p:sp>
        <p:nvSpPr>
          <p:cNvPr id="45" name="Ellipse 44"/>
          <p:cNvSpPr/>
          <p:nvPr/>
        </p:nvSpPr>
        <p:spPr bwMode="auto">
          <a:xfrm rot="13500000">
            <a:off x="6635289" y="5339129"/>
            <a:ext cx="124965" cy="13679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  <p:sp>
        <p:nvSpPr>
          <p:cNvPr id="46" name="Forme libre 45"/>
          <p:cNvSpPr/>
          <p:nvPr/>
        </p:nvSpPr>
        <p:spPr bwMode="auto">
          <a:xfrm rot="13500000">
            <a:off x="6393822" y="5195906"/>
            <a:ext cx="325141" cy="75997"/>
          </a:xfrm>
          <a:custGeom>
            <a:avLst/>
            <a:gdLst>
              <a:gd name="connsiteX0" fmla="*/ 0 w 563418"/>
              <a:gd name="connsiteY0" fmla="*/ 27709 h 120378"/>
              <a:gd name="connsiteX1" fmla="*/ 193964 w 563418"/>
              <a:gd name="connsiteY1" fmla="*/ 120073 h 120378"/>
              <a:gd name="connsiteX2" fmla="*/ 286327 w 563418"/>
              <a:gd name="connsiteY2" fmla="*/ 0 h 120378"/>
              <a:gd name="connsiteX3" fmla="*/ 480291 w 563418"/>
              <a:gd name="connsiteY3" fmla="*/ 120073 h 120378"/>
              <a:gd name="connsiteX4" fmla="*/ 563418 w 563418"/>
              <a:gd name="connsiteY4" fmla="*/ 0 h 12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18" h="120378">
                <a:moveTo>
                  <a:pt x="0" y="27709"/>
                </a:moveTo>
                <a:cubicBezTo>
                  <a:pt x="73121" y="76200"/>
                  <a:pt x="146243" y="124691"/>
                  <a:pt x="193964" y="120073"/>
                </a:cubicBezTo>
                <a:cubicBezTo>
                  <a:pt x="241685" y="115455"/>
                  <a:pt x="238606" y="0"/>
                  <a:pt x="286327" y="0"/>
                </a:cubicBezTo>
                <a:cubicBezTo>
                  <a:pt x="334048" y="0"/>
                  <a:pt x="434109" y="120073"/>
                  <a:pt x="480291" y="120073"/>
                </a:cubicBezTo>
                <a:cubicBezTo>
                  <a:pt x="526473" y="120073"/>
                  <a:pt x="563418" y="0"/>
                  <a:pt x="563418" y="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  <p:sp>
        <p:nvSpPr>
          <p:cNvPr id="33" name="Ellipse 32"/>
          <p:cNvSpPr/>
          <p:nvPr/>
        </p:nvSpPr>
        <p:spPr bwMode="auto">
          <a:xfrm rot="16200000">
            <a:off x="8062979" y="4651894"/>
            <a:ext cx="124965" cy="13776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  <p:sp>
        <p:nvSpPr>
          <p:cNvPr id="38" name="Forme libre 37"/>
          <p:cNvSpPr/>
          <p:nvPr/>
        </p:nvSpPr>
        <p:spPr bwMode="auto">
          <a:xfrm rot="16200000">
            <a:off x="7985476" y="4459769"/>
            <a:ext cx="325141" cy="76536"/>
          </a:xfrm>
          <a:custGeom>
            <a:avLst/>
            <a:gdLst>
              <a:gd name="connsiteX0" fmla="*/ 0 w 563418"/>
              <a:gd name="connsiteY0" fmla="*/ 27709 h 120378"/>
              <a:gd name="connsiteX1" fmla="*/ 193964 w 563418"/>
              <a:gd name="connsiteY1" fmla="*/ 120073 h 120378"/>
              <a:gd name="connsiteX2" fmla="*/ 286327 w 563418"/>
              <a:gd name="connsiteY2" fmla="*/ 0 h 120378"/>
              <a:gd name="connsiteX3" fmla="*/ 480291 w 563418"/>
              <a:gd name="connsiteY3" fmla="*/ 120073 h 120378"/>
              <a:gd name="connsiteX4" fmla="*/ 563418 w 563418"/>
              <a:gd name="connsiteY4" fmla="*/ 0 h 120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18" h="120378">
                <a:moveTo>
                  <a:pt x="0" y="27709"/>
                </a:moveTo>
                <a:cubicBezTo>
                  <a:pt x="73121" y="76200"/>
                  <a:pt x="146243" y="124691"/>
                  <a:pt x="193964" y="120073"/>
                </a:cubicBezTo>
                <a:cubicBezTo>
                  <a:pt x="241685" y="115455"/>
                  <a:pt x="238606" y="0"/>
                  <a:pt x="286327" y="0"/>
                </a:cubicBezTo>
                <a:cubicBezTo>
                  <a:pt x="334048" y="0"/>
                  <a:pt x="434109" y="120073"/>
                  <a:pt x="480291" y="120073"/>
                </a:cubicBezTo>
                <a:cubicBezTo>
                  <a:pt x="526473" y="120073"/>
                  <a:pt x="563418" y="0"/>
                  <a:pt x="563418" y="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984"/>
          </a:p>
        </p:txBody>
      </p:sp>
    </p:spTree>
    <p:extLst>
      <p:ext uri="{BB962C8B-B14F-4D97-AF65-F5344CB8AC3E}">
        <p14:creationId xmlns:p14="http://schemas.microsoft.com/office/powerpoint/2010/main" val="1159996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Arrêt du mûrissement</a:t>
            </a:r>
          </a:p>
        </p:txBody>
      </p:sp>
      <p:pic>
        <p:nvPicPr>
          <p:cNvPr id="10" name="Picture 6" descr="https://www.equipes.lps.u-psud.fr/sil/IMG/jpg/Maestro_s.jpg"/>
          <p:cNvPicPr>
            <a:picLocks noChangeAspect="1" noChangeArrowheads="1"/>
          </p:cNvPicPr>
          <p:nvPr/>
        </p:nvPicPr>
        <p:blipFill rotWithShape="1">
          <a:blip r:embed="rId2" cstate="print"/>
          <a:srcRect l="14283" r="13369" b="8152"/>
          <a:stretch/>
        </p:blipFill>
        <p:spPr bwMode="auto">
          <a:xfrm>
            <a:off x="2897174" y="1579473"/>
            <a:ext cx="1469143" cy="1865117"/>
          </a:xfrm>
          <a:prstGeom prst="rect">
            <a:avLst/>
          </a:prstGeom>
          <a:noFill/>
        </p:spPr>
      </p:pic>
      <p:pic>
        <p:nvPicPr>
          <p:cNvPr id="11" name="Picture 12" descr="http://www.msc.univ-paris-diderot.fr/IMG/jpg/cg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4090" y="4952725"/>
            <a:ext cx="1865098" cy="1865098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1917" y="4952724"/>
            <a:ext cx="1865117" cy="18651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4" descr="https://www.equipes.lps.u-psud.fr/sil/IMG/jpg/Wiebk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6556" y="4952724"/>
            <a:ext cx="1480252" cy="1865117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1405569" y="6847494"/>
            <a:ext cx="2139753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Wiebke</a:t>
            </a:r>
            <a:r>
              <a:rPr lang="fr-FR" sz="1984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fr-FR" sz="1984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Drenckhan</a:t>
            </a:r>
            <a:endParaRPr lang="fr-FR" sz="1984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748438" y="3691959"/>
            <a:ext cx="2039341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Armando Maestro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939070" y="6847494"/>
            <a:ext cx="2347117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Dominique Langevin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115576" y="6817823"/>
            <a:ext cx="1489510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Cyprien Gay</a:t>
            </a:r>
          </a:p>
        </p:txBody>
      </p:sp>
      <p:pic>
        <p:nvPicPr>
          <p:cNvPr id="18" name="Picture 4" descr="http://chercheurs.lps.u-psud.fr/sil/IMG/jpg/salonen_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884" y="1579473"/>
            <a:ext cx="1865117" cy="186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5637636" y="3672474"/>
            <a:ext cx="1946367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Anniina</a:t>
            </a:r>
            <a:r>
              <a:rPr lang="fr-FR" sz="1984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fr-FR" sz="1984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Salonen</a:t>
            </a:r>
            <a:r>
              <a:rPr lang="fr-FR" sz="1984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85117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Mûrissement de deux bulles</a:t>
            </a:r>
          </a:p>
        </p:txBody>
      </p:sp>
      <p:pic>
        <p:nvPicPr>
          <p:cNvPr id="3" name="b_5_m_35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7167" y="1557908"/>
            <a:ext cx="6953143" cy="52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Critère de Gibbs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130704" y="3214794"/>
            <a:ext cx="4525305" cy="3771088"/>
            <a:chOff x="117709" y="1728034"/>
            <a:chExt cx="4105275" cy="3421062"/>
          </a:xfrm>
        </p:grpSpPr>
        <p:grpSp>
          <p:nvGrpSpPr>
            <p:cNvPr id="18" name="Groupe 17"/>
            <p:cNvGrpSpPr/>
            <p:nvPr/>
          </p:nvGrpSpPr>
          <p:grpSpPr>
            <a:xfrm>
              <a:off x="117709" y="1728034"/>
              <a:ext cx="4105275" cy="3421062"/>
              <a:chOff x="4311289" y="1766094"/>
              <a:chExt cx="4105275" cy="3421062"/>
            </a:xfrm>
            <a:solidFill>
              <a:schemeClr val="bg1"/>
            </a:solidFill>
          </p:grpSpPr>
          <p:grpSp>
            <p:nvGrpSpPr>
              <p:cNvPr id="31" name="Groupe 30"/>
              <p:cNvGrpSpPr/>
              <p:nvPr/>
            </p:nvGrpSpPr>
            <p:grpSpPr>
              <a:xfrm>
                <a:off x="4311289" y="1766094"/>
                <a:ext cx="4105275" cy="3421062"/>
                <a:chOff x="4311289" y="1766094"/>
                <a:chExt cx="4105275" cy="3421062"/>
              </a:xfrm>
              <a:grpFill/>
            </p:grpSpPr>
            <p:sp>
              <p:nvSpPr>
                <p:cNvPr id="34" name="AutoShape 15"/>
                <p:cNvSpPr>
                  <a:spLocks noChangeArrowheads="1"/>
                </p:cNvSpPr>
                <p:nvPr/>
              </p:nvSpPr>
              <p:spPr bwMode="auto">
                <a:xfrm>
                  <a:off x="4311289" y="1766094"/>
                  <a:ext cx="4105275" cy="3421062"/>
                </a:xfrm>
                <a:prstGeom prst="flowChartAlternateProcess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fr-FR" sz="1984" dirty="0"/>
                </a:p>
              </p:txBody>
            </p:sp>
            <p:sp>
              <p:nvSpPr>
                <p:cNvPr id="35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4881563" y="1874838"/>
                  <a:ext cx="1587" cy="3219450"/>
                </a:xfrm>
                <a:prstGeom prst="line">
                  <a:avLst/>
                </a:prstGeom>
                <a:grpFill/>
                <a:ln w="2556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fr-FR" sz="1984"/>
                </a:p>
              </p:txBody>
            </p:sp>
            <p:sp>
              <p:nvSpPr>
                <p:cNvPr id="36" name="Line 17"/>
                <p:cNvSpPr>
                  <a:spLocks noChangeShapeType="1"/>
                </p:cNvSpPr>
                <p:nvPr/>
              </p:nvSpPr>
              <p:spPr bwMode="auto">
                <a:xfrm>
                  <a:off x="4776788" y="4668838"/>
                  <a:ext cx="3473450" cy="1587"/>
                </a:xfrm>
                <a:prstGeom prst="line">
                  <a:avLst/>
                </a:prstGeom>
                <a:grpFill/>
                <a:ln w="2556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fr-FR" sz="1984"/>
                </a:p>
              </p:txBody>
            </p:sp>
          </p:grpSp>
          <p:graphicFrame>
            <p:nvGraphicFramePr>
              <p:cNvPr id="32" name="Object 19"/>
              <p:cNvGraphicFramePr>
                <a:graphicFrameLocks noChangeAspect="1"/>
              </p:cNvGraphicFramePr>
              <p:nvPr/>
            </p:nvGraphicFramePr>
            <p:xfrm>
              <a:off x="4356100" y="3036888"/>
              <a:ext cx="390525" cy="368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95" r:id="rId3" imgW="215713" imgH="203024" progId="Equation.3">
                      <p:embed/>
                    </p:oleObj>
                  </mc:Choice>
                  <mc:Fallback>
                    <p:oleObj r:id="rId3" imgW="215713" imgH="203024" progId="Equation.3">
                      <p:embed/>
                      <p:pic>
                        <p:nvPicPr>
                          <p:cNvPr id="32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56100" y="3036888"/>
                            <a:ext cx="390525" cy="3683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" name="Text Box 21"/>
              <p:cNvSpPr txBox="1">
                <a:spLocks noChangeArrowheads="1"/>
              </p:cNvSpPr>
              <p:nvPr/>
            </p:nvSpPr>
            <p:spPr bwMode="auto">
              <a:xfrm>
                <a:off x="6408738" y="4721225"/>
                <a:ext cx="631825" cy="46388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9208" tIns="51588" rIns="99208" bIns="51588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cs typeface="Lucida Sans Unicode" pitchFamily="34" charset="0"/>
                  </a:defRPr>
                </a:lvl1pPr>
                <a:lvl2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cs typeface="Lucida Sans Unicode" pitchFamily="34" charset="0"/>
                  </a:defRPr>
                </a:lvl2pPr>
                <a:lvl3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cs typeface="Lucida Sans Unicode" pitchFamily="34" charset="0"/>
                  </a:defRPr>
                </a:lvl3pPr>
                <a:lvl4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cs typeface="Lucida Sans Unicode" pitchFamily="34" charset="0"/>
                  </a:defRPr>
                </a:lvl4pPr>
                <a:lvl5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cs typeface="Lucida Sans Unicode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cs typeface="Lucida Sans Unicode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cs typeface="Lucida Sans Unicode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cs typeface="Lucida Sans Unicode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itchFamily="34" charset="0"/>
                    <a:cs typeface="Lucida Sans Unicode" pitchFamily="34" charset="0"/>
                  </a:defRPr>
                </a:lvl9pPr>
              </a:lstStyle>
              <a:p>
                <a:pPr eaLnBrk="1" hangingPunct="1">
                  <a:spcBef>
                    <a:spcPts val="1653"/>
                  </a:spcBef>
                </a:pPr>
                <a:r>
                  <a:rPr lang="en-US" sz="2646" b="1" i="1" dirty="0">
                    <a:solidFill>
                      <a:srgbClr val="000000"/>
                    </a:solidFill>
                    <a:latin typeface="Times" pitchFamily="18" charset="0"/>
                    <a:cs typeface="Times" pitchFamily="18" charset="0"/>
                  </a:rPr>
                  <a:t>R</a:t>
                </a:r>
                <a:r>
                  <a:rPr lang="en-US" sz="2646" b="1" baseline="-25000" dirty="0">
                    <a:solidFill>
                      <a:srgbClr val="000000"/>
                    </a:solidFill>
                    <a:latin typeface="Times" pitchFamily="18" charset="0"/>
                    <a:cs typeface="Times" pitchFamily="18" charset="0"/>
                  </a:rPr>
                  <a:t>B</a:t>
                </a:r>
              </a:p>
            </p:txBody>
          </p:sp>
        </p:grp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2870521" y="1997559"/>
            <a:ext cx="1079500" cy="796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6" r:id="rId5" imgW="583947" imgH="431613" progId="Equation.3">
                    <p:embed/>
                  </p:oleObj>
                </mc:Choice>
                <mc:Fallback>
                  <p:oleObj r:id="rId5" imgW="583947" imgH="431613" progId="Equation.3">
                    <p:embed/>
                    <p:pic>
                      <p:nvPicPr>
                        <p:cNvPr id="19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521" y="1997559"/>
                          <a:ext cx="1079500" cy="796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Freeform 18"/>
            <p:cNvSpPr>
              <a:spLocks noChangeArrowheads="1"/>
            </p:cNvSpPr>
            <p:nvPr/>
          </p:nvSpPr>
          <p:spPr bwMode="auto">
            <a:xfrm>
              <a:off x="940122" y="1859360"/>
              <a:ext cx="2368550" cy="1263650"/>
            </a:xfrm>
            <a:custGeom>
              <a:avLst/>
              <a:gdLst>
                <a:gd name="T0" fmla="*/ 2147483647 w 2041"/>
                <a:gd name="T1" fmla="*/ 2147483647 h 1089"/>
                <a:gd name="T2" fmla="*/ 2147483647 w 2041"/>
                <a:gd name="T3" fmla="*/ 2147483647 h 1089"/>
                <a:gd name="T4" fmla="*/ 2147483647 w 2041"/>
                <a:gd name="T5" fmla="*/ 2147483647 h 1089"/>
                <a:gd name="T6" fmla="*/ 2147483647 w 2041"/>
                <a:gd name="T7" fmla="*/ 2147483647 h 1089"/>
                <a:gd name="T8" fmla="*/ 0 w 2041"/>
                <a:gd name="T9" fmla="*/ 0 h 10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41"/>
                <a:gd name="T16" fmla="*/ 0 h 1089"/>
                <a:gd name="T17" fmla="*/ 2041 w 2041"/>
                <a:gd name="T18" fmla="*/ 1089 h 10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41" h="1089">
                  <a:moveTo>
                    <a:pt x="2041" y="1089"/>
                  </a:moveTo>
                  <a:cubicBezTo>
                    <a:pt x="1817" y="1088"/>
                    <a:pt x="1594" y="1088"/>
                    <a:pt x="1360" y="1043"/>
                  </a:cubicBezTo>
                  <a:cubicBezTo>
                    <a:pt x="1126" y="998"/>
                    <a:pt x="824" y="914"/>
                    <a:pt x="635" y="816"/>
                  </a:cubicBezTo>
                  <a:cubicBezTo>
                    <a:pt x="446" y="718"/>
                    <a:pt x="332" y="590"/>
                    <a:pt x="226" y="454"/>
                  </a:cubicBezTo>
                  <a:cubicBezTo>
                    <a:pt x="120" y="318"/>
                    <a:pt x="60" y="159"/>
                    <a:pt x="0" y="0"/>
                  </a:cubicBezTo>
                </a:path>
              </a:pathLst>
            </a:custGeom>
            <a:noFill/>
            <a:ln w="3816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984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1486239" y="2196581"/>
              <a:ext cx="1104900" cy="588963"/>
            </a:xfrm>
            <a:custGeom>
              <a:avLst/>
              <a:gdLst>
                <a:gd name="T0" fmla="*/ 2147483647 w 2041"/>
                <a:gd name="T1" fmla="*/ 2147483647 h 1089"/>
                <a:gd name="T2" fmla="*/ 2147483647 w 2041"/>
                <a:gd name="T3" fmla="*/ 2147483647 h 1089"/>
                <a:gd name="T4" fmla="*/ 2147483647 w 2041"/>
                <a:gd name="T5" fmla="*/ 2147483647 h 1089"/>
                <a:gd name="T6" fmla="*/ 2147483647 w 2041"/>
                <a:gd name="T7" fmla="*/ 2147483647 h 1089"/>
                <a:gd name="T8" fmla="*/ 0 w 2041"/>
                <a:gd name="T9" fmla="*/ 0 h 10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41"/>
                <a:gd name="T16" fmla="*/ 0 h 1089"/>
                <a:gd name="T17" fmla="*/ 2041 w 2041"/>
                <a:gd name="T18" fmla="*/ 1089 h 10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41" h="1089">
                  <a:moveTo>
                    <a:pt x="2041" y="1089"/>
                  </a:moveTo>
                  <a:cubicBezTo>
                    <a:pt x="1817" y="1088"/>
                    <a:pt x="1594" y="1088"/>
                    <a:pt x="1360" y="1043"/>
                  </a:cubicBezTo>
                  <a:cubicBezTo>
                    <a:pt x="1126" y="998"/>
                    <a:pt x="824" y="914"/>
                    <a:pt x="635" y="816"/>
                  </a:cubicBezTo>
                  <a:cubicBezTo>
                    <a:pt x="446" y="718"/>
                    <a:pt x="332" y="590"/>
                    <a:pt x="226" y="454"/>
                  </a:cubicBezTo>
                  <a:cubicBezTo>
                    <a:pt x="120" y="318"/>
                    <a:pt x="60" y="159"/>
                    <a:pt x="0" y="0"/>
                  </a:cubicBezTo>
                </a:path>
              </a:pathLst>
            </a:custGeom>
            <a:noFill/>
            <a:ln w="1260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984"/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1802152" y="2255319"/>
              <a:ext cx="1835150" cy="463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9208" tIns="51588" rIns="99208" bIns="51588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cs typeface="Lucida Sans Unicode" pitchFamily="34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cs typeface="Lucida Sans Unicode" pitchFamily="34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cs typeface="Lucida Sans Unicode" pitchFamily="34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cs typeface="Lucida Sans Unicode" pitchFamily="34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cs typeface="Lucida Sans Unicode" pitchFamily="34" charset="0"/>
                </a:defRPr>
              </a:lvl9pPr>
            </a:lstStyle>
            <a:p>
              <a:pPr eaLnBrk="1" hangingPunct="1">
                <a:spcBef>
                  <a:spcPts val="1240"/>
                </a:spcBef>
              </a:pPr>
              <a:r>
                <a:rPr lang="en-US" sz="2646" dirty="0">
                  <a:solidFill>
                    <a:srgbClr val="CC0000"/>
                  </a:solidFill>
                  <a:latin typeface="Times" pitchFamily="18" charset="0"/>
                  <a:cs typeface="Times" pitchFamily="18" charset="0"/>
                </a:rPr>
                <a:t>Instable</a:t>
              </a:r>
            </a:p>
          </p:txBody>
        </p:sp>
        <p:sp>
          <p:nvSpPr>
            <p:cNvPr id="23" name="Freeform 23"/>
            <p:cNvSpPr>
              <a:spLocks noChangeArrowheads="1"/>
            </p:cNvSpPr>
            <p:nvPr/>
          </p:nvSpPr>
          <p:spPr bwMode="auto">
            <a:xfrm>
              <a:off x="816297" y="3127773"/>
              <a:ext cx="2024062" cy="1943100"/>
            </a:xfrm>
            <a:custGeom>
              <a:avLst/>
              <a:gdLst>
                <a:gd name="T0" fmla="*/ 2147483647 w 1745"/>
                <a:gd name="T1" fmla="*/ 0 h 1675"/>
                <a:gd name="T2" fmla="*/ 2147483647 w 1745"/>
                <a:gd name="T3" fmla="*/ 2147483647 h 1675"/>
                <a:gd name="T4" fmla="*/ 2147483647 w 1745"/>
                <a:gd name="T5" fmla="*/ 2147483647 h 1675"/>
                <a:gd name="T6" fmla="*/ 2147483647 w 1745"/>
                <a:gd name="T7" fmla="*/ 2147483647 h 1675"/>
                <a:gd name="T8" fmla="*/ 0 w 1745"/>
                <a:gd name="T9" fmla="*/ 2147483647 h 16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45"/>
                <a:gd name="T16" fmla="*/ 0 h 1675"/>
                <a:gd name="T17" fmla="*/ 1745 w 1745"/>
                <a:gd name="T18" fmla="*/ 1675 h 16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45" h="1675">
                  <a:moveTo>
                    <a:pt x="1745" y="0"/>
                  </a:moveTo>
                  <a:cubicBezTo>
                    <a:pt x="1638" y="51"/>
                    <a:pt x="1310" y="162"/>
                    <a:pt x="1102" y="305"/>
                  </a:cubicBezTo>
                  <a:cubicBezTo>
                    <a:pt x="894" y="448"/>
                    <a:pt x="668" y="660"/>
                    <a:pt x="499" y="858"/>
                  </a:cubicBezTo>
                  <a:cubicBezTo>
                    <a:pt x="330" y="1056"/>
                    <a:pt x="174" y="1358"/>
                    <a:pt x="91" y="1494"/>
                  </a:cubicBezTo>
                  <a:cubicBezTo>
                    <a:pt x="8" y="1630"/>
                    <a:pt x="15" y="1645"/>
                    <a:pt x="0" y="1675"/>
                  </a:cubicBezTo>
                </a:path>
              </a:pathLst>
            </a:custGeom>
            <a:noFill/>
            <a:ln w="3816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984"/>
            </a:p>
          </p:txBody>
        </p:sp>
        <p:sp>
          <p:nvSpPr>
            <p:cNvPr id="24" name="AutoShape 24"/>
            <p:cNvSpPr>
              <a:spLocks noChangeArrowheads="1"/>
            </p:cNvSpPr>
            <p:nvPr/>
          </p:nvSpPr>
          <p:spPr bwMode="auto">
            <a:xfrm>
              <a:off x="2738759" y="2984898"/>
              <a:ext cx="263525" cy="263525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sz="1984"/>
            </a:p>
          </p:txBody>
        </p:sp>
        <p:sp>
          <p:nvSpPr>
            <p:cNvPr id="25" name="AutoShape 25"/>
            <p:cNvSpPr>
              <a:spLocks noChangeArrowheads="1"/>
            </p:cNvSpPr>
            <p:nvPr/>
          </p:nvSpPr>
          <p:spPr bwMode="auto">
            <a:xfrm>
              <a:off x="2308547" y="2911873"/>
              <a:ext cx="263525" cy="263525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sz="1984"/>
            </a:p>
          </p:txBody>
        </p:sp>
        <p:sp>
          <p:nvSpPr>
            <p:cNvPr id="26" name="AutoShape 26"/>
            <p:cNvSpPr>
              <a:spLocks noChangeArrowheads="1"/>
            </p:cNvSpPr>
            <p:nvPr/>
          </p:nvSpPr>
          <p:spPr bwMode="auto">
            <a:xfrm>
              <a:off x="1044897" y="2229248"/>
              <a:ext cx="263525" cy="263525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sz="1984"/>
            </a:p>
          </p:txBody>
        </p:sp>
        <p:sp>
          <p:nvSpPr>
            <p:cNvPr id="27" name="AutoShape 27"/>
            <p:cNvSpPr>
              <a:spLocks noChangeArrowheads="1"/>
            </p:cNvSpPr>
            <p:nvPr/>
          </p:nvSpPr>
          <p:spPr bwMode="auto">
            <a:xfrm>
              <a:off x="1762447" y="3491310"/>
              <a:ext cx="263525" cy="263525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sz="1984"/>
            </a:p>
          </p:txBody>
        </p:sp>
        <p:sp>
          <p:nvSpPr>
            <p:cNvPr id="28" name="AutoShape 28"/>
            <p:cNvSpPr>
              <a:spLocks noChangeArrowheads="1"/>
            </p:cNvSpPr>
            <p:nvPr/>
          </p:nvSpPr>
          <p:spPr bwMode="auto">
            <a:xfrm>
              <a:off x="1236984" y="4018360"/>
              <a:ext cx="263525" cy="263525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sz="1984"/>
            </a:p>
          </p:txBody>
        </p:sp>
        <p:sp>
          <p:nvSpPr>
            <p:cNvPr id="29" name="AutoShape 29"/>
            <p:cNvSpPr>
              <a:spLocks noChangeArrowheads="1"/>
            </p:cNvSpPr>
            <p:nvPr/>
          </p:nvSpPr>
          <p:spPr bwMode="auto">
            <a:xfrm>
              <a:off x="940122" y="4467623"/>
              <a:ext cx="263525" cy="263525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sz="1984"/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1019424" y="4646094"/>
              <a:ext cx="1254487" cy="463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9208" tIns="51588" rIns="99208" bIns="51588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cs typeface="Lucida Sans Unicode" pitchFamily="34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cs typeface="Lucida Sans Unicode" pitchFamily="34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cs typeface="Lucida Sans Unicode" pitchFamily="34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cs typeface="Lucida Sans Unicode" pitchFamily="34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cs typeface="Lucida Sans Unicode" pitchFamily="34" charset="0"/>
                </a:defRPr>
              </a:lvl9pPr>
            </a:lstStyle>
            <a:p>
              <a:pPr eaLnBrk="1" hangingPunct="1">
                <a:spcBef>
                  <a:spcPts val="1240"/>
                </a:spcBef>
              </a:pPr>
              <a:r>
                <a:rPr lang="en-US" sz="2646" dirty="0">
                  <a:solidFill>
                    <a:srgbClr val="CC0000"/>
                  </a:solidFill>
                  <a:latin typeface="Times" pitchFamily="18" charset="0"/>
                  <a:cs typeface="Times" pitchFamily="18" charset="0"/>
                </a:rPr>
                <a:t>Stable </a:t>
              </a:r>
            </a:p>
          </p:txBody>
        </p:sp>
      </p:grpSp>
      <p:sp>
        <p:nvSpPr>
          <p:cNvPr id="40" name="Oval 7"/>
          <p:cNvSpPr>
            <a:spLocks noChangeArrowheads="1"/>
          </p:cNvSpPr>
          <p:nvPr/>
        </p:nvSpPr>
        <p:spPr bwMode="auto">
          <a:xfrm>
            <a:off x="7464964" y="4402994"/>
            <a:ext cx="951959" cy="953708"/>
          </a:xfrm>
          <a:prstGeom prst="ellips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 sz="1984"/>
          </a:p>
        </p:txBody>
      </p:sp>
      <p:graphicFrame>
        <p:nvGraphicFramePr>
          <p:cNvPr id="42" name="Object 54"/>
          <p:cNvGraphicFramePr>
            <a:graphicFrameLocks noChangeAspect="1"/>
          </p:cNvGraphicFramePr>
          <p:nvPr/>
        </p:nvGraphicFramePr>
        <p:xfrm>
          <a:off x="7137316" y="5883429"/>
          <a:ext cx="1601181" cy="558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Équation" r:id="rId7" imgW="558720" imgH="203040" progId="Equation.3">
                  <p:embed/>
                </p:oleObj>
              </mc:Choice>
              <mc:Fallback>
                <p:oleObj name="Équation" r:id="rId7" imgW="558720" imgH="203040" progId="Equation.3">
                  <p:embed/>
                  <p:pic>
                    <p:nvPicPr>
                      <p:cNvPr id="42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7316" y="5883429"/>
                        <a:ext cx="1601181" cy="5582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34"/>
          <p:cNvSpPr txBox="1">
            <a:spLocks noChangeArrowheads="1"/>
          </p:cNvSpPr>
          <p:nvPr/>
        </p:nvSpPr>
        <p:spPr bwMode="auto">
          <a:xfrm>
            <a:off x="4435223" y="1795450"/>
            <a:ext cx="3383231" cy="51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9208" tIns="51588" rIns="99208" bIns="51588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ts val="1653"/>
              </a:spcBef>
            </a:pPr>
            <a:r>
              <a:rPr lang="en-US" sz="2646" dirty="0" err="1">
                <a:solidFill>
                  <a:srgbClr val="CC0000"/>
                </a:solidFill>
                <a:latin typeface="Times" pitchFamily="18" charset="0"/>
                <a:cs typeface="Times" pitchFamily="18" charset="0"/>
              </a:rPr>
              <a:t>Critère</a:t>
            </a:r>
            <a:r>
              <a:rPr lang="en-US" sz="2646" dirty="0">
                <a:solidFill>
                  <a:srgbClr val="CC0000"/>
                </a:solidFill>
                <a:latin typeface="Times" pitchFamily="18" charset="0"/>
                <a:cs typeface="Times" pitchFamily="18" charset="0"/>
              </a:rPr>
              <a:t> de </a:t>
            </a:r>
            <a:r>
              <a:rPr lang="en-US" sz="2646" dirty="0" err="1">
                <a:solidFill>
                  <a:srgbClr val="CC0000"/>
                </a:solidFill>
                <a:latin typeface="Times" pitchFamily="18" charset="0"/>
                <a:cs typeface="Times" pitchFamily="18" charset="0"/>
              </a:rPr>
              <a:t>stabilité</a:t>
            </a:r>
            <a:endParaRPr lang="en-US" sz="2646" dirty="0">
              <a:solidFill>
                <a:srgbClr val="CC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118008" y="6985882"/>
            <a:ext cx="2948243" cy="397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827"/>
              </a:spcBef>
            </a:pPr>
            <a:r>
              <a:rPr lang="fr-FR" sz="1984" dirty="0">
                <a:solidFill>
                  <a:srgbClr val="FFFFFF"/>
                </a:solidFill>
                <a:latin typeface="Times New Roman" pitchFamily="18" charset="0"/>
              </a:rPr>
              <a:t>Gibbs, </a:t>
            </a:r>
            <a:r>
              <a:rPr lang="fr-FR" sz="1984" dirty="0" err="1">
                <a:solidFill>
                  <a:srgbClr val="FFFFFF"/>
                </a:solidFill>
                <a:latin typeface="Times New Roman" pitchFamily="18" charset="0"/>
              </a:rPr>
              <a:t>OxBow</a:t>
            </a:r>
            <a:r>
              <a:rPr lang="fr-FR" sz="1984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fr-FR" sz="1984" dirty="0" err="1">
                <a:solidFill>
                  <a:srgbClr val="FFFFFF"/>
                </a:solidFill>
                <a:latin typeface="Times New Roman" pitchFamily="18" charset="0"/>
              </a:rPr>
              <a:t>Press</a:t>
            </a:r>
            <a:r>
              <a:rPr lang="fr-FR" sz="1984" dirty="0">
                <a:solidFill>
                  <a:srgbClr val="FFFFFF"/>
                </a:solidFill>
                <a:latin typeface="Times New Roman" pitchFamily="18" charset="0"/>
              </a:rPr>
              <a:t>, 1993</a:t>
            </a:r>
          </a:p>
        </p:txBody>
      </p:sp>
      <p:cxnSp>
        <p:nvCxnSpPr>
          <p:cNvPr id="47" name="Connecteur droit avec flèche 46"/>
          <p:cNvCxnSpPr/>
          <p:nvPr/>
        </p:nvCxnSpPr>
        <p:spPr>
          <a:xfrm flipH="1">
            <a:off x="6129099" y="5207418"/>
            <a:ext cx="1290625" cy="92206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/>
              <p:cNvSpPr txBox="1"/>
              <p:nvPr/>
            </p:nvSpPr>
            <p:spPr>
              <a:xfrm>
                <a:off x="4515043" y="6186888"/>
                <a:ext cx="2171379" cy="737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20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𝐺𝑀</m:t>
                          </m:r>
                        </m:sub>
                      </m:sSub>
                      <m:r>
                        <a:rPr lang="fr-FR" sz="2205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sz="220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5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𝜕𝛾</m:t>
                          </m:r>
                        </m:num>
                        <m:den>
                          <m:r>
                            <a:rPr lang="fr-FR" sz="2205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nor/>
                            </m:rPr>
                            <a:rPr lang="fr-FR" sz="2205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ln</m:t>
                          </m:r>
                          <m:r>
                            <a:rPr lang="fr-FR" sz="2205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fr-FR" sz="2205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ZoneTexte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043" y="6186888"/>
                <a:ext cx="2171379" cy="73757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5"/>
          <p:cNvSpPr>
            <a:spLocks noChangeArrowheads="1"/>
          </p:cNvSpPr>
          <p:nvPr/>
        </p:nvSpPr>
        <p:spPr bwMode="auto">
          <a:xfrm>
            <a:off x="790049" y="1167972"/>
            <a:ext cx="1512035" cy="146432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 sz="2205" i="1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50" name="Connecteur droit avec flèche 49"/>
          <p:cNvCxnSpPr>
            <a:endCxn id="49" idx="7"/>
          </p:cNvCxnSpPr>
          <p:nvPr/>
        </p:nvCxnSpPr>
        <p:spPr>
          <a:xfrm flipV="1">
            <a:off x="1546067" y="1382417"/>
            <a:ext cx="534585" cy="5954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963073" y="1408326"/>
            <a:ext cx="829073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i="1" dirty="0"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  <a:r>
              <a:rPr lang="fr-FR" sz="1984" i="1" baseline="-25000" dirty="0">
                <a:latin typeface="Times" panose="02020603050405020304" pitchFamily="18" charset="0"/>
                <a:cs typeface="Times" panose="02020603050405020304" pitchFamily="18" charset="0"/>
              </a:rPr>
              <a:t>B , </a:t>
            </a:r>
            <a:r>
              <a:rPr lang="fr-FR" sz="1984" i="1" dirty="0">
                <a:latin typeface="Times" panose="02020603050405020304" pitchFamily="18" charset="0"/>
                <a:cs typeface="Times" panose="02020603050405020304" pitchFamily="18" charset="0"/>
              </a:rPr>
              <a:t>R</a:t>
            </a:r>
            <a:r>
              <a:rPr lang="fr-FR" sz="1984" i="1" baseline="-25000" dirty="0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36534" y="1160446"/>
            <a:ext cx="425116" cy="397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984" i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  <a:r>
              <a:rPr lang="fr-FR" sz="1984" i="1" baseline="-250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/>
              <p:cNvSpPr txBox="1"/>
              <p:nvPr/>
            </p:nvSpPr>
            <p:spPr>
              <a:xfrm>
                <a:off x="2024044" y="2183567"/>
                <a:ext cx="1753236" cy="390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𝑃𝐵</m:t>
                      </m:r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1984" baseline="-25000" dirty="0"/>
              </a:p>
            </p:txBody>
          </p:sp>
        </mc:Choice>
        <mc:Fallback xmlns="">
          <p:sp>
            <p:nvSpPr>
              <p:cNvPr id="53" name="ZoneTexte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044" y="2183567"/>
                <a:ext cx="1753236" cy="390748"/>
              </a:xfrm>
              <a:prstGeom prst="rect">
                <a:avLst/>
              </a:prstGeom>
              <a:blipFill>
                <a:blip r:embed="rId10"/>
                <a:stretch>
                  <a:fillRect b="-15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/>
              <p:cNvSpPr txBox="1"/>
              <p:nvPr/>
            </p:nvSpPr>
            <p:spPr>
              <a:xfrm>
                <a:off x="7739079" y="1800760"/>
                <a:ext cx="1344342" cy="6299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fr-FR" sz="1984" dirty="0"/>
              </a:p>
            </p:txBody>
          </p:sp>
        </mc:Choice>
        <mc:Fallback xmlns="">
          <p:sp>
            <p:nvSpPr>
              <p:cNvPr id="54" name="ZoneTexte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079" y="1800760"/>
                <a:ext cx="1344342" cy="62991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/>
              <p:cNvSpPr txBox="1"/>
              <p:nvPr/>
            </p:nvSpPr>
            <p:spPr>
              <a:xfrm>
                <a:off x="5338291" y="3066620"/>
                <a:ext cx="4259371" cy="6860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1984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984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fr-FR" sz="1984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num>
                        <m:den>
                          <m:sSubSup>
                            <m:sSubSupPr>
                              <m:ctrlP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sSub>
                            <m:sSubPr>
                              <m:ctrlP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num>
                        <m:den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1984" dirty="0"/>
              </a:p>
            </p:txBody>
          </p:sp>
        </mc:Choice>
        <mc:Fallback xmlns=""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291" y="3066620"/>
                <a:ext cx="4259371" cy="68608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/>
              <p:cNvSpPr txBox="1"/>
              <p:nvPr/>
            </p:nvSpPr>
            <p:spPr>
              <a:xfrm>
                <a:off x="6345628" y="4451100"/>
                <a:ext cx="2566985" cy="6461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sSubSup>
                            <m:sSubSupPr>
                              <m:ctrlP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ctrlP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𝐺𝑀</m:t>
                              </m:r>
                            </m:sub>
                          </m:sSub>
                        </m:e>
                      </m:d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fr-FR" sz="1984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6" name="ZoneText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628" y="4451100"/>
                <a:ext cx="2566985" cy="646139"/>
              </a:xfrm>
              <a:prstGeom prst="rect">
                <a:avLst/>
              </a:prstGeom>
              <a:blipFill>
                <a:blip r:embed="rId13"/>
                <a:stretch>
                  <a:fillRect b="-9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/>
              <p:cNvSpPr txBox="1"/>
              <p:nvPr/>
            </p:nvSpPr>
            <p:spPr>
              <a:xfrm>
                <a:off x="7248284" y="5883429"/>
                <a:ext cx="1620700" cy="52803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64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64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64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𝐺𝑀</m:t>
                          </m:r>
                        </m:sub>
                      </m:sSub>
                      <m:r>
                        <a:rPr lang="fr-FR" sz="2646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type m:val="skw"/>
                          <m:ctrlPr>
                            <a:rPr lang="fr-FR" sz="264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64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num>
                        <m:den>
                          <m:r>
                            <a:rPr lang="fr-FR" sz="2646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FR" sz="2646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7" name="ZoneTexte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284" y="5883429"/>
                <a:ext cx="1620700" cy="5280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984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5" grpId="0"/>
      <p:bldP spid="46" grpId="0"/>
      <p:bldP spid="48" grpId="0"/>
      <p:bldP spid="54" grpId="0"/>
      <p:bldP spid="55" grpId="0"/>
      <p:bldP spid="56" grpId="0"/>
      <p:bldP spid="5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49685" y="3621087"/>
            <a:ext cx="521063" cy="3363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/>
          </a:p>
        </p:txBody>
      </p:sp>
      <p:sp>
        <p:nvSpPr>
          <p:cNvPr id="25602" name="Titre 1"/>
          <p:cNvSpPr>
            <a:spLocks noGrp="1"/>
          </p:cNvSpPr>
          <p:nvPr>
            <p:ph type="title"/>
          </p:nvPr>
        </p:nvSpPr>
        <p:spPr>
          <a:xfrm>
            <a:off x="1425850" y="2203118"/>
            <a:ext cx="7322274" cy="10464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3968" dirty="0">
                <a:latin typeface="Times" pitchFamily="18" charset="0"/>
                <a:cs typeface="Times" pitchFamily="18" charset="0"/>
              </a:rPr>
              <a:t>2 </a:t>
            </a:r>
            <a:r>
              <a:rPr lang="fr-FR" sz="3968" dirty="0" err="1">
                <a:latin typeface="Times" pitchFamily="18" charset="0"/>
                <a:cs typeface="Times" pitchFamily="18" charset="0"/>
              </a:rPr>
              <a:t>Bubbles</a:t>
            </a:r>
            <a:r>
              <a:rPr lang="fr-FR" sz="3968" dirty="0">
                <a:latin typeface="Times" pitchFamily="18" charset="0"/>
                <a:cs typeface="Times" pitchFamily="18" charset="0"/>
              </a:rPr>
              <a:t> </a:t>
            </a:r>
            <a:r>
              <a:rPr lang="fr-FR" sz="3968" dirty="0" err="1">
                <a:latin typeface="Times" pitchFamily="18" charset="0"/>
                <a:cs typeface="Times" pitchFamily="18" charset="0"/>
              </a:rPr>
              <a:t>monodisperses</a:t>
            </a:r>
            <a:r>
              <a:rPr lang="fr-FR" sz="3968" dirty="0">
                <a:latin typeface="Times" pitchFamily="18" charset="0"/>
                <a:cs typeface="Times" pitchFamily="18" charset="0"/>
              </a:rPr>
              <a:t> (</a:t>
            </a:r>
            <a:r>
              <a:rPr lang="fr-FR" sz="3968" i="1" dirty="0">
                <a:latin typeface="Times" pitchFamily="18" charset="0"/>
                <a:cs typeface="Times" pitchFamily="18" charset="0"/>
              </a:rPr>
              <a:t>x</a:t>
            </a:r>
            <a:r>
              <a:rPr lang="fr-FR" sz="3968" i="1" baseline="-25000" dirty="0">
                <a:latin typeface="Times" pitchFamily="18" charset="0"/>
                <a:cs typeface="Times" pitchFamily="18" charset="0"/>
              </a:rPr>
              <a:t>0</a:t>
            </a:r>
            <a:r>
              <a:rPr lang="fr-FR" sz="3968" dirty="0">
                <a:latin typeface="Times" pitchFamily="18" charset="0"/>
                <a:cs typeface="Times" pitchFamily="18" charset="0"/>
              </a:rPr>
              <a:t>=1)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187" y="3621087"/>
            <a:ext cx="7639603" cy="336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67186" y="3700461"/>
            <a:ext cx="793755" cy="635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/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64777" y="5103963"/>
            <a:ext cx="2404826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dirty="0">
                <a:latin typeface="Times" pitchFamily="18" charset="0"/>
                <a:cs typeface="Times" pitchFamily="18" charset="0"/>
              </a:rPr>
              <a:t>Rapport de taille final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89809" y="3938588"/>
            <a:ext cx="2778142" cy="396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/>
          </a:p>
        </p:txBody>
      </p:sp>
      <p:sp>
        <p:nvSpPr>
          <p:cNvPr id="17" name="Rectangle 16"/>
          <p:cNvSpPr/>
          <p:nvPr/>
        </p:nvSpPr>
        <p:spPr>
          <a:xfrm>
            <a:off x="7078880" y="4256090"/>
            <a:ext cx="1389071" cy="476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/>
          </a:p>
        </p:txBody>
      </p:sp>
      <p:sp>
        <p:nvSpPr>
          <p:cNvPr id="18" name="Rectangle 17"/>
          <p:cNvSpPr/>
          <p:nvPr/>
        </p:nvSpPr>
        <p:spPr>
          <a:xfrm>
            <a:off x="6880442" y="4335465"/>
            <a:ext cx="238126" cy="317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/>
          </a:p>
        </p:txBody>
      </p:sp>
      <p:sp>
        <p:nvSpPr>
          <p:cNvPr id="24" name="Rectangle 23"/>
          <p:cNvSpPr/>
          <p:nvPr/>
        </p:nvSpPr>
        <p:spPr>
          <a:xfrm>
            <a:off x="6880442" y="4335465"/>
            <a:ext cx="1190632" cy="1428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/>
          </a:p>
        </p:txBody>
      </p:sp>
      <p:sp>
        <p:nvSpPr>
          <p:cNvPr id="25" name="Forme libre 24"/>
          <p:cNvSpPr/>
          <p:nvPr/>
        </p:nvSpPr>
        <p:spPr>
          <a:xfrm>
            <a:off x="4864556" y="4043146"/>
            <a:ext cx="3695841" cy="2120909"/>
          </a:xfrm>
          <a:custGeom>
            <a:avLst/>
            <a:gdLst>
              <a:gd name="connsiteX0" fmla="*/ 371475 w 3352800"/>
              <a:gd name="connsiteY0" fmla="*/ 600075 h 1924050"/>
              <a:gd name="connsiteX1" fmla="*/ 2381250 w 3352800"/>
              <a:gd name="connsiteY1" fmla="*/ 1924050 h 1924050"/>
              <a:gd name="connsiteX2" fmla="*/ 3352800 w 3352800"/>
              <a:gd name="connsiteY2" fmla="*/ 1866900 h 1924050"/>
              <a:gd name="connsiteX3" fmla="*/ 3343275 w 3352800"/>
              <a:gd name="connsiteY3" fmla="*/ 38100 h 1924050"/>
              <a:gd name="connsiteX4" fmla="*/ 0 w 3352800"/>
              <a:gd name="connsiteY4" fmla="*/ 0 h 1924050"/>
              <a:gd name="connsiteX5" fmla="*/ 428625 w 3352800"/>
              <a:gd name="connsiteY5" fmla="*/ 619125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2800" h="1924050">
                <a:moveTo>
                  <a:pt x="371475" y="600075"/>
                </a:moveTo>
                <a:lnTo>
                  <a:pt x="2381250" y="1924050"/>
                </a:lnTo>
                <a:lnTo>
                  <a:pt x="3352800" y="1866900"/>
                </a:lnTo>
                <a:lnTo>
                  <a:pt x="3343275" y="38100"/>
                </a:lnTo>
                <a:lnTo>
                  <a:pt x="0" y="0"/>
                </a:lnTo>
                <a:lnTo>
                  <a:pt x="428625" y="619125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984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33" name="Forme libre 32"/>
          <p:cNvSpPr/>
          <p:nvPr/>
        </p:nvSpPr>
        <p:spPr>
          <a:xfrm>
            <a:off x="3452367" y="3775408"/>
            <a:ext cx="1939791" cy="1007957"/>
          </a:xfrm>
          <a:custGeom>
            <a:avLst/>
            <a:gdLst>
              <a:gd name="connsiteX0" fmla="*/ 290512 w 1759743"/>
              <a:gd name="connsiteY0" fmla="*/ 2381 h 914400"/>
              <a:gd name="connsiteX1" fmla="*/ 0 w 1759743"/>
              <a:gd name="connsiteY1" fmla="*/ 0 h 914400"/>
              <a:gd name="connsiteX2" fmla="*/ 0 w 1759743"/>
              <a:gd name="connsiteY2" fmla="*/ 0 h 914400"/>
              <a:gd name="connsiteX3" fmla="*/ 54768 w 1759743"/>
              <a:gd name="connsiteY3" fmla="*/ 26193 h 914400"/>
              <a:gd name="connsiteX4" fmla="*/ 147637 w 1759743"/>
              <a:gd name="connsiteY4" fmla="*/ 38100 h 914400"/>
              <a:gd name="connsiteX5" fmla="*/ 207168 w 1759743"/>
              <a:gd name="connsiteY5" fmla="*/ 54768 h 914400"/>
              <a:gd name="connsiteX6" fmla="*/ 290512 w 1759743"/>
              <a:gd name="connsiteY6" fmla="*/ 76200 h 914400"/>
              <a:gd name="connsiteX7" fmla="*/ 416718 w 1759743"/>
              <a:gd name="connsiteY7" fmla="*/ 114300 h 914400"/>
              <a:gd name="connsiteX8" fmla="*/ 514350 w 1759743"/>
              <a:gd name="connsiteY8" fmla="*/ 147637 h 914400"/>
              <a:gd name="connsiteX9" fmla="*/ 626268 w 1759743"/>
              <a:gd name="connsiteY9" fmla="*/ 197643 h 914400"/>
              <a:gd name="connsiteX10" fmla="*/ 876300 w 1759743"/>
              <a:gd name="connsiteY10" fmla="*/ 321468 h 914400"/>
              <a:gd name="connsiteX11" fmla="*/ 1012031 w 1759743"/>
              <a:gd name="connsiteY11" fmla="*/ 409575 h 914400"/>
              <a:gd name="connsiteX12" fmla="*/ 1121568 w 1759743"/>
              <a:gd name="connsiteY12" fmla="*/ 488156 h 914400"/>
              <a:gd name="connsiteX13" fmla="*/ 1243012 w 1759743"/>
              <a:gd name="connsiteY13" fmla="*/ 566737 h 914400"/>
              <a:gd name="connsiteX14" fmla="*/ 1433512 w 1759743"/>
              <a:gd name="connsiteY14" fmla="*/ 688181 h 914400"/>
              <a:gd name="connsiteX15" fmla="*/ 1759743 w 1759743"/>
              <a:gd name="connsiteY15" fmla="*/ 914400 h 914400"/>
              <a:gd name="connsiteX16" fmla="*/ 1616868 w 1759743"/>
              <a:gd name="connsiteY16" fmla="*/ 285750 h 914400"/>
              <a:gd name="connsiteX17" fmla="*/ 614362 w 1759743"/>
              <a:gd name="connsiteY17" fmla="*/ 64293 h 914400"/>
              <a:gd name="connsiteX18" fmla="*/ 290512 w 1759743"/>
              <a:gd name="connsiteY18" fmla="*/ 238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59743" h="914400">
                <a:moveTo>
                  <a:pt x="290512" y="2381"/>
                </a:moveTo>
                <a:lnTo>
                  <a:pt x="0" y="0"/>
                </a:lnTo>
                <a:lnTo>
                  <a:pt x="0" y="0"/>
                </a:lnTo>
                <a:lnTo>
                  <a:pt x="54768" y="26193"/>
                </a:lnTo>
                <a:lnTo>
                  <a:pt x="147637" y="38100"/>
                </a:lnTo>
                <a:lnTo>
                  <a:pt x="207168" y="54768"/>
                </a:lnTo>
                <a:lnTo>
                  <a:pt x="290512" y="76200"/>
                </a:lnTo>
                <a:lnTo>
                  <a:pt x="416718" y="114300"/>
                </a:lnTo>
                <a:lnTo>
                  <a:pt x="514350" y="147637"/>
                </a:lnTo>
                <a:lnTo>
                  <a:pt x="626268" y="197643"/>
                </a:lnTo>
                <a:lnTo>
                  <a:pt x="876300" y="321468"/>
                </a:lnTo>
                <a:lnTo>
                  <a:pt x="1012031" y="409575"/>
                </a:lnTo>
                <a:lnTo>
                  <a:pt x="1121568" y="488156"/>
                </a:lnTo>
                <a:lnTo>
                  <a:pt x="1243012" y="566737"/>
                </a:lnTo>
                <a:lnTo>
                  <a:pt x="1433512" y="688181"/>
                </a:lnTo>
                <a:lnTo>
                  <a:pt x="1759743" y="914400"/>
                </a:lnTo>
                <a:lnTo>
                  <a:pt x="1616868" y="285750"/>
                </a:lnTo>
                <a:lnTo>
                  <a:pt x="614362" y="64293"/>
                </a:lnTo>
                <a:lnTo>
                  <a:pt x="290512" y="23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/>
          </a:p>
        </p:txBody>
      </p:sp>
      <p:sp>
        <p:nvSpPr>
          <p:cNvPr id="34" name="Rectangle 33"/>
          <p:cNvSpPr/>
          <p:nvPr/>
        </p:nvSpPr>
        <p:spPr>
          <a:xfrm>
            <a:off x="3306459" y="4501200"/>
            <a:ext cx="1113717" cy="1508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/>
          </a:p>
        </p:txBody>
      </p:sp>
      <p:sp>
        <p:nvSpPr>
          <p:cNvPr id="40" name="ZoneTexte 39"/>
          <p:cNvSpPr txBox="1"/>
          <p:nvPr/>
        </p:nvSpPr>
        <p:spPr>
          <a:xfrm>
            <a:off x="6729978" y="4004266"/>
            <a:ext cx="2158067" cy="56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86" dirty="0">
                <a:latin typeface="Times" pitchFamily="18" charset="0"/>
                <a:cs typeface="Times" pitchFamily="18" charset="0"/>
              </a:rPr>
              <a:t>E</a:t>
            </a:r>
            <a:r>
              <a:rPr lang="fr-FR" sz="3086" baseline="-25000" dirty="0">
                <a:latin typeface="Times" pitchFamily="18" charset="0"/>
                <a:cs typeface="Times" pitchFamily="18" charset="0"/>
              </a:rPr>
              <a:t>GM</a:t>
            </a:r>
            <a:r>
              <a:rPr lang="fr-FR" sz="3086" dirty="0">
                <a:latin typeface="Times" pitchFamily="18" charset="0"/>
                <a:cs typeface="Times" pitchFamily="18" charset="0"/>
              </a:rPr>
              <a:t>/</a:t>
            </a:r>
            <a:r>
              <a:rPr lang="fr-FR" sz="3086" dirty="0">
                <a:latin typeface="Symbol" pitchFamily="18" charset="2"/>
                <a:cs typeface="Times" pitchFamily="18" charset="0"/>
              </a:rPr>
              <a:t>g</a:t>
            </a:r>
            <a:r>
              <a:rPr lang="fr-FR" sz="3086" baseline="-25000" dirty="0">
                <a:latin typeface="Times" pitchFamily="18" charset="0"/>
                <a:cs typeface="Times" pitchFamily="18" charset="0"/>
              </a:rPr>
              <a:t>0</a:t>
            </a:r>
            <a:r>
              <a:rPr lang="fr-FR" sz="3086" dirty="0">
                <a:latin typeface="Times" pitchFamily="18" charset="0"/>
                <a:cs typeface="Times" pitchFamily="18" charset="0"/>
              </a:rPr>
              <a:t>&gt;2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6135981" y="4590339"/>
            <a:ext cx="1813317" cy="1008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dirty="0">
                <a:latin typeface="Times" pitchFamily="18" charset="0"/>
                <a:cs typeface="Times" pitchFamily="18" charset="0"/>
              </a:rPr>
              <a:t>Le mûrissement</a:t>
            </a:r>
          </a:p>
          <a:p>
            <a:r>
              <a:rPr lang="fr-FR" sz="1984" dirty="0">
                <a:latin typeface="Times" pitchFamily="18" charset="0"/>
                <a:cs typeface="Times" pitchFamily="18" charset="0"/>
              </a:rPr>
              <a:t>s’arrête !</a:t>
            </a:r>
          </a:p>
          <a:p>
            <a:endParaRPr lang="fr-FR" sz="1984" dirty="0"/>
          </a:p>
        </p:txBody>
      </p:sp>
      <p:sp>
        <p:nvSpPr>
          <p:cNvPr id="51" name="Forme libre 50"/>
          <p:cNvSpPr/>
          <p:nvPr/>
        </p:nvSpPr>
        <p:spPr>
          <a:xfrm>
            <a:off x="7594503" y="5763826"/>
            <a:ext cx="317467" cy="3174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19050" tIns="69446" rIns="119050" bIns="69446" anchor="ctr" anchorCtr="0" compatLnSpc="0"/>
          <a:lstStyle/>
          <a:p>
            <a:pPr hangingPunct="0"/>
            <a:endParaRPr lang="fi-FI" sz="1984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2" name="Forme libre 51"/>
          <p:cNvSpPr/>
          <p:nvPr/>
        </p:nvSpPr>
        <p:spPr>
          <a:xfrm>
            <a:off x="7991733" y="5764224"/>
            <a:ext cx="317467" cy="3174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19050" tIns="69446" rIns="119050" bIns="69446" anchor="ctr" anchorCtr="0" compatLnSpc="0"/>
          <a:lstStyle/>
          <a:p>
            <a:pPr hangingPunct="0"/>
            <a:endParaRPr lang="fi-FI" sz="1984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3" name="Forme libre 52"/>
          <p:cNvSpPr/>
          <p:nvPr/>
        </p:nvSpPr>
        <p:spPr>
          <a:xfrm>
            <a:off x="2752942" y="3949476"/>
            <a:ext cx="79367" cy="793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19050" tIns="69446" rIns="119050" bIns="69446" anchor="ctr" anchorCtr="0" compatLnSpc="0"/>
          <a:lstStyle/>
          <a:p>
            <a:pPr hangingPunct="0"/>
            <a:endParaRPr lang="fi-FI" sz="1984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4" name="Forme libre 53"/>
          <p:cNvSpPr/>
          <p:nvPr/>
        </p:nvSpPr>
        <p:spPr>
          <a:xfrm>
            <a:off x="2991043" y="3776060"/>
            <a:ext cx="411913" cy="41191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19050" tIns="69446" rIns="119050" bIns="69446" anchor="ctr" anchorCtr="0" compatLnSpc="0"/>
          <a:lstStyle/>
          <a:p>
            <a:pPr hangingPunct="0"/>
            <a:endParaRPr lang="fi-FI" sz="1984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0" name="Ellipse 11"/>
          <p:cNvSpPr>
            <a:spLocks noChangeArrowheads="1"/>
          </p:cNvSpPr>
          <p:nvPr/>
        </p:nvSpPr>
        <p:spPr bwMode="auto">
          <a:xfrm>
            <a:off x="1963049" y="222179"/>
            <a:ext cx="1732426" cy="1732426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sz="1984"/>
          </a:p>
        </p:txBody>
      </p:sp>
      <p:sp>
        <p:nvSpPr>
          <p:cNvPr id="21" name="Ellipse 12"/>
          <p:cNvSpPr>
            <a:spLocks noChangeArrowheads="1"/>
          </p:cNvSpPr>
          <p:nvPr/>
        </p:nvSpPr>
        <p:spPr bwMode="auto">
          <a:xfrm>
            <a:off x="3774221" y="458420"/>
            <a:ext cx="1181200" cy="1102453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sz="1984"/>
          </a:p>
        </p:txBody>
      </p:sp>
      <p:sp>
        <p:nvSpPr>
          <p:cNvPr id="22" name="ZoneTexte 8"/>
          <p:cNvSpPr txBox="1">
            <a:spLocks noChangeArrowheads="1"/>
          </p:cNvSpPr>
          <p:nvPr/>
        </p:nvSpPr>
        <p:spPr bwMode="auto">
          <a:xfrm>
            <a:off x="2356782" y="852152"/>
            <a:ext cx="889474" cy="66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425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425" baseline="-25000" dirty="0">
                <a:latin typeface="Times New Roman" pitchFamily="18" charset="0"/>
                <a:cs typeface="Times New Roman" pitchFamily="18" charset="0"/>
              </a:rPr>
              <a:t>1, </a:t>
            </a:r>
            <a:r>
              <a:rPr lang="fr-FR" sz="2425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2425" baseline="-25000" dirty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endParaRPr lang="fr-FR" sz="1984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ZoneTexte 9"/>
          <p:cNvSpPr txBox="1">
            <a:spLocks noChangeArrowheads="1"/>
          </p:cNvSpPr>
          <p:nvPr/>
        </p:nvSpPr>
        <p:spPr bwMode="auto">
          <a:xfrm>
            <a:off x="3931714" y="773406"/>
            <a:ext cx="889474" cy="66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425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425" baseline="-25000" dirty="0">
                <a:latin typeface="Times New Roman" pitchFamily="18" charset="0"/>
                <a:cs typeface="Times New Roman" pitchFamily="18" charset="0"/>
              </a:rPr>
              <a:t>2, </a:t>
            </a:r>
            <a:r>
              <a:rPr lang="fr-FR" sz="2425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fr-FR" sz="2425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endParaRPr lang="fr-FR" sz="1984" baseline="-250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131856" y="334784"/>
                <a:ext cx="1973424" cy="15705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984" dirty="0">
                    <a:solidFill>
                      <a:schemeClr val="bg1"/>
                    </a:solidFill>
                    <a:latin typeface="Times" pitchFamily="18" charset="0"/>
                    <a:ea typeface="Tahoma" pitchFamily="34" charset="0"/>
                    <a:cs typeface="Times" pitchFamily="18" charset="0"/>
                  </a:rPr>
                  <a:t>Rapport de taille entre les bulles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/>
                          <a:ea typeface="Tahoma" pitchFamily="34" charset="0"/>
                          <a:cs typeface="Times" pitchFamily="18" charset="0"/>
                        </a:rPr>
                        <m:t>𝑥</m:t>
                      </m:r>
                      <m:r>
                        <a:rPr lang="fr-FR" sz="1984" i="1">
                          <a:solidFill>
                            <a:schemeClr val="bg1"/>
                          </a:solidFill>
                          <a:latin typeface="Cambria Math"/>
                          <a:ea typeface="Tahoma" pitchFamily="34" charset="0"/>
                          <a:cs typeface="Times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984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itchFamily="34" charset="0"/>
                                  <a:cs typeface="Times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fr-FR" sz="1984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ahoma" pitchFamily="34" charset="0"/>
                                      <a:cs typeface="Times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984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Tahoma" pitchFamily="34" charset="0"/>
                                      <a:cs typeface="Times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fr-FR" sz="1984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Tahoma" pitchFamily="34" charset="0"/>
                                      <a:cs typeface="Times" pitchFamily="18" charset="0"/>
                                    </a:rPr>
                                    <m:t>2</m:t>
                                  </m:r>
                                </m:sub>
                                <m:sup/>
                              </m:sSubSup>
                            </m:e>
                            <m:sup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ahoma" pitchFamily="34" charset="0"/>
                                  <a:cs typeface="Times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/>
                              <a:ea typeface="Tahoma" pitchFamily="34" charset="0"/>
                              <a:cs typeface="Times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itchFamily="34" charset="0"/>
                                  <a:cs typeface="Times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fr-FR" sz="1984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ahoma" pitchFamily="34" charset="0"/>
                                      <a:cs typeface="Times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984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Tahoma" pitchFamily="34" charset="0"/>
                                      <a:cs typeface="Times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fr-FR" sz="1984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Tahoma" pitchFamily="34" charset="0"/>
                                      <a:cs typeface="Times" pitchFamily="18" charset="0"/>
                                    </a:rPr>
                                    <m:t>1</m:t>
                                  </m:r>
                                </m:sub>
                                <m:sup/>
                              </m:sSubSup>
                            </m:e>
                            <m:sup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ahoma" pitchFamily="34" charset="0"/>
                                  <a:cs typeface="Times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fr-FR" sz="1984" i="1">
                              <a:solidFill>
                                <a:schemeClr val="bg1"/>
                              </a:solidFill>
                              <a:latin typeface="Cambria Math"/>
                              <a:ea typeface="Tahoma" pitchFamily="34" charset="0"/>
                              <a:cs typeface="Times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itchFamily="34" charset="0"/>
                                  <a:cs typeface="Times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fr-FR" sz="1984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ahoma" pitchFamily="34" charset="0"/>
                                      <a:cs typeface="Times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984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Tahoma" pitchFamily="34" charset="0"/>
                                      <a:cs typeface="Times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fr-FR" sz="1984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Tahoma" pitchFamily="34" charset="0"/>
                                      <a:cs typeface="Times" pitchFamily="18" charset="0"/>
                                    </a:rPr>
                                    <m:t>0</m:t>
                                  </m:r>
                                </m:sub>
                                <m:sup/>
                              </m:sSubSup>
                            </m:e>
                            <m:sup>
                              <m:r>
                                <a:rPr lang="fr-FR" sz="1984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Tahoma" pitchFamily="34" charset="0"/>
                                  <a:cs typeface="Times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sz="1984" dirty="0">
                  <a:solidFill>
                    <a:schemeClr val="bg1"/>
                  </a:solidFill>
                  <a:latin typeface="Times" pitchFamily="18" charset="0"/>
                  <a:ea typeface="Tahoma" pitchFamily="34" charset="0"/>
                  <a:cs typeface="Times" pitchFamily="18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856" y="334784"/>
                <a:ext cx="1973424" cy="1570558"/>
              </a:xfrm>
              <a:prstGeom prst="rect">
                <a:avLst/>
              </a:prstGeom>
              <a:blipFill>
                <a:blip r:embed="rId4"/>
                <a:stretch>
                  <a:fillRect l="-3086" t="-1550" r="-3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cteur droit 4"/>
          <p:cNvCxnSpPr/>
          <p:nvPr/>
        </p:nvCxnSpPr>
        <p:spPr>
          <a:xfrm flipV="1">
            <a:off x="3969779" y="2768261"/>
            <a:ext cx="4475382" cy="11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6880442" y="6412419"/>
            <a:ext cx="2158067" cy="56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86" dirty="0">
                <a:latin typeface="Times" pitchFamily="18" charset="0"/>
                <a:cs typeface="Times" pitchFamily="18" charset="0"/>
              </a:rPr>
              <a:t>E</a:t>
            </a:r>
            <a:r>
              <a:rPr lang="fr-FR" sz="3086" baseline="-25000" dirty="0">
                <a:latin typeface="Times" pitchFamily="18" charset="0"/>
                <a:cs typeface="Times" pitchFamily="18" charset="0"/>
              </a:rPr>
              <a:t>GM</a:t>
            </a:r>
            <a:r>
              <a:rPr lang="fr-FR" sz="3086" dirty="0">
                <a:latin typeface="Times" pitchFamily="18" charset="0"/>
                <a:cs typeface="Times" pitchFamily="18" charset="0"/>
              </a:rPr>
              <a:t>/</a:t>
            </a:r>
            <a:r>
              <a:rPr lang="fr-FR" sz="3086" dirty="0">
                <a:latin typeface="Symbol" pitchFamily="18" charset="2"/>
                <a:cs typeface="Times" pitchFamily="18" charset="0"/>
              </a:rPr>
              <a:t>g</a:t>
            </a:r>
            <a:r>
              <a:rPr lang="fr-FR" sz="3086" baseline="-25000" dirty="0">
                <a:latin typeface="Times" pitchFamily="18" charset="0"/>
                <a:cs typeface="Times" pitchFamily="18" charset="0"/>
              </a:rPr>
              <a:t>0</a:t>
            </a:r>
            <a:endParaRPr lang="fr-FR" sz="3086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86987" y="6594373"/>
            <a:ext cx="1044869" cy="360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/>
          </a:p>
        </p:txBody>
      </p:sp>
      <p:sp>
        <p:nvSpPr>
          <p:cNvPr id="28" name="Forme libre 27"/>
          <p:cNvSpPr/>
          <p:nvPr/>
        </p:nvSpPr>
        <p:spPr>
          <a:xfrm>
            <a:off x="5119723" y="4891094"/>
            <a:ext cx="317467" cy="3174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19050" tIns="69446" rIns="119050" bIns="69446" anchor="ctr" anchorCtr="0" compatLnSpc="0"/>
          <a:lstStyle/>
          <a:p>
            <a:pPr hangingPunct="0"/>
            <a:endParaRPr lang="fi-FI" sz="1984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9" name="Forme libre 28"/>
          <p:cNvSpPr/>
          <p:nvPr/>
        </p:nvSpPr>
        <p:spPr>
          <a:xfrm>
            <a:off x="4802221" y="4970470"/>
            <a:ext cx="229980" cy="20456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19050" tIns="69446" rIns="119050" bIns="69446" anchor="ctr" anchorCtr="0" compatLnSpc="0"/>
          <a:lstStyle/>
          <a:p>
            <a:pPr hangingPunct="0"/>
            <a:endParaRPr lang="fi-FI" sz="1984">
              <a:latin typeface="Arial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2245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3" grpId="0" animBg="1"/>
      <p:bldP spid="34" grpId="0" animBg="1"/>
      <p:bldP spid="40" grpId="0"/>
      <p:bldP spid="41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416622"/>
            <a:ext cx="10079567" cy="672643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897830" y="128565"/>
            <a:ext cx="2015873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dirty="0">
                <a:solidFill>
                  <a:schemeClr val="bg1">
                    <a:lumMod val="85000"/>
                  </a:schemeClr>
                </a:solidFill>
              </a:rPr>
              <a:t>© Serge Guichard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215332" y="416622"/>
            <a:ext cx="1573123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dirty="0">
                <a:solidFill>
                  <a:schemeClr val="bg1">
                    <a:lumMod val="85000"/>
                  </a:schemeClr>
                </a:solidFill>
              </a:rPr>
              <a:t>Laetitia </a:t>
            </a:r>
            <a:r>
              <a:rPr lang="fr-FR" sz="1984" dirty="0" err="1">
                <a:solidFill>
                  <a:schemeClr val="bg1">
                    <a:lumMod val="85000"/>
                  </a:schemeClr>
                </a:solidFill>
              </a:rPr>
              <a:t>Sioen</a:t>
            </a:r>
            <a:endParaRPr lang="fr-FR" sz="1984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291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p7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1553" y="2420911"/>
            <a:ext cx="6138370" cy="460377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Arrêter le mûrissement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2580979" y="1375185"/>
            <a:ext cx="829657" cy="807695"/>
            <a:chOff x="8153400" y="219075"/>
            <a:chExt cx="790205" cy="769288"/>
          </a:xfrm>
        </p:grpSpPr>
        <p:sp>
          <p:nvSpPr>
            <p:cNvPr id="8" name="Ellipse 7"/>
            <p:cNvSpPr>
              <a:spLocks noChangeAspect="1"/>
            </p:cNvSpPr>
            <p:nvPr/>
          </p:nvSpPr>
          <p:spPr>
            <a:xfrm>
              <a:off x="8362465" y="455169"/>
              <a:ext cx="360000" cy="36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  <a:sp3d prstMaterial="softEdge">
              <a:bevelT w="38100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984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8439150" y="219075"/>
              <a:ext cx="256805" cy="378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984" dirty="0">
                  <a:solidFill>
                    <a:schemeClr val="bg1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-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8686800" y="285750"/>
              <a:ext cx="256805" cy="378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984" dirty="0">
                  <a:solidFill>
                    <a:schemeClr val="bg1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-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8153400" y="285750"/>
              <a:ext cx="256805" cy="378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984" dirty="0">
                  <a:solidFill>
                    <a:schemeClr val="bg1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-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8248650" y="609600"/>
              <a:ext cx="256805" cy="378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984" dirty="0">
                  <a:solidFill>
                    <a:schemeClr val="bg1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-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8639175" y="590550"/>
              <a:ext cx="256805" cy="378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984" dirty="0">
                  <a:solidFill>
                    <a:schemeClr val="bg1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-</a:t>
              </a: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3391210" y="1480586"/>
            <a:ext cx="4764446" cy="56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86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Particules colloïdales (silice)</a:t>
            </a:r>
          </a:p>
        </p:txBody>
      </p:sp>
      <p:grpSp>
        <p:nvGrpSpPr>
          <p:cNvPr id="15" name="Group 24"/>
          <p:cNvGrpSpPr>
            <a:grpSpLocks/>
          </p:cNvGrpSpPr>
          <p:nvPr/>
        </p:nvGrpSpPr>
        <p:grpSpPr bwMode="auto">
          <a:xfrm>
            <a:off x="1414437" y="1627328"/>
            <a:ext cx="120744" cy="519727"/>
            <a:chOff x="445" y="1320"/>
            <a:chExt cx="243" cy="1036"/>
          </a:xfrm>
        </p:grpSpPr>
        <p:sp>
          <p:nvSpPr>
            <p:cNvPr id="16" name="Freeform 25"/>
            <p:cNvSpPr>
              <a:spLocks/>
            </p:cNvSpPr>
            <p:nvPr/>
          </p:nvSpPr>
          <p:spPr bwMode="auto">
            <a:xfrm>
              <a:off x="445" y="1539"/>
              <a:ext cx="198" cy="817"/>
            </a:xfrm>
            <a:custGeom>
              <a:avLst/>
              <a:gdLst>
                <a:gd name="T0" fmla="*/ 144 w 198"/>
                <a:gd name="T1" fmla="*/ 0 h 772"/>
                <a:gd name="T2" fmla="*/ 8 w 198"/>
                <a:gd name="T3" fmla="*/ 152 h 772"/>
                <a:gd name="T4" fmla="*/ 190 w 198"/>
                <a:gd name="T5" fmla="*/ 254 h 772"/>
                <a:gd name="T6" fmla="*/ 54 w 198"/>
                <a:gd name="T7" fmla="*/ 508 h 772"/>
                <a:gd name="T8" fmla="*/ 190 w 198"/>
                <a:gd name="T9" fmla="*/ 660 h 772"/>
                <a:gd name="T10" fmla="*/ 54 w 198"/>
                <a:gd name="T11" fmla="*/ 865 h 7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8"/>
                <a:gd name="T19" fmla="*/ 0 h 772"/>
                <a:gd name="T20" fmla="*/ 198 w 198"/>
                <a:gd name="T21" fmla="*/ 772 h 7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8" h="772">
                  <a:moveTo>
                    <a:pt x="144" y="0"/>
                  </a:moveTo>
                  <a:cubicBezTo>
                    <a:pt x="72" y="49"/>
                    <a:pt x="0" y="98"/>
                    <a:pt x="8" y="136"/>
                  </a:cubicBezTo>
                  <a:cubicBezTo>
                    <a:pt x="16" y="174"/>
                    <a:pt x="182" y="174"/>
                    <a:pt x="190" y="227"/>
                  </a:cubicBezTo>
                  <a:cubicBezTo>
                    <a:pt x="198" y="280"/>
                    <a:pt x="54" y="394"/>
                    <a:pt x="54" y="454"/>
                  </a:cubicBezTo>
                  <a:cubicBezTo>
                    <a:pt x="54" y="514"/>
                    <a:pt x="190" y="537"/>
                    <a:pt x="190" y="590"/>
                  </a:cubicBezTo>
                  <a:cubicBezTo>
                    <a:pt x="190" y="643"/>
                    <a:pt x="122" y="707"/>
                    <a:pt x="54" y="77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984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7" name="Oval 26"/>
            <p:cNvSpPr>
              <a:spLocks noChangeArrowheads="1"/>
            </p:cNvSpPr>
            <p:nvPr/>
          </p:nvSpPr>
          <p:spPr bwMode="auto">
            <a:xfrm>
              <a:off x="462" y="1320"/>
              <a:ext cx="226" cy="22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984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1321778" y="1230450"/>
            <a:ext cx="328936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19725" y="1468576"/>
            <a:ext cx="1209370" cy="56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86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CTAB</a:t>
            </a:r>
          </a:p>
        </p:txBody>
      </p:sp>
      <p:sp>
        <p:nvSpPr>
          <p:cNvPr id="20" name="Ellipse 19"/>
          <p:cNvSpPr>
            <a:spLocks noChangeAspect="1"/>
          </p:cNvSpPr>
          <p:nvPr/>
        </p:nvSpPr>
        <p:spPr>
          <a:xfrm>
            <a:off x="1467740" y="2448889"/>
            <a:ext cx="377974" cy="377974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sp3d prstMaterial="softEdge">
            <a:bevelT w="381000" h="381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21" name="Group 24"/>
          <p:cNvGrpSpPr>
            <a:grpSpLocks/>
          </p:cNvGrpSpPr>
          <p:nvPr/>
        </p:nvGrpSpPr>
        <p:grpSpPr bwMode="auto">
          <a:xfrm rot="13572135">
            <a:off x="1874845" y="2094956"/>
            <a:ext cx="120744" cy="519727"/>
            <a:chOff x="445" y="1320"/>
            <a:chExt cx="243" cy="1036"/>
          </a:xfrm>
        </p:grpSpPr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445" y="1539"/>
              <a:ext cx="198" cy="817"/>
            </a:xfrm>
            <a:custGeom>
              <a:avLst/>
              <a:gdLst>
                <a:gd name="T0" fmla="*/ 144 w 198"/>
                <a:gd name="T1" fmla="*/ 0 h 772"/>
                <a:gd name="T2" fmla="*/ 8 w 198"/>
                <a:gd name="T3" fmla="*/ 152 h 772"/>
                <a:gd name="T4" fmla="*/ 190 w 198"/>
                <a:gd name="T5" fmla="*/ 254 h 772"/>
                <a:gd name="T6" fmla="*/ 54 w 198"/>
                <a:gd name="T7" fmla="*/ 508 h 772"/>
                <a:gd name="T8" fmla="*/ 190 w 198"/>
                <a:gd name="T9" fmla="*/ 660 h 772"/>
                <a:gd name="T10" fmla="*/ 54 w 198"/>
                <a:gd name="T11" fmla="*/ 865 h 7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8"/>
                <a:gd name="T19" fmla="*/ 0 h 772"/>
                <a:gd name="T20" fmla="*/ 198 w 198"/>
                <a:gd name="T21" fmla="*/ 772 h 7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8" h="772">
                  <a:moveTo>
                    <a:pt x="144" y="0"/>
                  </a:moveTo>
                  <a:cubicBezTo>
                    <a:pt x="72" y="49"/>
                    <a:pt x="0" y="98"/>
                    <a:pt x="8" y="136"/>
                  </a:cubicBezTo>
                  <a:cubicBezTo>
                    <a:pt x="16" y="174"/>
                    <a:pt x="182" y="174"/>
                    <a:pt x="190" y="227"/>
                  </a:cubicBezTo>
                  <a:cubicBezTo>
                    <a:pt x="198" y="280"/>
                    <a:pt x="54" y="394"/>
                    <a:pt x="54" y="454"/>
                  </a:cubicBezTo>
                  <a:cubicBezTo>
                    <a:pt x="54" y="514"/>
                    <a:pt x="190" y="537"/>
                    <a:pt x="190" y="590"/>
                  </a:cubicBezTo>
                  <a:cubicBezTo>
                    <a:pt x="190" y="643"/>
                    <a:pt x="122" y="707"/>
                    <a:pt x="54" y="77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984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62" y="1320"/>
              <a:ext cx="226" cy="22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984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24" name="Group 24"/>
          <p:cNvGrpSpPr>
            <a:grpSpLocks/>
          </p:cNvGrpSpPr>
          <p:nvPr/>
        </p:nvGrpSpPr>
        <p:grpSpPr bwMode="auto">
          <a:xfrm rot="15215171">
            <a:off x="1991202" y="2320368"/>
            <a:ext cx="120744" cy="519727"/>
            <a:chOff x="445" y="1320"/>
            <a:chExt cx="243" cy="1036"/>
          </a:xfrm>
        </p:grpSpPr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445" y="1539"/>
              <a:ext cx="198" cy="817"/>
            </a:xfrm>
            <a:custGeom>
              <a:avLst/>
              <a:gdLst>
                <a:gd name="T0" fmla="*/ 144 w 198"/>
                <a:gd name="T1" fmla="*/ 0 h 772"/>
                <a:gd name="T2" fmla="*/ 8 w 198"/>
                <a:gd name="T3" fmla="*/ 152 h 772"/>
                <a:gd name="T4" fmla="*/ 190 w 198"/>
                <a:gd name="T5" fmla="*/ 254 h 772"/>
                <a:gd name="T6" fmla="*/ 54 w 198"/>
                <a:gd name="T7" fmla="*/ 508 h 772"/>
                <a:gd name="T8" fmla="*/ 190 w 198"/>
                <a:gd name="T9" fmla="*/ 660 h 772"/>
                <a:gd name="T10" fmla="*/ 54 w 198"/>
                <a:gd name="T11" fmla="*/ 865 h 7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8"/>
                <a:gd name="T19" fmla="*/ 0 h 772"/>
                <a:gd name="T20" fmla="*/ 198 w 198"/>
                <a:gd name="T21" fmla="*/ 772 h 7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8" h="772">
                  <a:moveTo>
                    <a:pt x="144" y="0"/>
                  </a:moveTo>
                  <a:cubicBezTo>
                    <a:pt x="72" y="49"/>
                    <a:pt x="0" y="98"/>
                    <a:pt x="8" y="136"/>
                  </a:cubicBezTo>
                  <a:cubicBezTo>
                    <a:pt x="16" y="174"/>
                    <a:pt x="182" y="174"/>
                    <a:pt x="190" y="227"/>
                  </a:cubicBezTo>
                  <a:cubicBezTo>
                    <a:pt x="198" y="280"/>
                    <a:pt x="54" y="394"/>
                    <a:pt x="54" y="454"/>
                  </a:cubicBezTo>
                  <a:cubicBezTo>
                    <a:pt x="54" y="514"/>
                    <a:pt x="190" y="537"/>
                    <a:pt x="190" y="590"/>
                  </a:cubicBezTo>
                  <a:cubicBezTo>
                    <a:pt x="190" y="643"/>
                    <a:pt x="122" y="707"/>
                    <a:pt x="54" y="77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984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462" y="1320"/>
              <a:ext cx="226" cy="22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984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80530" y="3111646"/>
            <a:ext cx="3690400" cy="1516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86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Particules partiellement hydrophobes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1819963" y="1188943"/>
            <a:ext cx="662361" cy="1110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14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</a:p>
        </p:txBody>
      </p:sp>
      <p:sp>
        <p:nvSpPr>
          <p:cNvPr id="29" name="Flèche droite 28"/>
          <p:cNvSpPr/>
          <p:nvPr/>
        </p:nvSpPr>
        <p:spPr>
          <a:xfrm>
            <a:off x="277783" y="2509829"/>
            <a:ext cx="793755" cy="476253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84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74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4" grpId="0"/>
      <p:bldP spid="19" grpId="0"/>
      <p:bldP spid="20" grpId="0" animBg="1"/>
      <p:bldP spid="27" grpId="0"/>
      <p:bldP spid="28" grpId="0"/>
      <p:bldP spid="2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None/>
            </a:pPr>
            <a:r>
              <a:rPr lang="fr-FR" dirty="0"/>
              <a:t>Mesure de l’élasticité de Gibbs-</a:t>
            </a:r>
            <a:r>
              <a:rPr lang="fr-FR" dirty="0" err="1"/>
              <a:t>Marangoni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b="2801"/>
          <a:stretch/>
        </p:blipFill>
        <p:spPr>
          <a:xfrm>
            <a:off x="3568483" y="2033577"/>
            <a:ext cx="5849805" cy="4206900"/>
          </a:xfrm>
          <a:prstGeom prst="rect">
            <a:avLst/>
          </a:prstGeom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912786" y="2986082"/>
            <a:ext cx="1833920" cy="1697426"/>
            <a:chOff x="2835" y="799"/>
            <a:chExt cx="1048" cy="97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25983" t="11810" r="7912" b="11368"/>
            <a:stretch>
              <a:fillRect/>
            </a:stretch>
          </p:blipFill>
          <p:spPr bwMode="auto">
            <a:xfrm>
              <a:off x="2835" y="799"/>
              <a:ext cx="1044" cy="970"/>
            </a:xfrm>
            <a:prstGeom prst="rect">
              <a:avLst/>
            </a:prstGeom>
            <a:noFill/>
            <a:ln w="38160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605" y="921"/>
              <a:ext cx="278" cy="1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9208" tIns="51588" rIns="99208" bIns="51588">
              <a:spAutoFit/>
            </a:bodyPr>
            <a:lstStyle/>
            <a:p>
              <a:pPr>
                <a:tabLst>
                  <a:tab pos="0" algn="l"/>
                  <a:tab pos="493472" algn="l"/>
                  <a:tab pos="988695" algn="l"/>
                  <a:tab pos="1483916" algn="l"/>
                  <a:tab pos="1979139" algn="l"/>
                  <a:tab pos="2474360" algn="l"/>
                  <a:tab pos="2969583" algn="l"/>
                  <a:tab pos="3464804" algn="l"/>
                  <a:tab pos="3960027" algn="l"/>
                  <a:tab pos="4455249" algn="l"/>
                  <a:tab pos="4950471" algn="l"/>
                  <a:tab pos="5445693" algn="l"/>
                  <a:tab pos="5940915" algn="l"/>
                  <a:tab pos="6436137" algn="l"/>
                  <a:tab pos="6931359" algn="l"/>
                  <a:tab pos="7426581" algn="l"/>
                  <a:tab pos="7921804" algn="l"/>
                  <a:tab pos="8417025" algn="l"/>
                  <a:tab pos="8912248" algn="l"/>
                  <a:tab pos="9407469" algn="l"/>
                  <a:tab pos="9902692" algn="l"/>
                </a:tabLst>
              </a:pPr>
              <a:r>
                <a:rPr lang="fr-FR" sz="1543" b="1" dirty="0">
                  <a:solidFill>
                    <a:srgbClr val="000000"/>
                  </a:solidFill>
                  <a:latin typeface="Times New Roman" pitchFamily="16" charset="0"/>
                  <a:ea typeface="Lucida Sans Unicode" pitchFamily="32" charset="0"/>
                  <a:cs typeface="Lucida Sans Unicode" pitchFamily="32" charset="0"/>
                </a:rPr>
                <a:t>Air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046" y="1157"/>
              <a:ext cx="518" cy="1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9208" tIns="51588" rIns="99208" bIns="51588">
              <a:spAutoFit/>
            </a:bodyPr>
            <a:lstStyle/>
            <a:p>
              <a:pPr>
                <a:tabLst>
                  <a:tab pos="0" algn="l"/>
                  <a:tab pos="493472" algn="l"/>
                  <a:tab pos="988695" algn="l"/>
                  <a:tab pos="1483916" algn="l"/>
                  <a:tab pos="1979139" algn="l"/>
                  <a:tab pos="2474360" algn="l"/>
                  <a:tab pos="2969583" algn="l"/>
                  <a:tab pos="3464804" algn="l"/>
                  <a:tab pos="3960027" algn="l"/>
                  <a:tab pos="4455249" algn="l"/>
                  <a:tab pos="4950471" algn="l"/>
                  <a:tab pos="5445693" algn="l"/>
                  <a:tab pos="5940915" algn="l"/>
                  <a:tab pos="6436137" algn="l"/>
                  <a:tab pos="6931359" algn="l"/>
                  <a:tab pos="7426581" algn="l"/>
                  <a:tab pos="7921804" algn="l"/>
                  <a:tab pos="8417025" algn="l"/>
                  <a:tab pos="8912248" algn="l"/>
                  <a:tab pos="9407469" algn="l"/>
                  <a:tab pos="9902692" algn="l"/>
                </a:tabLst>
              </a:pPr>
              <a:r>
                <a:rPr lang="fr-FR" sz="1543" b="1" dirty="0">
                  <a:solidFill>
                    <a:srgbClr val="FFFFFF"/>
                  </a:solidFill>
                  <a:latin typeface="Times New Roman" pitchFamily="16" charset="0"/>
                  <a:ea typeface="Lucida Sans Unicode" pitchFamily="32" charset="0"/>
                  <a:cs typeface="Lucida Sans Unicode" pitchFamily="32" charset="0"/>
                </a:rPr>
                <a:t>Solution</a:t>
              </a: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943190" y="4693439"/>
            <a:ext cx="1853392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Goutte pendante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622070" y="6557979"/>
            <a:ext cx="1723549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</a:t>
            </a:r>
            <a:r>
              <a:rPr lang="fr-FR" sz="1984" baseline="-250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GM</a:t>
            </a:r>
            <a:r>
              <a:rPr lang="fr-FR" sz="1984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=35 mN/m</a:t>
            </a:r>
          </a:p>
        </p:txBody>
      </p:sp>
    </p:spTree>
    <p:extLst>
      <p:ext uri="{BB962C8B-B14F-4D97-AF65-F5344CB8AC3E}">
        <p14:creationId xmlns:p14="http://schemas.microsoft.com/office/powerpoint/2010/main" val="11164019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Comparaison avec l’expérience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2182794" y="1874827"/>
            <a:ext cx="6112378" cy="4445027"/>
            <a:chOff x="1638299" y="755574"/>
            <a:chExt cx="5867401" cy="453052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10272" t="2385"/>
            <a:stretch>
              <a:fillRect/>
            </a:stretch>
          </p:blipFill>
          <p:spPr bwMode="auto">
            <a:xfrm>
              <a:off x="1847850" y="755574"/>
              <a:ext cx="5657850" cy="4530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t="2385" r="88822"/>
            <a:stretch>
              <a:fillRect/>
            </a:stretch>
          </p:blipFill>
          <p:spPr bwMode="auto">
            <a:xfrm>
              <a:off x="1638299" y="755574"/>
              <a:ext cx="704851" cy="4530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7"/>
          <p:cNvSpPr/>
          <p:nvPr/>
        </p:nvSpPr>
        <p:spPr>
          <a:xfrm>
            <a:off x="504507" y="7132193"/>
            <a:ext cx="9842560" cy="34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53" dirty="0" err="1">
                <a:solidFill>
                  <a:srgbClr val="FFC000"/>
                </a:solidFill>
              </a:rPr>
              <a:t>Salonen</a:t>
            </a:r>
            <a:r>
              <a:rPr lang="fr-FR" sz="1653" dirty="0">
                <a:solidFill>
                  <a:srgbClr val="FFC000"/>
                </a:solidFill>
              </a:rPr>
              <a:t>, A., Gay, C., Maestro, A., </a:t>
            </a:r>
            <a:r>
              <a:rPr lang="fr-FR" sz="1653" dirty="0" err="1">
                <a:solidFill>
                  <a:srgbClr val="FFC000"/>
                </a:solidFill>
              </a:rPr>
              <a:t>Drenckhan</a:t>
            </a:r>
            <a:r>
              <a:rPr lang="fr-FR" sz="1653" dirty="0">
                <a:solidFill>
                  <a:srgbClr val="FFC000"/>
                </a:solidFill>
              </a:rPr>
              <a:t>, W., &amp; Rio, E. (2017). </a:t>
            </a:r>
            <a:r>
              <a:rPr lang="fr-FR" sz="1653" i="1" dirty="0" err="1">
                <a:solidFill>
                  <a:srgbClr val="FFC000"/>
                </a:solidFill>
              </a:rPr>
              <a:t>Europhysics</a:t>
            </a:r>
            <a:r>
              <a:rPr lang="fr-FR" sz="1653" i="1" dirty="0">
                <a:solidFill>
                  <a:srgbClr val="FFC000"/>
                </a:solidFill>
              </a:rPr>
              <a:t> </a:t>
            </a:r>
            <a:r>
              <a:rPr lang="fr-FR" sz="1653" i="1" dirty="0" err="1">
                <a:solidFill>
                  <a:srgbClr val="FFC000"/>
                </a:solidFill>
              </a:rPr>
              <a:t>Letters</a:t>
            </a:r>
            <a:r>
              <a:rPr lang="fr-FR" sz="1653" dirty="0">
                <a:solidFill>
                  <a:srgbClr val="FFC000"/>
                </a:solidFill>
              </a:rPr>
              <a:t>, </a:t>
            </a:r>
            <a:r>
              <a:rPr lang="fr-FR" sz="1653" i="1" dirty="0">
                <a:solidFill>
                  <a:srgbClr val="FFC000"/>
                </a:solidFill>
              </a:rPr>
              <a:t>116</a:t>
            </a:r>
            <a:r>
              <a:rPr lang="fr-FR" sz="1653" dirty="0">
                <a:solidFill>
                  <a:srgbClr val="FFC000"/>
                </a:solidFill>
              </a:rPr>
              <a:t>(4), 46005.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5394001" y="5766142"/>
                <a:ext cx="1087605" cy="5443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fr-FR" sz="1984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984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984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984" i="1"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fr-FR" sz="1984" dirty="0"/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fr-FR" sz="1984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984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fr-FR" sz="1984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1984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001" y="5766142"/>
                <a:ext cx="1087605" cy="5443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52428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576" y="2195661"/>
            <a:ext cx="9324485" cy="4989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La rhéologie de surface pour prédire quantitativement la dynamique d’objets savonneux</a:t>
            </a:r>
          </a:p>
          <a:p>
            <a:pPr marL="503972" lvl="1" indent="0">
              <a:buNone/>
            </a:pPr>
            <a:endParaRPr lang="fr-FR" dirty="0">
              <a:solidFill>
                <a:schemeClr val="bg1"/>
              </a:solidFill>
            </a:endParaRPr>
          </a:p>
          <a:p>
            <a:pPr marL="503972" lvl="1" indent="0">
              <a:buNone/>
            </a:pPr>
            <a:r>
              <a:rPr lang="fr-FR" dirty="0">
                <a:solidFill>
                  <a:schemeClr val="bg1"/>
                </a:solidFill>
              </a:rPr>
              <a:t>… si on choisit bien l’expérience adéquat pour mesurer le module qui va bien.</a:t>
            </a:r>
          </a:p>
        </p:txBody>
      </p:sp>
    </p:spTree>
    <p:extLst>
      <p:ext uri="{BB962C8B-B14F-4D97-AF65-F5344CB8AC3E}">
        <p14:creationId xmlns:p14="http://schemas.microsoft.com/office/powerpoint/2010/main" val="3208968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863848" y="2699717"/>
            <a:ext cx="8569327" cy="1620838"/>
          </a:xfrm>
        </p:spPr>
        <p:txBody>
          <a:bodyPr/>
          <a:lstStyle/>
          <a:p>
            <a:pPr>
              <a:buNone/>
            </a:pPr>
            <a:r>
              <a:rPr lang="fr-FR" dirty="0"/>
              <a:t>Emulsions</a:t>
            </a:r>
          </a:p>
        </p:txBody>
      </p:sp>
    </p:spTree>
    <p:extLst>
      <p:ext uri="{BB962C8B-B14F-4D97-AF65-F5344CB8AC3E}">
        <p14:creationId xmlns:p14="http://schemas.microsoft.com/office/powerpoint/2010/main" val="1423209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foodnavigator.com/var/plain_site/storage/images/publications/food-beverage-nutrition/foodnavigator.com/science/bubble-science-researchers-reveal-surprising-nano-emulsion-effect/9258492-1-eng-GB/Bubble-science-Researchers-reveal-surprising-nano-emulsion-eff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28" y="1259557"/>
            <a:ext cx="6860066" cy="45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5864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4.0.8"/>
  <p:tag name="PPTVERSION" val="14"/>
  <p:tag name="TPOS" val="2"/>
</p:tagLst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4518</TotalTime>
  <Words>749</Words>
  <Application>Microsoft Macintosh PowerPoint</Application>
  <PresentationFormat>Personnalisé</PresentationFormat>
  <Paragraphs>178</Paragraphs>
  <Slides>73</Slides>
  <Notes>3</Notes>
  <HiddenSlides>0</HiddenSlides>
  <MMClips>7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4</vt:i4>
      </vt:variant>
      <vt:variant>
        <vt:lpstr>Titres des diapositives</vt:lpstr>
      </vt:variant>
      <vt:variant>
        <vt:i4>73</vt:i4>
      </vt:variant>
    </vt:vector>
  </HeadingPairs>
  <TitlesOfParts>
    <vt:vector size="87" baseType="lpstr">
      <vt:lpstr>Arial</vt:lpstr>
      <vt:lpstr>Calibri</vt:lpstr>
      <vt:lpstr>Cambria Math</vt:lpstr>
      <vt:lpstr>Liberation Sans</vt:lpstr>
      <vt:lpstr>Liberation Serif</vt:lpstr>
      <vt:lpstr>StarSymbol</vt:lpstr>
      <vt:lpstr>Symbol</vt:lpstr>
      <vt:lpstr>Times</vt:lpstr>
      <vt:lpstr>Times New Roman</vt:lpstr>
      <vt:lpstr>Default</vt:lpstr>
      <vt:lpstr>Acrobat Document</vt:lpstr>
      <vt:lpstr>Equation</vt:lpstr>
      <vt:lpstr>Equation.3</vt:lpstr>
      <vt:lpstr>Équation</vt:lpstr>
      <vt:lpstr>Les matériaux complexes</vt:lpstr>
      <vt:lpstr>Présentation PowerPoint</vt:lpstr>
      <vt:lpstr>Les mélanges de plusieurs phases</vt:lpstr>
      <vt:lpstr>Mousses</vt:lpstr>
      <vt:lpstr>Présentation PowerPoint</vt:lpstr>
      <vt:lpstr>Présentation PowerPoint</vt:lpstr>
      <vt:lpstr>Présentation PowerPoint</vt:lpstr>
      <vt:lpstr>Emulsions</vt:lpstr>
      <vt:lpstr>Présentation PowerPoint</vt:lpstr>
      <vt:lpstr>Milieux poreux</vt:lpstr>
      <vt:lpstr>Présentation PowerPoint</vt:lpstr>
      <vt:lpstr>Polymères</vt:lpstr>
      <vt:lpstr>Présentation PowerPoint</vt:lpstr>
      <vt:lpstr>Cristaux liquides</vt:lpstr>
      <vt:lpstr>Présentation PowerPoint</vt:lpstr>
      <vt:lpstr>Applications</vt:lpstr>
      <vt:lpstr>Agroalimentaire</vt:lpstr>
      <vt:lpstr>Cosmétique</vt:lpstr>
      <vt:lpstr>Détergence</vt:lpstr>
      <vt:lpstr>Construction</vt:lpstr>
      <vt:lpstr>Un peu de lecture</vt:lpstr>
      <vt:lpstr>Présentation PowerPoint</vt:lpstr>
      <vt:lpstr>Cristaux</vt:lpstr>
      <vt:lpstr>Forme des cristaux</vt:lpstr>
      <vt:lpstr>Exemples de matière molle</vt:lpstr>
      <vt:lpstr>Les adhésifs PSA Pressure Sensitive Adhesive</vt:lpstr>
      <vt:lpstr>Exemples</vt:lpstr>
      <vt:lpstr>Dissipation d’énergie lors de l’arrachement</vt:lpstr>
      <vt:lpstr>Importance du matériau</vt:lpstr>
      <vt:lpstr>Energie de surface/Adhésion</vt:lpstr>
      <vt:lpstr>Liquides non newtoniens</vt:lpstr>
      <vt:lpstr>La maïzena-Fluide rhéoépaississant</vt:lpstr>
      <vt:lpstr>Liquides visco-élastiques</vt:lpstr>
      <vt:lpstr>Présentation PowerPoint</vt:lpstr>
      <vt:lpstr>Viscosité des suspensions</vt:lpstr>
      <vt:lpstr>Les émulsions appoloniennes</vt:lpstr>
      <vt:lpstr>Viscosité d’émulsion o/w 95%</vt:lpstr>
      <vt:lpstr>Présentation PowerPoint</vt:lpstr>
      <vt:lpstr>Empilement Apollonien</vt:lpstr>
      <vt:lpstr>Empilement Apollonien</vt:lpstr>
      <vt:lpstr>Observation sous microscope</vt:lpstr>
      <vt:lpstr>Mesure de la distribution de taille (Dynamic Light Scattering)</vt:lpstr>
      <vt:lpstr>Présentation PowerPoint</vt:lpstr>
      <vt:lpstr>Viscoélasticité des mousses</vt:lpstr>
      <vt:lpstr>Présentation PowerPoint</vt:lpstr>
      <vt:lpstr>Surface lisse : pas de déformation dans la mousse</vt:lpstr>
      <vt:lpstr>Présentation PowerPoint</vt:lpstr>
      <vt:lpstr>Surface très rugueuse : forte déformation de la mousse</vt:lpstr>
      <vt:lpstr>Relation contrainte/taux de déformation</vt:lpstr>
      <vt:lpstr>Mesure d’une déformation picométrique du verre</vt:lpstr>
      <vt:lpstr>Expérience</vt:lpstr>
      <vt:lpstr>Fluide newtonien sur une surface molle</vt:lpstr>
      <vt:lpstr>La distance de confinement</vt:lpstr>
      <vt:lpstr>Présentation PowerPoint</vt:lpstr>
      <vt:lpstr>Fluide newtonien sur une surface dure</vt:lpstr>
      <vt:lpstr>Distance de confinement</vt:lpstr>
      <vt:lpstr>Fluide newtonien sur une surface dure fluid on a hard surface</vt:lpstr>
      <vt:lpstr>Les valeurs d’indentation</vt:lpstr>
      <vt:lpstr>Le chercheur et son article</vt:lpstr>
      <vt:lpstr>La tension de surface</vt:lpstr>
      <vt:lpstr>La force de tension de surface</vt:lpstr>
      <vt:lpstr>Pression de Laplace</vt:lpstr>
      <vt:lpstr>Mesure de la viscoélasticité de surface</vt:lpstr>
      <vt:lpstr>Corrélation entre l’élasticité de surface et la stabilité des mousses</vt:lpstr>
      <vt:lpstr>Stabilisation des objets savonneux</vt:lpstr>
      <vt:lpstr>Arrêt du mûrissement</vt:lpstr>
      <vt:lpstr>Mûrissement de deux bulles</vt:lpstr>
      <vt:lpstr>Critère de Gibbs</vt:lpstr>
      <vt:lpstr>2 Bubbles monodisperses (x0=1)</vt:lpstr>
      <vt:lpstr>Arrêter le mûrissement</vt:lpstr>
      <vt:lpstr>Mesure de l’élasticité de Gibbs-Marangoni</vt:lpstr>
      <vt:lpstr>Comparaison avec l’expérience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rio</dc:creator>
  <cp:lastModifiedBy>Julien Gueret</cp:lastModifiedBy>
  <cp:revision>99</cp:revision>
  <dcterms:created xsi:type="dcterms:W3CDTF">2010-12-20T10:47:15Z</dcterms:created>
  <dcterms:modified xsi:type="dcterms:W3CDTF">2021-01-28T16:45:03Z</dcterms:modified>
</cp:coreProperties>
</file>