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5" r:id="rId4"/>
    <p:sldId id="267" r:id="rId5"/>
    <p:sldId id="258" r:id="rId6"/>
    <p:sldId id="268" r:id="rId7"/>
    <p:sldId id="262" r:id="rId8"/>
    <p:sldId id="269" r:id="rId9"/>
    <p:sldId id="259" r:id="rId10"/>
    <p:sldId id="270" r:id="rId11"/>
    <p:sldId id="263" r:id="rId12"/>
    <p:sldId id="271" r:id="rId13"/>
    <p:sldId id="260" r:id="rId14"/>
    <p:sldId id="272" r:id="rId15"/>
    <p:sldId id="266" r:id="rId16"/>
    <p:sldId id="273" r:id="rId17"/>
    <p:sldId id="261" r:id="rId18"/>
    <p:sldId id="274" r:id="rId19"/>
    <p:sldId id="264" r:id="rId20"/>
    <p:sldId id="277" r:id="rId21"/>
    <p:sldId id="27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EC1ABE-E950-EF4F-968C-68385E328140}" v="21" dt="2022-03-21T12:30:25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5884"/>
  </p:normalViewPr>
  <p:slideViewPr>
    <p:cSldViewPr snapToGrid="0" snapToObjects="1">
      <p:cViewPr varScale="1">
        <p:scale>
          <a:sx n="113" d="100"/>
          <a:sy n="113" d="100"/>
        </p:scale>
        <p:origin x="2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90F1D-8348-9A44-850D-6E58361E6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1F5364-BFB3-1A42-93D8-B77DDF778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2435C-67E1-0A4F-84E0-127096ED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002F37-21B5-A24E-9805-8E17A800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ED3875-88FD-7C4D-9F5D-0E8BF43D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80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C6341-4CA7-7F47-95CE-A69219C86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871E76-F5AB-A74E-9A72-57B577E85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C06D23-F5B6-A647-B355-E98FDB25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F3E5CD-D2CD-5940-B979-3DB11FEC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C1599D-9C25-5B46-8752-1C9F823F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09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03083C-323D-2545-B9F2-2DC646C36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31087C-CB08-2445-9C4A-2D5C17C52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88F721-3A00-1E48-8D0F-A347B5F3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8878DE-9A17-7C40-9CDD-D83348DB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A059FD-9DFF-E843-939F-593A6064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51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990FC-1B2E-5144-9125-87676DB3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9DD528-5338-A047-B230-E82F4406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145062-55F8-A548-BEA4-440F03F2E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A6AF0F-2B23-F344-A6AB-9437B7F31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C0D3A5-D2F7-4140-8816-19CE6588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88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8F0E0E-4270-8046-B08C-8A1958B06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B09338-841F-4F42-904A-50C5A2790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6CC99D-B060-4544-B63F-7BB277F5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84800F-EDF8-1544-9228-2A92E589A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477C43-1ACD-E942-BA3E-BE97CAE5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18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33B232-D1D4-5240-AFE6-117EBC3A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9723A-4207-5743-8C2F-ED36B1683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130C37-EB84-B84F-9CED-C7EAABAC2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C6D3F2-7365-284B-B0A3-18F4E3AA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5E56BD-9EB5-6342-B091-F1927CD93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10243A-D21B-2D4B-B0C7-9F85E7AF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64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92F18-CA29-B848-B57D-DDEB2AC9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0CF0AE-6D5D-D04A-824A-5CB816B84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93B349-68C2-A448-82E9-B127653FF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5EEA0F-D032-6E42-A6E2-55B9E6B1C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9BE898-6BB2-1E49-BF5B-A971A92FA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BD68C1-EDF7-6A45-89E7-2FD823DE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50E6C4E-6D81-F341-B55B-BAE5BDBF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92724A8-A755-2D43-A6D2-03783FAF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21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17CD8-90C9-2740-88C3-736780EB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FA0E94-6F44-A746-A862-F8CC5124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834AB5-354F-104A-9DD5-BF89F52C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08209E-AA30-C74F-A2D3-A092242E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4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32CFDC-4184-1F40-9AE9-F6427E06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DD7C1F-86B8-8346-BE00-931A6CAF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B7A537-8CA3-B646-8275-99B85904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7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C98B3-AF08-8442-88AE-4EE07479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8C444D-4DA9-AC4C-ACD5-72269D08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350A61-5623-214F-BB62-92E56DCB5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4EBBF3-42D1-8440-B04E-2DCE5278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A20965-7735-2A4C-9C1C-B2CE7FD9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C3BDAE-C630-2E42-91EB-69FFA2BD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75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3B4F5-D102-4E45-8BB6-7E15C8B7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B5AA884-6AF7-2549-B72F-04BD15CA9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024835-CB56-5543-94F2-481CC0B18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D7D1F1-C61C-644F-BDF8-D326C7D2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DC8EE7-9672-954E-A92F-451F138F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1BF1F8-1BF4-514C-A704-EE9668546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95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C62DE3-AB7E-6444-9EC8-00DC996FD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B1C0DE-ED2D-1E41-81B1-12A020B7D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06D68A-B331-A34C-8213-1403732B7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2DE97-313A-1D4C-A871-9039910CF5E8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5143AB-2200-C046-9B20-B58D74449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CB6E42-971B-8442-91AF-782AD55F5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E617-8EB4-DB4C-8168-78ED3236DE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51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84D13D-333E-304B-B2D1-12817D88E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/>
              <a:t>Lois de Conservation en mécanique - Applications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403871-0F85-FF4F-9F56-93F59184E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Niveau : L1</a:t>
            </a:r>
          </a:p>
        </p:txBody>
      </p:sp>
    </p:spTree>
    <p:extLst>
      <p:ext uri="{BB962C8B-B14F-4D97-AF65-F5344CB8AC3E}">
        <p14:creationId xmlns:p14="http://schemas.microsoft.com/office/powerpoint/2010/main" val="2596530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742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8986EB-091A-CE4B-9C96-791372203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Conservation de l’énergie mécanique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A5C32B9-DC95-AE40-989C-5DD793B9C7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=20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fr-FR" b="0" dirty="0"/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=20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b="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A5C32B9-DC95-AE40-989C-5DD793B9C7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17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200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96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C848D-99D4-C047-A2A2-5C14B471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Collisions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BC0245-D371-9A43-A0F9-7A519279817E}"/>
              </a:ext>
            </a:extLst>
          </p:cNvPr>
          <p:cNvSpPr/>
          <p:nvPr/>
        </p:nvSpPr>
        <p:spPr>
          <a:xfrm>
            <a:off x="419697" y="6123543"/>
            <a:ext cx="4951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https://</a:t>
            </a:r>
            <a:r>
              <a:rPr lang="fr-FR" dirty="0" err="1"/>
              <a:t>www.youtube.com</a:t>
            </a:r>
            <a:r>
              <a:rPr lang="fr-FR" dirty="0"/>
              <a:t>/</a:t>
            </a:r>
            <a:r>
              <a:rPr lang="fr-FR" dirty="0" err="1"/>
              <a:t>watch?v</a:t>
            </a:r>
            <a:r>
              <a:rPr lang="fr-FR" dirty="0"/>
              <a:t>=tGnOl0RmEjU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FC6C5D8-181B-E345-B3B5-95688B376B18}"/>
              </a:ext>
            </a:extLst>
          </p:cNvPr>
          <p:cNvSpPr txBox="1"/>
          <p:nvPr/>
        </p:nvSpPr>
        <p:spPr>
          <a:xfrm>
            <a:off x="5925703" y="61235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3min17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9FE98F-904B-2940-B8F5-C03D48A42820}"/>
              </a:ext>
            </a:extLst>
          </p:cNvPr>
          <p:cNvSpPr/>
          <p:nvPr/>
        </p:nvSpPr>
        <p:spPr>
          <a:xfrm>
            <a:off x="2528888" y="2849840"/>
            <a:ext cx="1671637" cy="1665010"/>
          </a:xfrm>
          <a:prstGeom prst="ellipse">
            <a:avLst/>
          </a:prstGeom>
          <a:solidFill>
            <a:schemeClr val="accent1">
              <a:alpha val="26125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m1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AED6906-2687-6045-A37C-273790AC666E}"/>
              </a:ext>
            </a:extLst>
          </p:cNvPr>
          <p:cNvSpPr/>
          <p:nvPr/>
        </p:nvSpPr>
        <p:spPr>
          <a:xfrm>
            <a:off x="6820500" y="2849840"/>
            <a:ext cx="1671637" cy="1665010"/>
          </a:xfrm>
          <a:prstGeom prst="ellipse">
            <a:avLst/>
          </a:prstGeom>
          <a:solidFill>
            <a:srgbClr val="FF0000">
              <a:alpha val="2612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m2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9A13A789-E4DA-304B-810D-6A527F193D2E}"/>
              </a:ext>
            </a:extLst>
          </p:cNvPr>
          <p:cNvCxnSpPr>
            <a:stCxn id="6" idx="6"/>
          </p:cNvCxnSpPr>
          <p:nvPr/>
        </p:nvCxnSpPr>
        <p:spPr>
          <a:xfrm>
            <a:off x="4200525" y="3682345"/>
            <a:ext cx="1057275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58DC8985-F48B-D64A-85A3-057C95289B50}"/>
                  </a:ext>
                </a:extLst>
              </p:cNvPr>
              <p:cNvSpPr txBox="1"/>
              <p:nvPr/>
            </p:nvSpPr>
            <p:spPr>
              <a:xfrm>
                <a:off x="4501984" y="3913932"/>
                <a:ext cx="4543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58DC8985-F48B-D64A-85A3-057C95289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984" y="3913932"/>
                <a:ext cx="454355" cy="369332"/>
              </a:xfrm>
              <a:prstGeom prst="rect">
                <a:avLst/>
              </a:prstGeom>
              <a:blipFill>
                <a:blip r:embed="rId2"/>
                <a:stretch>
                  <a:fillRect l="-8108" r="-5405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235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119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3DE5F5-4D3C-6242-BE68-FF1DF06B0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Collisions élastiques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5ECFDE1-3E5B-4A43-91EE-86C5913A16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fr-FR" dirty="0"/>
                  <a:t> : les 2 masses échangent leurs vitesses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fr-FR" dirty="0"/>
                  <a:t> : la masse m1 part dans l’autre sens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  <m:r>
                      <a:rPr lang="fr-F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et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fr-FR" dirty="0"/>
                  <a:t> : les 2 masses vont dans le même sens</a:t>
                </a:r>
              </a:p>
              <a:p>
                <a:pPr marL="0" indent="0">
                  <a:buNone/>
                </a:pPr>
                <a:endParaRPr lang="fr-FR" u="sng" dirty="0"/>
              </a:p>
              <a:p>
                <a:pPr marL="0" indent="0">
                  <a:buNone/>
                </a:pPr>
                <a:r>
                  <a:rPr lang="fr-FR" u="sng" dirty="0"/>
                  <a:t>Remarques 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≈−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≈0</m:t>
                    </m:r>
                  </m:oMath>
                </a14:m>
                <a:endParaRPr lang="fr-FR" u="sng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fr-FR" u="sng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5ECFDE1-3E5B-4A43-91EE-86C5913A16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 t="-20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582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674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977CC-1E08-AB4B-9159-DD11D4106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Conservation du moment cinétique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EE108E2-90D3-AC42-8C97-8D9F368B771D}"/>
              </a:ext>
            </a:extLst>
          </p:cNvPr>
          <p:cNvSpPr/>
          <p:nvPr/>
        </p:nvSpPr>
        <p:spPr>
          <a:xfrm>
            <a:off x="2084785" y="3429000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64F7942-FFE0-144A-96F7-E949DCC83A9D}"/>
              </a:ext>
            </a:extLst>
          </p:cNvPr>
          <p:cNvCxnSpPr>
            <a:cxnSpLocks/>
          </p:cNvCxnSpPr>
          <p:nvPr/>
        </p:nvCxnSpPr>
        <p:spPr>
          <a:xfrm flipH="1">
            <a:off x="2234804" y="3729038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B551AE9-5812-154B-81FA-F05B0EBDAA8C}"/>
              </a:ext>
            </a:extLst>
          </p:cNvPr>
          <p:cNvCxnSpPr>
            <a:cxnSpLocks/>
          </p:cNvCxnSpPr>
          <p:nvPr/>
        </p:nvCxnSpPr>
        <p:spPr>
          <a:xfrm>
            <a:off x="1591866" y="4130531"/>
            <a:ext cx="1285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1F54BBDC-445B-8C40-8C7D-AAC6CFACC99E}"/>
              </a:ext>
            </a:extLst>
          </p:cNvPr>
          <p:cNvSpPr txBox="1"/>
          <p:nvPr/>
        </p:nvSpPr>
        <p:spPr>
          <a:xfrm>
            <a:off x="1410250" y="2204249"/>
            <a:ext cx="1649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État initial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5350D2E6-2E1F-484E-8070-E112ACB5E87D}"/>
              </a:ext>
            </a:extLst>
          </p:cNvPr>
          <p:cNvCxnSpPr/>
          <p:nvPr/>
        </p:nvCxnSpPr>
        <p:spPr>
          <a:xfrm>
            <a:off x="4767262" y="4144830"/>
            <a:ext cx="1328738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E335CBF-A128-8A4E-8693-A329814CEE1B}"/>
              </a:ext>
            </a:extLst>
          </p:cNvPr>
          <p:cNvSpPr txBox="1"/>
          <p:nvPr/>
        </p:nvSpPr>
        <p:spPr>
          <a:xfrm>
            <a:off x="8269484" y="2204249"/>
            <a:ext cx="1474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État final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FCF5C7A8-25A6-524F-8B57-EC84DF3D9B8E}"/>
              </a:ext>
            </a:extLst>
          </p:cNvPr>
          <p:cNvSpPr/>
          <p:nvPr/>
        </p:nvSpPr>
        <p:spPr>
          <a:xfrm>
            <a:off x="8795145" y="3429000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01C3A9B-8683-5C4C-9EC6-6C06662FF0E6}"/>
              </a:ext>
            </a:extLst>
          </p:cNvPr>
          <p:cNvCxnSpPr>
            <a:cxnSpLocks/>
          </p:cNvCxnSpPr>
          <p:nvPr/>
        </p:nvCxnSpPr>
        <p:spPr>
          <a:xfrm flipH="1">
            <a:off x="8945164" y="3682335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èche courbée vers le haut 20">
            <a:extLst>
              <a:ext uri="{FF2B5EF4-FFF2-40B4-BE49-F238E27FC236}">
                <a16:creationId xmlns:a16="http://schemas.microsoft.com/office/drawing/2014/main" id="{DCD7833F-91DD-3A48-B4A9-CA2D5646573D}"/>
              </a:ext>
            </a:extLst>
          </p:cNvPr>
          <p:cNvSpPr/>
          <p:nvPr/>
        </p:nvSpPr>
        <p:spPr>
          <a:xfrm>
            <a:off x="2084785" y="2971800"/>
            <a:ext cx="472678" cy="26923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4B72AE1E-B4D8-3744-82F7-A2B5BBCCF13B}"/>
                  </a:ext>
                </a:extLst>
              </p:cNvPr>
              <p:cNvSpPr txBox="1"/>
              <p:nvPr/>
            </p:nvSpPr>
            <p:spPr>
              <a:xfrm>
                <a:off x="1326741" y="5453196"/>
                <a:ext cx="24614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𝑧𝑖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=9,4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4B72AE1E-B4D8-3744-82F7-A2B5BBCCF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41" y="5453196"/>
                <a:ext cx="2461443" cy="369332"/>
              </a:xfrm>
              <a:prstGeom prst="rect">
                <a:avLst/>
              </a:prstGeom>
              <a:blipFill>
                <a:blip r:embed="rId2"/>
                <a:stretch>
                  <a:fillRect l="-1026" t="-6667" r="-513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642BC9B3-0A34-6F48-A98B-78CA5F1A429C}"/>
                  </a:ext>
                </a:extLst>
              </p:cNvPr>
              <p:cNvSpPr txBox="1"/>
              <p:nvPr/>
            </p:nvSpPr>
            <p:spPr>
              <a:xfrm flipH="1">
                <a:off x="8558730" y="5453196"/>
                <a:ext cx="772871" cy="3989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𝑧𝑓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642BC9B3-0A34-6F48-A98B-78CA5F1A4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558730" y="5453196"/>
                <a:ext cx="772871" cy="398955"/>
              </a:xfrm>
              <a:prstGeom prst="rect">
                <a:avLst/>
              </a:prstGeom>
              <a:blipFill>
                <a:blip r:embed="rId3"/>
                <a:stretch>
                  <a:fillRect b="-281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lèche courbée vers le haut 24">
            <a:extLst>
              <a:ext uri="{FF2B5EF4-FFF2-40B4-BE49-F238E27FC236}">
                <a16:creationId xmlns:a16="http://schemas.microsoft.com/office/drawing/2014/main" id="{0AE6609F-B624-7F43-90FD-E7FAD27982DB}"/>
              </a:ext>
            </a:extLst>
          </p:cNvPr>
          <p:cNvSpPr/>
          <p:nvPr/>
        </p:nvSpPr>
        <p:spPr>
          <a:xfrm>
            <a:off x="8723709" y="2977827"/>
            <a:ext cx="472678" cy="26923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843500-90FA-E54C-8D30-9862F34149B4}"/>
              </a:ext>
            </a:extLst>
          </p:cNvPr>
          <p:cNvSpPr/>
          <p:nvPr/>
        </p:nvSpPr>
        <p:spPr>
          <a:xfrm>
            <a:off x="558374" y="6230331"/>
            <a:ext cx="4873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https://</a:t>
            </a:r>
            <a:r>
              <a:rPr lang="fr-FR" dirty="0" err="1"/>
              <a:t>www.youtube.com</a:t>
            </a:r>
            <a:r>
              <a:rPr lang="fr-FR" dirty="0"/>
              <a:t>/</a:t>
            </a:r>
            <a:r>
              <a:rPr lang="fr-FR" dirty="0" err="1"/>
              <a:t>watch?v</a:t>
            </a:r>
            <a:r>
              <a:rPr lang="fr-FR" dirty="0"/>
              <a:t>=X84hoi0L25Y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AF3FADE-99DB-574A-BE28-8DFAA742755C}"/>
              </a:ext>
            </a:extLst>
          </p:cNvPr>
          <p:cNvSpPr txBox="1"/>
          <p:nvPr/>
        </p:nvSpPr>
        <p:spPr>
          <a:xfrm>
            <a:off x="6251898" y="623033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55s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2B7EDC83-42EA-554C-BDC3-CF365269161D}"/>
              </a:ext>
            </a:extLst>
          </p:cNvPr>
          <p:cNvCxnSpPr/>
          <p:nvPr/>
        </p:nvCxnSpPr>
        <p:spPr>
          <a:xfrm>
            <a:off x="2234803" y="4786313"/>
            <a:ext cx="8245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323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05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238F58-148D-8E4F-9763-A4B4BBEBD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Conservation du moment cinétique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FFD8637-4A90-344E-802A-5B4ED4DE43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=36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=20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b="0" dirty="0"/>
              </a:p>
              <a:p>
                <a:endParaRPr lang="fr-FR" b="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FFD8637-4A90-344E-802A-5B4ED4DE43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17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35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08328D-AF61-9149-8321-5F437FD7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Prérequis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3F2C8A-B654-D543-B66C-C3EF818E2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Mécanique du point et du solide</a:t>
            </a:r>
          </a:p>
        </p:txBody>
      </p:sp>
    </p:spTree>
    <p:extLst>
      <p:ext uri="{BB962C8B-B14F-4D97-AF65-F5344CB8AC3E}">
        <p14:creationId xmlns:p14="http://schemas.microsoft.com/office/powerpoint/2010/main" val="719041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70C4DE-B3F4-7946-982D-D24894E24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A5B35F-01FB-7A41-9CBD-64F7DC323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814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73DC686-828D-6544-AA17-D41BAF8E6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903362"/>
              </p:ext>
            </p:extLst>
          </p:nvPr>
        </p:nvGraphicFramePr>
        <p:xfrm>
          <a:off x="1566069" y="1202797"/>
          <a:ext cx="9059862" cy="330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931">
                  <a:extLst>
                    <a:ext uri="{9D8B030D-6E8A-4147-A177-3AD203B41FA5}">
                      <a16:colId xmlns:a16="http://schemas.microsoft.com/office/drawing/2014/main" val="2416106390"/>
                    </a:ext>
                  </a:extLst>
                </a:gridCol>
                <a:gridCol w="4529931">
                  <a:extLst>
                    <a:ext uri="{9D8B030D-6E8A-4147-A177-3AD203B41FA5}">
                      <a16:colId xmlns:a16="http://schemas.microsoft.com/office/drawing/2014/main" val="2389490318"/>
                    </a:ext>
                  </a:extLst>
                </a:gridCol>
              </a:tblGrid>
              <a:tr h="827352">
                <a:tc>
                  <a:txBody>
                    <a:bodyPr/>
                    <a:lstStyle/>
                    <a:p>
                      <a:r>
                        <a:rPr lang="fr-FR" sz="2800" dirty="0"/>
                        <a:t>Invariance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Conservation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48112"/>
                  </a:ext>
                </a:extLst>
              </a:tr>
              <a:tr h="827352">
                <a:tc>
                  <a:txBody>
                    <a:bodyPr/>
                    <a:lstStyle/>
                    <a:p>
                      <a:r>
                        <a:rPr lang="fr-FR" sz="2800" dirty="0"/>
                        <a:t>Par translation dans l’espace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Impulsion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07715"/>
                  </a:ext>
                </a:extLst>
              </a:tr>
              <a:tr h="827352">
                <a:tc>
                  <a:txBody>
                    <a:bodyPr/>
                    <a:lstStyle/>
                    <a:p>
                      <a:r>
                        <a:rPr lang="fr-FR" sz="2800" dirty="0"/>
                        <a:t>Par translation dans le temps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Énergie mécanique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65043"/>
                  </a:ext>
                </a:extLst>
              </a:tr>
              <a:tr h="827352">
                <a:tc>
                  <a:txBody>
                    <a:bodyPr/>
                    <a:lstStyle/>
                    <a:p>
                      <a:r>
                        <a:rPr lang="fr-FR" sz="2800" dirty="0"/>
                        <a:t>Par rotation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Moment cinétique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94649"/>
                  </a:ext>
                </a:extLst>
              </a:tr>
            </a:tbl>
          </a:graphicData>
        </a:graphic>
      </p:graphicFrame>
      <p:sp>
        <p:nvSpPr>
          <p:cNvPr id="9" name="Double flèche horizontale 8">
            <a:extLst>
              <a:ext uri="{FF2B5EF4-FFF2-40B4-BE49-F238E27FC236}">
                <a16:creationId xmlns:a16="http://schemas.microsoft.com/office/drawing/2014/main" id="{D5770915-8067-E54F-BCC9-241599375462}"/>
              </a:ext>
            </a:extLst>
          </p:cNvPr>
          <p:cNvSpPr/>
          <p:nvPr/>
        </p:nvSpPr>
        <p:spPr>
          <a:xfrm>
            <a:off x="5517356" y="4929188"/>
            <a:ext cx="1157288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1E6A834-C856-4648-9EEF-D4018A3B0EF8}"/>
              </a:ext>
            </a:extLst>
          </p:cNvPr>
          <p:cNvSpPr txBox="1"/>
          <p:nvPr/>
        </p:nvSpPr>
        <p:spPr>
          <a:xfrm>
            <a:off x="4615113" y="5655203"/>
            <a:ext cx="2961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Théorème de Noether</a:t>
            </a:r>
          </a:p>
        </p:txBody>
      </p:sp>
    </p:spTree>
    <p:extLst>
      <p:ext uri="{BB962C8B-B14F-4D97-AF65-F5344CB8AC3E}">
        <p14:creationId xmlns:p14="http://schemas.microsoft.com/office/powerpoint/2010/main" val="266983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tinage artistique : Coupe de Castres | Castres">
            <a:extLst>
              <a:ext uri="{FF2B5EF4-FFF2-40B4-BE49-F238E27FC236}">
                <a16:creationId xmlns:a16="http://schemas.microsoft.com/office/drawing/2014/main" id="{443C16E5-8A74-E54C-B84C-CCD829576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481" y="1371487"/>
            <a:ext cx="5761037" cy="411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90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86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5F39-5503-7040-B69C-40625EE5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Conservation de l’impulsion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A30836D-D0F8-DC4F-81F2-639782DD8EBB}"/>
              </a:ext>
            </a:extLst>
          </p:cNvPr>
          <p:cNvSpPr txBox="1"/>
          <p:nvPr/>
        </p:nvSpPr>
        <p:spPr>
          <a:xfrm>
            <a:off x="1203082" y="2103627"/>
            <a:ext cx="1649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État initial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B301BAD-7707-9949-92D5-48CC4F5EBBAE}"/>
              </a:ext>
            </a:extLst>
          </p:cNvPr>
          <p:cNvSpPr/>
          <p:nvPr/>
        </p:nvSpPr>
        <p:spPr>
          <a:xfrm>
            <a:off x="1727598" y="3278981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FFB3725-8BC5-1546-9B4B-B6DC5DC9C80A}"/>
              </a:ext>
            </a:extLst>
          </p:cNvPr>
          <p:cNvSpPr/>
          <p:nvPr/>
        </p:nvSpPr>
        <p:spPr>
          <a:xfrm>
            <a:off x="2027635" y="3278981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F4EE023-DCA9-9749-8C9A-8FCEC601CBE4}"/>
              </a:ext>
            </a:extLst>
          </p:cNvPr>
          <p:cNvSpPr/>
          <p:nvPr/>
        </p:nvSpPr>
        <p:spPr>
          <a:xfrm>
            <a:off x="7934325" y="3278981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BF25DC9-6E2F-0F44-90E1-B62164BA85ED}"/>
              </a:ext>
            </a:extLst>
          </p:cNvPr>
          <p:cNvSpPr/>
          <p:nvPr/>
        </p:nvSpPr>
        <p:spPr>
          <a:xfrm>
            <a:off x="10084593" y="3278981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3FA20B9-3EA9-6043-9007-DB3596E8DE8E}"/>
              </a:ext>
            </a:extLst>
          </p:cNvPr>
          <p:cNvCxnSpPr>
            <a:cxnSpLocks/>
          </p:cNvCxnSpPr>
          <p:nvPr/>
        </p:nvCxnSpPr>
        <p:spPr>
          <a:xfrm flipH="1">
            <a:off x="1891904" y="3579019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A14B0F86-ED1E-BE44-B8FB-DD19F5CA5E04}"/>
              </a:ext>
            </a:extLst>
          </p:cNvPr>
          <p:cNvCxnSpPr>
            <a:cxnSpLocks/>
          </p:cNvCxnSpPr>
          <p:nvPr/>
        </p:nvCxnSpPr>
        <p:spPr>
          <a:xfrm flipH="1">
            <a:off x="2172891" y="3606164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F3373C9-726E-0840-B29B-A5C435AB7813}"/>
              </a:ext>
            </a:extLst>
          </p:cNvPr>
          <p:cNvCxnSpPr>
            <a:cxnSpLocks/>
          </p:cNvCxnSpPr>
          <p:nvPr/>
        </p:nvCxnSpPr>
        <p:spPr>
          <a:xfrm flipH="1">
            <a:off x="8090296" y="3579017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CB0B4EE-009C-9F44-952C-A7DA6BF2FCB2}"/>
              </a:ext>
            </a:extLst>
          </p:cNvPr>
          <p:cNvCxnSpPr>
            <a:cxnSpLocks/>
          </p:cNvCxnSpPr>
          <p:nvPr/>
        </p:nvCxnSpPr>
        <p:spPr>
          <a:xfrm flipH="1">
            <a:off x="10234611" y="3579018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E8745FB-B2D4-5E48-B157-FC4094969E95}"/>
              </a:ext>
            </a:extLst>
          </p:cNvPr>
          <p:cNvCxnSpPr>
            <a:cxnSpLocks/>
          </p:cNvCxnSpPr>
          <p:nvPr/>
        </p:nvCxnSpPr>
        <p:spPr>
          <a:xfrm>
            <a:off x="1692474" y="4000501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421799A-FCEC-E148-B778-002B641B18AC}"/>
              </a:ext>
            </a:extLst>
          </p:cNvPr>
          <p:cNvCxnSpPr>
            <a:cxnSpLocks/>
          </p:cNvCxnSpPr>
          <p:nvPr/>
        </p:nvCxnSpPr>
        <p:spPr>
          <a:xfrm>
            <a:off x="7884913" y="4000501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D460BD0-07E7-C24F-B855-A2CDC7CBBB81}"/>
              </a:ext>
            </a:extLst>
          </p:cNvPr>
          <p:cNvCxnSpPr>
            <a:cxnSpLocks/>
          </p:cNvCxnSpPr>
          <p:nvPr/>
        </p:nvCxnSpPr>
        <p:spPr>
          <a:xfrm>
            <a:off x="2027635" y="4000501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1BBB83A0-1E57-E84F-9DEF-68CAF365D0D6}"/>
              </a:ext>
            </a:extLst>
          </p:cNvPr>
          <p:cNvCxnSpPr>
            <a:cxnSpLocks/>
          </p:cNvCxnSpPr>
          <p:nvPr/>
        </p:nvCxnSpPr>
        <p:spPr>
          <a:xfrm>
            <a:off x="10035181" y="4010027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058B86CD-145C-C54F-A6B6-438C338F60EF}"/>
              </a:ext>
            </a:extLst>
          </p:cNvPr>
          <p:cNvSpPr txBox="1"/>
          <p:nvPr/>
        </p:nvSpPr>
        <p:spPr>
          <a:xfrm>
            <a:off x="8283772" y="2032515"/>
            <a:ext cx="1474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État final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7F58A4FA-0E5D-E540-A618-C858990BF7F1}"/>
              </a:ext>
            </a:extLst>
          </p:cNvPr>
          <p:cNvCxnSpPr/>
          <p:nvPr/>
        </p:nvCxnSpPr>
        <p:spPr>
          <a:xfrm>
            <a:off x="4886325" y="3843338"/>
            <a:ext cx="1328738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84C36A93-D4B5-8C4E-A48E-286B3DFC7506}"/>
              </a:ext>
            </a:extLst>
          </p:cNvPr>
          <p:cNvCxnSpPr/>
          <p:nvPr/>
        </p:nvCxnSpPr>
        <p:spPr>
          <a:xfrm>
            <a:off x="10234610" y="4200525"/>
            <a:ext cx="709615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B17B549B-31A5-984E-8A8C-3CF4F8C3714F}"/>
              </a:ext>
            </a:extLst>
          </p:cNvPr>
          <p:cNvCxnSpPr>
            <a:cxnSpLocks/>
          </p:cNvCxnSpPr>
          <p:nvPr/>
        </p:nvCxnSpPr>
        <p:spPr>
          <a:xfrm flipH="1">
            <a:off x="7560467" y="4200525"/>
            <a:ext cx="523875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C1523989-AC74-0F40-819C-09A9502FA1BB}"/>
                  </a:ext>
                </a:extLst>
              </p:cNvPr>
              <p:cNvSpPr txBox="1"/>
              <p:nvPr/>
            </p:nvSpPr>
            <p:spPr>
              <a:xfrm>
                <a:off x="10434040" y="4359829"/>
                <a:ext cx="367408" cy="398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C1523989-AC74-0F40-819C-09A9502FA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040" y="4359829"/>
                <a:ext cx="367408" cy="398955"/>
              </a:xfrm>
              <a:prstGeom prst="rect">
                <a:avLst/>
              </a:prstGeom>
              <a:blipFill>
                <a:blip r:embed="rId2"/>
                <a:stretch>
                  <a:fillRect l="-10000" r="-13333" b="-281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2E306A38-5629-C44F-AFF0-F0CF6DA837B2}"/>
                  </a:ext>
                </a:extLst>
              </p:cNvPr>
              <p:cNvSpPr txBox="1"/>
              <p:nvPr/>
            </p:nvSpPr>
            <p:spPr>
              <a:xfrm>
                <a:off x="7621755" y="4374640"/>
                <a:ext cx="3905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2E306A38-5629-C44F-AFF0-F0CF6DA837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755" y="4374640"/>
                <a:ext cx="390556" cy="369332"/>
              </a:xfrm>
              <a:prstGeom prst="rect">
                <a:avLst/>
              </a:prstGeom>
              <a:blipFill>
                <a:blip r:embed="rId3"/>
                <a:stretch>
                  <a:fillRect l="-9677" r="-6452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639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89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62A3F-8B09-2D4F-8DE6-BB48B640D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Conservation de l’impulsion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8AB71EC-AA81-E340-8CE0-68ABA3C456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fr-FR" dirty="0"/>
                  <a:t> masse femme </a:t>
                </a:r>
                <a:r>
                  <a:rPr lang="fr-FR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=60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𝑘𝑔</m:t>
                    </m:r>
                  </m:oMath>
                </a14:m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</m:oMath>
                </a14:m>
                <a:r>
                  <a:rPr lang="fr-FR" dirty="0"/>
                  <a:t>masse homme </a:t>
                </a:r>
                <a:r>
                  <a:rPr lang="fr-FR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𝑚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=80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𝑘𝑔</m:t>
                    </m:r>
                  </m:oMath>
                </a14:m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fr-FR" dirty="0"/>
                  <a:t> vitesse femme </a:t>
                </a:r>
                <a:r>
                  <a:rPr lang="fr-FR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𝑓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=10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𝑘𝑚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−1</m:t>
                        </m:r>
                      </m:sup>
                    </m:sSup>
                  </m:oMath>
                </a14:m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fr-FR" dirty="0"/>
                  <a:t> vitesse homme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8AB71EC-AA81-E340-8CE0-68ABA3C45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80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7735A-1C74-D342-8B9D-AB09AC4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254C3-72A3-C446-997D-23408439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25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905F8-BCDD-8E48-A3EF-B5C76E11A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Conservation de l’énergie mécanique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5912212-7A4C-BB43-B842-2928C7298DD8}"/>
              </a:ext>
            </a:extLst>
          </p:cNvPr>
          <p:cNvSpPr txBox="1"/>
          <p:nvPr/>
        </p:nvSpPr>
        <p:spPr>
          <a:xfrm>
            <a:off x="1203082" y="2103627"/>
            <a:ext cx="1649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État initial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FD96EC4-4577-B248-80A9-9994FCE10F38}"/>
              </a:ext>
            </a:extLst>
          </p:cNvPr>
          <p:cNvSpPr/>
          <p:nvPr/>
        </p:nvSpPr>
        <p:spPr>
          <a:xfrm>
            <a:off x="1727598" y="4279117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F16F157-F451-434C-BF50-73922B3087FD}"/>
              </a:ext>
            </a:extLst>
          </p:cNvPr>
          <p:cNvSpPr/>
          <p:nvPr/>
        </p:nvSpPr>
        <p:spPr>
          <a:xfrm>
            <a:off x="2027635" y="4279117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F9DCF37-BDA9-E74C-B621-C963868B2BB1}"/>
              </a:ext>
            </a:extLst>
          </p:cNvPr>
          <p:cNvCxnSpPr>
            <a:cxnSpLocks/>
          </p:cNvCxnSpPr>
          <p:nvPr/>
        </p:nvCxnSpPr>
        <p:spPr>
          <a:xfrm flipH="1">
            <a:off x="1891904" y="4579155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24638C4-9BC6-824C-B00A-69946390D568}"/>
              </a:ext>
            </a:extLst>
          </p:cNvPr>
          <p:cNvCxnSpPr>
            <a:cxnSpLocks/>
          </p:cNvCxnSpPr>
          <p:nvPr/>
        </p:nvCxnSpPr>
        <p:spPr>
          <a:xfrm flipH="1">
            <a:off x="2172891" y="4606300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C235AA4-0CBA-5E44-994F-641D64E0BA94}"/>
              </a:ext>
            </a:extLst>
          </p:cNvPr>
          <p:cNvCxnSpPr>
            <a:cxnSpLocks/>
          </p:cNvCxnSpPr>
          <p:nvPr/>
        </p:nvCxnSpPr>
        <p:spPr>
          <a:xfrm>
            <a:off x="1692474" y="5000637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04C1462-8D15-9347-A761-9C4CD41493AB}"/>
              </a:ext>
            </a:extLst>
          </p:cNvPr>
          <p:cNvCxnSpPr>
            <a:cxnSpLocks/>
          </p:cNvCxnSpPr>
          <p:nvPr/>
        </p:nvCxnSpPr>
        <p:spPr>
          <a:xfrm>
            <a:off x="2027635" y="5000637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4154B19-A927-4B4D-A62D-7793C10F0FB1}"/>
              </a:ext>
            </a:extLst>
          </p:cNvPr>
          <p:cNvCxnSpPr/>
          <p:nvPr/>
        </p:nvCxnSpPr>
        <p:spPr>
          <a:xfrm>
            <a:off x="2172891" y="5243524"/>
            <a:ext cx="67929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BAD388A-8A37-2446-882D-0A786DEE3909}"/>
                  </a:ext>
                </a:extLst>
              </p:cNvPr>
              <p:cNvSpPr txBox="1"/>
              <p:nvPr/>
            </p:nvSpPr>
            <p:spPr>
              <a:xfrm>
                <a:off x="2318148" y="5394975"/>
                <a:ext cx="3752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BAD388A-8A37-2446-882D-0A786DEE39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148" y="5394975"/>
                <a:ext cx="375231" cy="369332"/>
              </a:xfrm>
              <a:prstGeom prst="rect">
                <a:avLst/>
              </a:prstGeom>
              <a:blipFill>
                <a:blip r:embed="rId2"/>
                <a:stretch>
                  <a:fillRect l="-9677" r="-6452" b="-129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id="{FEB829E9-96FE-CF40-B4C7-4A57415932FF}"/>
              </a:ext>
            </a:extLst>
          </p:cNvPr>
          <p:cNvSpPr txBox="1"/>
          <p:nvPr/>
        </p:nvSpPr>
        <p:spPr>
          <a:xfrm>
            <a:off x="8283772" y="2032515"/>
            <a:ext cx="1474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État final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04CBE256-F765-8244-A0BB-BBE03DE0A01F}"/>
              </a:ext>
            </a:extLst>
          </p:cNvPr>
          <p:cNvCxnSpPr/>
          <p:nvPr/>
        </p:nvCxnSpPr>
        <p:spPr>
          <a:xfrm>
            <a:off x="4886325" y="4843474"/>
            <a:ext cx="1328738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CBB12F3D-A504-CB46-A13E-348E03D2591E}"/>
              </a:ext>
            </a:extLst>
          </p:cNvPr>
          <p:cNvSpPr/>
          <p:nvPr/>
        </p:nvSpPr>
        <p:spPr>
          <a:xfrm>
            <a:off x="7628335" y="4306262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65ACE03-EEA9-ED46-B714-9FE513E40A95}"/>
              </a:ext>
            </a:extLst>
          </p:cNvPr>
          <p:cNvCxnSpPr>
            <a:cxnSpLocks/>
          </p:cNvCxnSpPr>
          <p:nvPr/>
        </p:nvCxnSpPr>
        <p:spPr>
          <a:xfrm flipH="1">
            <a:off x="7778354" y="4606300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366F9611-DF20-C84F-B73D-527F807B2367}"/>
              </a:ext>
            </a:extLst>
          </p:cNvPr>
          <p:cNvCxnSpPr>
            <a:cxnSpLocks/>
          </p:cNvCxnSpPr>
          <p:nvPr/>
        </p:nvCxnSpPr>
        <p:spPr>
          <a:xfrm>
            <a:off x="7593212" y="4993506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CF5F9DA1-5028-8C4B-B0CE-E63F771AA88B}"/>
              </a:ext>
            </a:extLst>
          </p:cNvPr>
          <p:cNvSpPr/>
          <p:nvPr/>
        </p:nvSpPr>
        <p:spPr>
          <a:xfrm>
            <a:off x="10000059" y="2870368"/>
            <a:ext cx="300037" cy="30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28BA536-4F6E-C649-999D-B63352EFE554}"/>
              </a:ext>
            </a:extLst>
          </p:cNvPr>
          <p:cNvCxnSpPr>
            <a:cxnSpLocks/>
          </p:cNvCxnSpPr>
          <p:nvPr/>
        </p:nvCxnSpPr>
        <p:spPr>
          <a:xfrm flipH="1">
            <a:off x="10164365" y="3170406"/>
            <a:ext cx="1" cy="150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30DF161D-2FC7-7249-AA51-01A9D5B5D003}"/>
              </a:ext>
            </a:extLst>
          </p:cNvPr>
          <p:cNvCxnSpPr>
            <a:cxnSpLocks/>
          </p:cNvCxnSpPr>
          <p:nvPr/>
        </p:nvCxnSpPr>
        <p:spPr>
          <a:xfrm>
            <a:off x="9964935" y="3591888"/>
            <a:ext cx="398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A5952A1E-11DD-6F44-AC84-9351CE894334}"/>
              </a:ext>
            </a:extLst>
          </p:cNvPr>
          <p:cNvCxnSpPr/>
          <p:nvPr/>
        </p:nvCxnSpPr>
        <p:spPr>
          <a:xfrm>
            <a:off x="10558463" y="4677737"/>
            <a:ext cx="0" cy="1435894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5D27AFB9-AE6D-4945-9D73-6080D2BB2D93}"/>
              </a:ext>
            </a:extLst>
          </p:cNvPr>
          <p:cNvSpPr txBox="1"/>
          <p:nvPr/>
        </p:nvSpPr>
        <p:spPr>
          <a:xfrm>
            <a:off x="10605991" y="5129132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FC9509-5041-BC48-BE54-82073671A0E2}"/>
              </a:ext>
            </a:extLst>
          </p:cNvPr>
          <p:cNvSpPr/>
          <p:nvPr/>
        </p:nvSpPr>
        <p:spPr>
          <a:xfrm>
            <a:off x="365898" y="6386524"/>
            <a:ext cx="4972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https://</a:t>
            </a:r>
            <a:r>
              <a:rPr lang="fr-FR" dirty="0" err="1"/>
              <a:t>www.youtube.com</a:t>
            </a:r>
            <a:r>
              <a:rPr lang="fr-FR" dirty="0"/>
              <a:t>/</a:t>
            </a:r>
            <a:r>
              <a:rPr lang="fr-FR" dirty="0" err="1"/>
              <a:t>watch?v</a:t>
            </a:r>
            <a:r>
              <a:rPr lang="fr-FR" dirty="0"/>
              <a:t>=gDFq5Tw7cPA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2527FC2-B9C4-6B4D-B5CB-AC0D8E7942EE}"/>
              </a:ext>
            </a:extLst>
          </p:cNvPr>
          <p:cNvSpPr txBox="1"/>
          <p:nvPr/>
        </p:nvSpPr>
        <p:spPr>
          <a:xfrm>
            <a:off x="5765621" y="638652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2min</a:t>
            </a:r>
          </a:p>
        </p:txBody>
      </p:sp>
    </p:spTree>
    <p:extLst>
      <p:ext uri="{BB962C8B-B14F-4D97-AF65-F5344CB8AC3E}">
        <p14:creationId xmlns:p14="http://schemas.microsoft.com/office/powerpoint/2010/main" val="32876538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251</Words>
  <Application>Microsoft Macintosh PowerPoint</Application>
  <PresentationFormat>Grand écran</PresentationFormat>
  <Paragraphs>57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Thème Office</vt:lpstr>
      <vt:lpstr>Lois de Conservation en mécanique - Applications</vt:lpstr>
      <vt:lpstr>Prérequis </vt:lpstr>
      <vt:lpstr>Présentation PowerPoint</vt:lpstr>
      <vt:lpstr>Présentation PowerPoint</vt:lpstr>
      <vt:lpstr>Conservation de l’impulsion</vt:lpstr>
      <vt:lpstr>Présentation PowerPoint</vt:lpstr>
      <vt:lpstr>Conservation de l’impulsion</vt:lpstr>
      <vt:lpstr>Présentation PowerPoint</vt:lpstr>
      <vt:lpstr>Conservation de l’énergie mécanique</vt:lpstr>
      <vt:lpstr>Présentation PowerPoint</vt:lpstr>
      <vt:lpstr>Conservation de l’énergie mécanique</vt:lpstr>
      <vt:lpstr>Présentation PowerPoint</vt:lpstr>
      <vt:lpstr>Collisions</vt:lpstr>
      <vt:lpstr>Présentation PowerPoint</vt:lpstr>
      <vt:lpstr>Collisions élastiques</vt:lpstr>
      <vt:lpstr>Présentation PowerPoint</vt:lpstr>
      <vt:lpstr>Conservation du moment cinétique</vt:lpstr>
      <vt:lpstr>Présentation PowerPoint</vt:lpstr>
      <vt:lpstr>Conservation du moment cinétique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Lois de Conservation en mécanique - Applications</dc:title>
  <dc:creator>Léa Cascaro</dc:creator>
  <cp:lastModifiedBy>Léa Cascaro</cp:lastModifiedBy>
  <cp:revision>2</cp:revision>
  <dcterms:created xsi:type="dcterms:W3CDTF">2022-03-20T09:07:41Z</dcterms:created>
  <dcterms:modified xsi:type="dcterms:W3CDTF">2022-05-18T13:50:02Z</dcterms:modified>
</cp:coreProperties>
</file>