
<file path=[Content_Types].xml><?xml version="1.0" encoding="utf-8"?>
<Types xmlns="http://schemas.openxmlformats.org/package/2006/content-types">
  <Default ContentType="image/gif" Extension="gif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257bb1af62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1257bb1af62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1257bb1af62_0_1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1257bb1af62_0_1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57bb1af6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57bb1af6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57bb1af62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57bb1af62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257bb1af62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257bb1af62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257bb1af62_0_1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257bb1af62_0_1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257bb1af6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257bb1af6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257bb1af62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257bb1af62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257bb1af62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1257bb1af62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257bb1af62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1257bb1af62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gif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LPOB 75 : Dynamique en référentiel terrestre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69500" y="33576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Niveau L2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Déviation vers l’Est</a:t>
            </a:r>
            <a:endParaRPr/>
          </a:p>
        </p:txBody>
      </p:sp>
      <p:sp>
        <p:nvSpPr>
          <p:cNvPr id="169" name="Google Shape;169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22"/>
          <p:cNvSpPr/>
          <p:nvPr/>
        </p:nvSpPr>
        <p:spPr>
          <a:xfrm>
            <a:off x="2929800" y="1612650"/>
            <a:ext cx="2887500" cy="27945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71" name="Google Shape;171;p22"/>
          <p:cNvCxnSpPr/>
          <p:nvPr/>
        </p:nvCxnSpPr>
        <p:spPr>
          <a:xfrm rot="10800000">
            <a:off x="4390525" y="1376325"/>
            <a:ext cx="8400" cy="165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72" name="Google Shape;172;p22"/>
          <p:cNvCxnSpPr/>
          <p:nvPr/>
        </p:nvCxnSpPr>
        <p:spPr>
          <a:xfrm>
            <a:off x="4390525" y="3031125"/>
            <a:ext cx="2068500" cy="8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73" name="Google Shape;173;p22"/>
          <p:cNvSpPr txBox="1"/>
          <p:nvPr/>
        </p:nvSpPr>
        <p:spPr>
          <a:xfrm>
            <a:off x="4035850" y="2904450"/>
            <a:ext cx="27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</a:t>
            </a:r>
            <a:endParaRPr/>
          </a:p>
        </p:txBody>
      </p:sp>
      <p:sp>
        <p:nvSpPr>
          <p:cNvPr id="174" name="Google Shape;174;p22"/>
          <p:cNvSpPr txBox="1"/>
          <p:nvPr/>
        </p:nvSpPr>
        <p:spPr>
          <a:xfrm>
            <a:off x="5115725" y="1648700"/>
            <a:ext cx="27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</a:t>
            </a:r>
            <a:endParaRPr/>
          </a:p>
        </p:txBody>
      </p:sp>
      <p:sp>
        <p:nvSpPr>
          <p:cNvPr id="175" name="Google Shape;175;p22"/>
          <p:cNvSpPr txBox="1"/>
          <p:nvPr/>
        </p:nvSpPr>
        <p:spPr>
          <a:xfrm>
            <a:off x="4035850" y="1248500"/>
            <a:ext cx="57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Zt</a:t>
            </a:r>
            <a:endParaRPr/>
          </a:p>
        </p:txBody>
      </p:sp>
      <p:sp>
        <p:nvSpPr>
          <p:cNvPr id="176" name="Google Shape;176;p22"/>
          <p:cNvSpPr txBox="1"/>
          <p:nvPr/>
        </p:nvSpPr>
        <p:spPr>
          <a:xfrm>
            <a:off x="5792125" y="2320725"/>
            <a:ext cx="27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X</a:t>
            </a:r>
            <a:endParaRPr/>
          </a:p>
        </p:txBody>
      </p:sp>
      <p:cxnSp>
        <p:nvCxnSpPr>
          <p:cNvPr id="177" name="Google Shape;177;p22"/>
          <p:cNvCxnSpPr/>
          <p:nvPr/>
        </p:nvCxnSpPr>
        <p:spPr>
          <a:xfrm flipH="1" rot="10800000">
            <a:off x="4398925" y="1948425"/>
            <a:ext cx="1080000" cy="1082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8" name="Google Shape;178;p22"/>
          <p:cNvSpPr/>
          <p:nvPr/>
        </p:nvSpPr>
        <p:spPr>
          <a:xfrm>
            <a:off x="4770425" y="2651175"/>
            <a:ext cx="185750" cy="312400"/>
          </a:xfrm>
          <a:custGeom>
            <a:rect b="b" l="l" r="r" t="t"/>
            <a:pathLst>
              <a:path extrusionOk="0" h="12496" w="7430">
                <a:moveTo>
                  <a:pt x="0" y="0"/>
                </a:moveTo>
                <a:cubicBezTo>
                  <a:pt x="901" y="394"/>
                  <a:pt x="4221" y="1182"/>
                  <a:pt x="5403" y="2364"/>
                </a:cubicBezTo>
                <a:cubicBezTo>
                  <a:pt x="6585" y="3546"/>
                  <a:pt x="6754" y="5403"/>
                  <a:pt x="7092" y="7092"/>
                </a:cubicBezTo>
                <a:cubicBezTo>
                  <a:pt x="7430" y="8781"/>
                  <a:pt x="7374" y="11595"/>
                  <a:pt x="7430" y="12496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9" name="Google Shape;179;p22"/>
          <p:cNvSpPr txBox="1"/>
          <p:nvPr/>
        </p:nvSpPr>
        <p:spPr>
          <a:xfrm>
            <a:off x="4956175" y="2571750"/>
            <a:ext cx="27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𝛌</a:t>
            </a:r>
            <a:endParaRPr/>
          </a:p>
        </p:txBody>
      </p:sp>
      <p:cxnSp>
        <p:nvCxnSpPr>
          <p:cNvPr id="180" name="Google Shape;180;p22"/>
          <p:cNvCxnSpPr/>
          <p:nvPr/>
        </p:nvCxnSpPr>
        <p:spPr>
          <a:xfrm>
            <a:off x="4778850" y="2659600"/>
            <a:ext cx="0" cy="93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1" name="Google Shape;181;p22"/>
          <p:cNvCxnSpPr/>
          <p:nvPr/>
        </p:nvCxnSpPr>
        <p:spPr>
          <a:xfrm flipH="1" rot="10800000">
            <a:off x="4770425" y="2600475"/>
            <a:ext cx="143400" cy="50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2" name="Google Shape;182;p22"/>
          <p:cNvCxnSpPr>
            <a:stCxn id="170" idx="7"/>
            <a:endCxn id="183" idx="1"/>
          </p:cNvCxnSpPr>
          <p:nvPr/>
        </p:nvCxnSpPr>
        <p:spPr>
          <a:xfrm flipH="1" rot="10800000">
            <a:off x="5394435" y="1669095"/>
            <a:ext cx="372300" cy="352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4" name="Google Shape;184;p22"/>
          <p:cNvCxnSpPr/>
          <p:nvPr/>
        </p:nvCxnSpPr>
        <p:spPr>
          <a:xfrm>
            <a:off x="5394435" y="2020120"/>
            <a:ext cx="372300" cy="453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83" name="Google Shape;183;p22"/>
          <p:cNvSpPr txBox="1"/>
          <p:nvPr/>
        </p:nvSpPr>
        <p:spPr>
          <a:xfrm>
            <a:off x="5766725" y="1469125"/>
            <a:ext cx="27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Z</a:t>
            </a:r>
            <a:endParaRPr/>
          </a:p>
        </p:txBody>
      </p:sp>
      <p:sp>
        <p:nvSpPr>
          <p:cNvPr id="185" name="Google Shape;185;p22"/>
          <p:cNvSpPr txBox="1"/>
          <p:nvPr/>
        </p:nvSpPr>
        <p:spPr>
          <a:xfrm>
            <a:off x="6459025" y="2835225"/>
            <a:ext cx="675600" cy="2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Xt</a:t>
            </a:r>
            <a:endParaRPr/>
          </a:p>
        </p:txBody>
      </p:sp>
      <p:cxnSp>
        <p:nvCxnSpPr>
          <p:cNvPr id="186" name="Google Shape;186;p22"/>
          <p:cNvCxnSpPr/>
          <p:nvPr/>
        </p:nvCxnSpPr>
        <p:spPr>
          <a:xfrm rot="10800000">
            <a:off x="4500250" y="1207400"/>
            <a:ext cx="0" cy="7008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7" name="Google Shape;187;p22"/>
          <p:cNvCxnSpPr/>
          <p:nvPr/>
        </p:nvCxnSpPr>
        <p:spPr>
          <a:xfrm rot="10800000">
            <a:off x="4407435" y="2017995"/>
            <a:ext cx="987000" cy="3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8" name="Google Shape;188;p22"/>
          <p:cNvSpPr txBox="1"/>
          <p:nvPr/>
        </p:nvSpPr>
        <p:spPr>
          <a:xfrm>
            <a:off x="4474175" y="1753750"/>
            <a:ext cx="27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H</a:t>
            </a:r>
            <a:endParaRPr/>
          </a:p>
        </p:txBody>
      </p:sp>
      <p:cxnSp>
        <p:nvCxnSpPr>
          <p:cNvPr id="189" name="Google Shape;189;p22"/>
          <p:cNvCxnSpPr/>
          <p:nvPr/>
        </p:nvCxnSpPr>
        <p:spPr>
          <a:xfrm flipH="1">
            <a:off x="4998425" y="2032275"/>
            <a:ext cx="396000" cy="3909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90" name="Google Shape;190;p22"/>
          <p:cNvSpPr txBox="1"/>
          <p:nvPr/>
        </p:nvSpPr>
        <p:spPr>
          <a:xfrm>
            <a:off x="4500250" y="988525"/>
            <a:ext cx="372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</a:rPr>
              <a:t>Ω</a:t>
            </a:r>
            <a:endParaRPr>
              <a:solidFill>
                <a:srgbClr val="FF0000"/>
              </a:solidFill>
            </a:endParaRPr>
          </a:p>
        </p:txBody>
      </p:sp>
      <p:cxnSp>
        <p:nvCxnSpPr>
          <p:cNvPr id="191" name="Google Shape;191;p22"/>
          <p:cNvCxnSpPr/>
          <p:nvPr/>
        </p:nvCxnSpPr>
        <p:spPr>
          <a:xfrm flipH="1" rot="10800000">
            <a:off x="4601950" y="1080900"/>
            <a:ext cx="168900" cy="84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92" name="Google Shape;192;p22"/>
          <p:cNvCxnSpPr/>
          <p:nvPr/>
        </p:nvCxnSpPr>
        <p:spPr>
          <a:xfrm flipH="1" rot="10800000">
            <a:off x="4770038" y="2205725"/>
            <a:ext cx="168900" cy="84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93" name="Google Shape;193;p22"/>
          <p:cNvSpPr txBox="1"/>
          <p:nvPr/>
        </p:nvSpPr>
        <p:spPr>
          <a:xfrm>
            <a:off x="4643025" y="2124575"/>
            <a:ext cx="726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</a:rPr>
              <a:t>Gt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94" name="Google Shape;194;p22"/>
          <p:cNvSpPr txBox="1"/>
          <p:nvPr/>
        </p:nvSpPr>
        <p:spPr>
          <a:xfrm>
            <a:off x="4464725" y="1353550"/>
            <a:ext cx="1243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Nord</a:t>
            </a:r>
            <a:endParaRPr/>
          </a:p>
        </p:txBody>
      </p:sp>
      <p:sp>
        <p:nvSpPr>
          <p:cNvPr id="195" name="Google Shape;195;p22"/>
          <p:cNvSpPr txBox="1"/>
          <p:nvPr/>
        </p:nvSpPr>
        <p:spPr>
          <a:xfrm>
            <a:off x="4466025" y="4394475"/>
            <a:ext cx="108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Sud</a:t>
            </a:r>
            <a:endParaRPr/>
          </a:p>
        </p:txBody>
      </p:sp>
      <p:sp>
        <p:nvSpPr>
          <p:cNvPr id="196" name="Google Shape;196;p22"/>
          <p:cNvSpPr/>
          <p:nvPr/>
        </p:nvSpPr>
        <p:spPr>
          <a:xfrm>
            <a:off x="6374625" y="1925050"/>
            <a:ext cx="168900" cy="1797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97" name="Google Shape;197;p22"/>
          <p:cNvCxnSpPr>
            <a:stCxn id="183" idx="2"/>
          </p:cNvCxnSpPr>
          <p:nvPr/>
        </p:nvCxnSpPr>
        <p:spPr>
          <a:xfrm flipH="1">
            <a:off x="5639975" y="1869325"/>
            <a:ext cx="266100" cy="233100"/>
          </a:xfrm>
          <a:prstGeom prst="straightConnector1">
            <a:avLst/>
          </a:prstGeom>
          <a:noFill/>
          <a:ln cap="flat" cmpd="sng" w="9525">
            <a:solidFill>
              <a:srgbClr val="FF99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98" name="Google Shape;198;p22"/>
          <p:cNvSpPr txBox="1"/>
          <p:nvPr/>
        </p:nvSpPr>
        <p:spPr>
          <a:xfrm>
            <a:off x="5740625" y="1894913"/>
            <a:ext cx="372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9900"/>
                </a:solidFill>
              </a:rPr>
              <a:t>v</a:t>
            </a:r>
            <a:endParaRPr>
              <a:solidFill>
                <a:srgbClr val="FF9900"/>
              </a:solidFill>
            </a:endParaRPr>
          </a:p>
        </p:txBody>
      </p:sp>
      <p:cxnSp>
        <p:nvCxnSpPr>
          <p:cNvPr id="199" name="Google Shape;199;p22"/>
          <p:cNvCxnSpPr/>
          <p:nvPr/>
        </p:nvCxnSpPr>
        <p:spPr>
          <a:xfrm flipH="1" rot="10800000">
            <a:off x="5800075" y="2020225"/>
            <a:ext cx="168900" cy="8400"/>
          </a:xfrm>
          <a:prstGeom prst="straightConnector1">
            <a:avLst/>
          </a:prstGeom>
          <a:noFill/>
          <a:ln cap="flat" cmpd="sng" w="9525">
            <a:solidFill>
              <a:srgbClr val="FF99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00" name="Google Shape;200;p22"/>
          <p:cNvCxnSpPr>
            <a:stCxn id="196" idx="3"/>
            <a:endCxn id="196" idx="7"/>
          </p:cNvCxnSpPr>
          <p:nvPr/>
        </p:nvCxnSpPr>
        <p:spPr>
          <a:xfrm flipH="1" rot="10800000">
            <a:off x="6399360" y="1951234"/>
            <a:ext cx="119400" cy="12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1" name="Google Shape;201;p22"/>
          <p:cNvCxnSpPr>
            <a:stCxn id="196" idx="1"/>
            <a:endCxn id="196" idx="5"/>
          </p:cNvCxnSpPr>
          <p:nvPr/>
        </p:nvCxnSpPr>
        <p:spPr>
          <a:xfrm>
            <a:off x="6399360" y="1951366"/>
            <a:ext cx="119400" cy="12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2" name="Google Shape;202;p22"/>
          <p:cNvSpPr txBox="1"/>
          <p:nvPr/>
        </p:nvSpPr>
        <p:spPr>
          <a:xfrm>
            <a:off x="6560425" y="1824325"/>
            <a:ext cx="57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</a:rPr>
              <a:t>Fc</a:t>
            </a:r>
            <a:endParaRPr>
              <a:solidFill>
                <a:srgbClr val="FF0000"/>
              </a:solidFill>
            </a:endParaRPr>
          </a:p>
        </p:txBody>
      </p:sp>
      <p:cxnSp>
        <p:nvCxnSpPr>
          <p:cNvPr id="203" name="Google Shape;203;p22"/>
          <p:cNvCxnSpPr/>
          <p:nvPr/>
        </p:nvCxnSpPr>
        <p:spPr>
          <a:xfrm flipH="1" rot="10800000">
            <a:off x="6660900" y="1869325"/>
            <a:ext cx="168900" cy="84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04" name="Google Shape;204;p22"/>
          <p:cNvCxnSpPr/>
          <p:nvPr/>
        </p:nvCxnSpPr>
        <p:spPr>
          <a:xfrm flipH="1">
            <a:off x="3638925" y="1908175"/>
            <a:ext cx="861300" cy="802200"/>
          </a:xfrm>
          <a:prstGeom prst="straightConnector1">
            <a:avLst/>
          </a:prstGeom>
          <a:noFill/>
          <a:ln cap="flat" cmpd="sng" w="9525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5" name="Google Shape;205;p22"/>
          <p:cNvSpPr/>
          <p:nvPr/>
        </p:nvSpPr>
        <p:spPr>
          <a:xfrm rot="-3088165">
            <a:off x="3978434" y="1826197"/>
            <a:ext cx="623182" cy="341365"/>
          </a:xfrm>
          <a:prstGeom prst="arc">
            <a:avLst>
              <a:gd fmla="val 10223428" name="adj1"/>
              <a:gd fmla="val 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22"/>
          <p:cNvSpPr txBox="1"/>
          <p:nvPr/>
        </p:nvSpPr>
        <p:spPr>
          <a:xfrm>
            <a:off x="3402100" y="1760988"/>
            <a:ext cx="887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 π/2 - </a:t>
            </a:r>
            <a:r>
              <a:rPr lang="fr"/>
              <a:t>𝛌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23"/>
          <p:cNvSpPr/>
          <p:nvPr/>
        </p:nvSpPr>
        <p:spPr>
          <a:xfrm>
            <a:off x="-25325" y="-33775"/>
            <a:ext cx="9237000" cy="52263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Prérequis : 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2017925"/>
            <a:ext cx="8520600" cy="25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Référentiels galiléens et non galiléens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Lois de Newton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Dynamique en référentiel non galiléen (forces d’inertie d’entraînement et de coriolis)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/>
          <p:nvPr/>
        </p:nvSpPr>
        <p:spPr>
          <a:xfrm>
            <a:off x="-25325" y="-33775"/>
            <a:ext cx="9237000" cy="52263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Les référentiels usuels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fr"/>
              <a:t>Référentiel terrestre</a:t>
            </a:r>
            <a:r>
              <a:rPr lang="fr"/>
              <a:t> : Origine au centre de la Terre. Axes liés au globe terrestre.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fr"/>
              <a:t>Référentiel géocentrique</a:t>
            </a:r>
            <a:r>
              <a:rPr lang="fr"/>
              <a:t> : Origine au centre de la Terre. Axes pointés vers des étoiles lointaines fixes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fr"/>
              <a:t>Référentiel de Copernic</a:t>
            </a:r>
            <a:r>
              <a:rPr lang="fr"/>
              <a:t> : Origine au centre de masse du système solaire. Axes pointés vers des étoiles lointaines fixes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/>
              <a:t>Référentiel galiléen</a:t>
            </a:r>
            <a:r>
              <a:rPr lang="fr"/>
              <a:t> : Référentiel dans lequel le principe d’inertie est vérifié.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Aucun de ces référentiels n’est strictement galiléen !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7"/>
          <p:cNvSpPr/>
          <p:nvPr/>
        </p:nvSpPr>
        <p:spPr>
          <a:xfrm>
            <a:off x="-25325" y="-33775"/>
            <a:ext cx="9237000" cy="52263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2424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Définition des différents repères. </a:t>
            </a:r>
            <a:endParaRPr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1152475"/>
            <a:ext cx="255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Hypothèses :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Terre homogène et sphérique, de centre T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La terre toune à vitesse constante. On introduit le vecteur vitesse angulaire  constant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8"/>
          <p:cNvSpPr/>
          <p:nvPr/>
        </p:nvSpPr>
        <p:spPr>
          <a:xfrm>
            <a:off x="2929800" y="1612650"/>
            <a:ext cx="2887500" cy="27945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89" name="Google Shape;89;p18"/>
          <p:cNvCxnSpPr/>
          <p:nvPr/>
        </p:nvCxnSpPr>
        <p:spPr>
          <a:xfrm rot="10800000">
            <a:off x="4390525" y="1376325"/>
            <a:ext cx="8400" cy="165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0" name="Google Shape;90;p18"/>
          <p:cNvCxnSpPr/>
          <p:nvPr/>
        </p:nvCxnSpPr>
        <p:spPr>
          <a:xfrm>
            <a:off x="4390525" y="3031125"/>
            <a:ext cx="2068500" cy="8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1" name="Google Shape;91;p18"/>
          <p:cNvSpPr txBox="1"/>
          <p:nvPr/>
        </p:nvSpPr>
        <p:spPr>
          <a:xfrm>
            <a:off x="4035850" y="2904450"/>
            <a:ext cx="27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</a:t>
            </a:r>
            <a:endParaRPr/>
          </a:p>
        </p:txBody>
      </p:sp>
      <p:sp>
        <p:nvSpPr>
          <p:cNvPr id="92" name="Google Shape;92;p18"/>
          <p:cNvSpPr txBox="1"/>
          <p:nvPr/>
        </p:nvSpPr>
        <p:spPr>
          <a:xfrm>
            <a:off x="5115725" y="1648700"/>
            <a:ext cx="27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</a:t>
            </a:r>
            <a:endParaRPr/>
          </a:p>
        </p:txBody>
      </p:sp>
      <p:sp>
        <p:nvSpPr>
          <p:cNvPr id="93" name="Google Shape;93;p18"/>
          <p:cNvSpPr txBox="1"/>
          <p:nvPr/>
        </p:nvSpPr>
        <p:spPr>
          <a:xfrm>
            <a:off x="4035850" y="1248500"/>
            <a:ext cx="57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Zt</a:t>
            </a:r>
            <a:endParaRPr/>
          </a:p>
        </p:txBody>
      </p:sp>
      <p:sp>
        <p:nvSpPr>
          <p:cNvPr id="94" name="Google Shape;94;p18"/>
          <p:cNvSpPr txBox="1"/>
          <p:nvPr/>
        </p:nvSpPr>
        <p:spPr>
          <a:xfrm>
            <a:off x="5792125" y="2320725"/>
            <a:ext cx="27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X</a:t>
            </a:r>
            <a:endParaRPr/>
          </a:p>
        </p:txBody>
      </p:sp>
      <p:cxnSp>
        <p:nvCxnSpPr>
          <p:cNvPr id="95" name="Google Shape;95;p18"/>
          <p:cNvCxnSpPr/>
          <p:nvPr/>
        </p:nvCxnSpPr>
        <p:spPr>
          <a:xfrm flipH="1" rot="10800000">
            <a:off x="4398925" y="1948425"/>
            <a:ext cx="1080000" cy="1082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6" name="Google Shape;96;p18"/>
          <p:cNvSpPr/>
          <p:nvPr/>
        </p:nvSpPr>
        <p:spPr>
          <a:xfrm>
            <a:off x="4770425" y="2651175"/>
            <a:ext cx="185750" cy="312400"/>
          </a:xfrm>
          <a:custGeom>
            <a:rect b="b" l="l" r="r" t="t"/>
            <a:pathLst>
              <a:path extrusionOk="0" h="12496" w="7430">
                <a:moveTo>
                  <a:pt x="0" y="0"/>
                </a:moveTo>
                <a:cubicBezTo>
                  <a:pt x="901" y="394"/>
                  <a:pt x="4221" y="1182"/>
                  <a:pt x="5403" y="2364"/>
                </a:cubicBezTo>
                <a:cubicBezTo>
                  <a:pt x="6585" y="3546"/>
                  <a:pt x="6754" y="5403"/>
                  <a:pt x="7092" y="7092"/>
                </a:cubicBezTo>
                <a:cubicBezTo>
                  <a:pt x="7430" y="8781"/>
                  <a:pt x="7374" y="11595"/>
                  <a:pt x="7430" y="12496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7" name="Google Shape;97;p18"/>
          <p:cNvSpPr txBox="1"/>
          <p:nvPr/>
        </p:nvSpPr>
        <p:spPr>
          <a:xfrm>
            <a:off x="4956175" y="2571750"/>
            <a:ext cx="27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𝛌</a:t>
            </a:r>
            <a:endParaRPr/>
          </a:p>
        </p:txBody>
      </p:sp>
      <p:cxnSp>
        <p:nvCxnSpPr>
          <p:cNvPr id="98" name="Google Shape;98;p18"/>
          <p:cNvCxnSpPr/>
          <p:nvPr/>
        </p:nvCxnSpPr>
        <p:spPr>
          <a:xfrm>
            <a:off x="4778850" y="2659600"/>
            <a:ext cx="0" cy="93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9" name="Google Shape;99;p18"/>
          <p:cNvCxnSpPr/>
          <p:nvPr/>
        </p:nvCxnSpPr>
        <p:spPr>
          <a:xfrm flipH="1" rot="10800000">
            <a:off x="4770425" y="2600475"/>
            <a:ext cx="143400" cy="50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0" name="Google Shape;100;p18"/>
          <p:cNvCxnSpPr>
            <a:stCxn id="88" idx="7"/>
            <a:endCxn id="101" idx="1"/>
          </p:cNvCxnSpPr>
          <p:nvPr/>
        </p:nvCxnSpPr>
        <p:spPr>
          <a:xfrm flipH="1" rot="10800000">
            <a:off x="5394435" y="1669095"/>
            <a:ext cx="372300" cy="352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2" name="Google Shape;102;p18"/>
          <p:cNvCxnSpPr/>
          <p:nvPr/>
        </p:nvCxnSpPr>
        <p:spPr>
          <a:xfrm>
            <a:off x="5394435" y="2020120"/>
            <a:ext cx="372300" cy="453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1" name="Google Shape;101;p18"/>
          <p:cNvSpPr txBox="1"/>
          <p:nvPr/>
        </p:nvSpPr>
        <p:spPr>
          <a:xfrm>
            <a:off x="5766725" y="1469125"/>
            <a:ext cx="27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Z</a:t>
            </a:r>
            <a:endParaRPr/>
          </a:p>
        </p:txBody>
      </p:sp>
      <p:sp>
        <p:nvSpPr>
          <p:cNvPr id="103" name="Google Shape;103;p18"/>
          <p:cNvSpPr txBox="1"/>
          <p:nvPr/>
        </p:nvSpPr>
        <p:spPr>
          <a:xfrm>
            <a:off x="6459025" y="2835225"/>
            <a:ext cx="675600" cy="2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Xt</a:t>
            </a:r>
            <a:endParaRPr/>
          </a:p>
        </p:txBody>
      </p:sp>
      <p:cxnSp>
        <p:nvCxnSpPr>
          <p:cNvPr id="104" name="Google Shape;104;p18"/>
          <p:cNvCxnSpPr/>
          <p:nvPr/>
        </p:nvCxnSpPr>
        <p:spPr>
          <a:xfrm rot="10800000">
            <a:off x="4500250" y="1207400"/>
            <a:ext cx="0" cy="7008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5" name="Google Shape;105;p18"/>
          <p:cNvCxnSpPr/>
          <p:nvPr/>
        </p:nvCxnSpPr>
        <p:spPr>
          <a:xfrm rot="10800000">
            <a:off x="4407435" y="2017995"/>
            <a:ext cx="987000" cy="3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6" name="Google Shape;106;p18"/>
          <p:cNvSpPr txBox="1"/>
          <p:nvPr/>
        </p:nvSpPr>
        <p:spPr>
          <a:xfrm>
            <a:off x="4035850" y="1819850"/>
            <a:ext cx="27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H</a:t>
            </a:r>
            <a:endParaRPr/>
          </a:p>
        </p:txBody>
      </p:sp>
      <p:sp>
        <p:nvSpPr>
          <p:cNvPr id="107" name="Google Shape;107;p18"/>
          <p:cNvSpPr txBox="1"/>
          <p:nvPr/>
        </p:nvSpPr>
        <p:spPr>
          <a:xfrm>
            <a:off x="4500250" y="988525"/>
            <a:ext cx="372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</a:rPr>
              <a:t>Ω</a:t>
            </a:r>
            <a:endParaRPr>
              <a:solidFill>
                <a:srgbClr val="FF0000"/>
              </a:solidFill>
            </a:endParaRPr>
          </a:p>
        </p:txBody>
      </p:sp>
      <p:cxnSp>
        <p:nvCxnSpPr>
          <p:cNvPr id="108" name="Google Shape;108;p18"/>
          <p:cNvCxnSpPr/>
          <p:nvPr/>
        </p:nvCxnSpPr>
        <p:spPr>
          <a:xfrm flipH="1" rot="10800000">
            <a:off x="4601950" y="1080900"/>
            <a:ext cx="168900" cy="84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descr="\vec{\Omega}}" id="109" name="Google Shape;10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07625" y="3743475"/>
            <a:ext cx="143400" cy="227607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8"/>
          <p:cNvSpPr txBox="1"/>
          <p:nvPr/>
        </p:nvSpPr>
        <p:spPr>
          <a:xfrm>
            <a:off x="4466025" y="4394475"/>
            <a:ext cx="108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Sud</a:t>
            </a:r>
            <a:endParaRPr/>
          </a:p>
        </p:txBody>
      </p:sp>
      <p:sp>
        <p:nvSpPr>
          <p:cNvPr id="111" name="Google Shape;111;p18"/>
          <p:cNvSpPr txBox="1"/>
          <p:nvPr/>
        </p:nvSpPr>
        <p:spPr>
          <a:xfrm>
            <a:off x="4479125" y="1318763"/>
            <a:ext cx="726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Nord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9"/>
          <p:cNvSpPr/>
          <p:nvPr/>
        </p:nvSpPr>
        <p:spPr>
          <a:xfrm>
            <a:off x="-25325" y="-33775"/>
            <a:ext cx="9237000" cy="52263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Champ de pesanteur</a:t>
            </a:r>
            <a:endParaRPr/>
          </a:p>
        </p:txBody>
      </p:sp>
      <p:sp>
        <p:nvSpPr>
          <p:cNvPr id="124" name="Google Shape;12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0"/>
          <p:cNvSpPr/>
          <p:nvPr/>
        </p:nvSpPr>
        <p:spPr>
          <a:xfrm>
            <a:off x="2929800" y="1612650"/>
            <a:ext cx="2887500" cy="27945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6" name="Google Shape;126;p20"/>
          <p:cNvCxnSpPr/>
          <p:nvPr/>
        </p:nvCxnSpPr>
        <p:spPr>
          <a:xfrm rot="10800000">
            <a:off x="4390525" y="1376325"/>
            <a:ext cx="8400" cy="165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7" name="Google Shape;127;p20"/>
          <p:cNvCxnSpPr/>
          <p:nvPr/>
        </p:nvCxnSpPr>
        <p:spPr>
          <a:xfrm>
            <a:off x="4390525" y="3031125"/>
            <a:ext cx="2068500" cy="8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8" name="Google Shape;128;p20"/>
          <p:cNvSpPr txBox="1"/>
          <p:nvPr/>
        </p:nvSpPr>
        <p:spPr>
          <a:xfrm>
            <a:off x="4035850" y="2904450"/>
            <a:ext cx="27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</a:t>
            </a:r>
            <a:endParaRPr/>
          </a:p>
        </p:txBody>
      </p:sp>
      <p:sp>
        <p:nvSpPr>
          <p:cNvPr id="129" name="Google Shape;129;p20"/>
          <p:cNvSpPr txBox="1"/>
          <p:nvPr/>
        </p:nvSpPr>
        <p:spPr>
          <a:xfrm>
            <a:off x="5115725" y="1648700"/>
            <a:ext cx="27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</a:t>
            </a:r>
            <a:endParaRPr/>
          </a:p>
        </p:txBody>
      </p:sp>
      <p:sp>
        <p:nvSpPr>
          <p:cNvPr id="130" name="Google Shape;130;p20"/>
          <p:cNvSpPr txBox="1"/>
          <p:nvPr/>
        </p:nvSpPr>
        <p:spPr>
          <a:xfrm>
            <a:off x="4035850" y="1248500"/>
            <a:ext cx="57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Zt</a:t>
            </a:r>
            <a:endParaRPr/>
          </a:p>
        </p:txBody>
      </p:sp>
      <p:sp>
        <p:nvSpPr>
          <p:cNvPr id="131" name="Google Shape;131;p20"/>
          <p:cNvSpPr txBox="1"/>
          <p:nvPr/>
        </p:nvSpPr>
        <p:spPr>
          <a:xfrm>
            <a:off x="5792125" y="2320725"/>
            <a:ext cx="27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X</a:t>
            </a:r>
            <a:endParaRPr/>
          </a:p>
        </p:txBody>
      </p:sp>
      <p:cxnSp>
        <p:nvCxnSpPr>
          <p:cNvPr id="132" name="Google Shape;132;p20"/>
          <p:cNvCxnSpPr/>
          <p:nvPr/>
        </p:nvCxnSpPr>
        <p:spPr>
          <a:xfrm flipH="1" rot="10800000">
            <a:off x="4398925" y="1948425"/>
            <a:ext cx="1080000" cy="1082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3" name="Google Shape;133;p20"/>
          <p:cNvSpPr/>
          <p:nvPr/>
        </p:nvSpPr>
        <p:spPr>
          <a:xfrm>
            <a:off x="4770425" y="2651175"/>
            <a:ext cx="185750" cy="312400"/>
          </a:xfrm>
          <a:custGeom>
            <a:rect b="b" l="l" r="r" t="t"/>
            <a:pathLst>
              <a:path extrusionOk="0" h="12496" w="7430">
                <a:moveTo>
                  <a:pt x="0" y="0"/>
                </a:moveTo>
                <a:cubicBezTo>
                  <a:pt x="901" y="394"/>
                  <a:pt x="4221" y="1182"/>
                  <a:pt x="5403" y="2364"/>
                </a:cubicBezTo>
                <a:cubicBezTo>
                  <a:pt x="6585" y="3546"/>
                  <a:pt x="6754" y="5403"/>
                  <a:pt x="7092" y="7092"/>
                </a:cubicBezTo>
                <a:cubicBezTo>
                  <a:pt x="7430" y="8781"/>
                  <a:pt x="7374" y="11595"/>
                  <a:pt x="7430" y="12496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4" name="Google Shape;134;p20"/>
          <p:cNvSpPr txBox="1"/>
          <p:nvPr/>
        </p:nvSpPr>
        <p:spPr>
          <a:xfrm>
            <a:off x="4956175" y="2571750"/>
            <a:ext cx="27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𝛌</a:t>
            </a:r>
            <a:endParaRPr/>
          </a:p>
        </p:txBody>
      </p:sp>
      <p:cxnSp>
        <p:nvCxnSpPr>
          <p:cNvPr id="135" name="Google Shape;135;p20"/>
          <p:cNvCxnSpPr/>
          <p:nvPr/>
        </p:nvCxnSpPr>
        <p:spPr>
          <a:xfrm>
            <a:off x="4778850" y="2659600"/>
            <a:ext cx="0" cy="93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6" name="Google Shape;136;p20"/>
          <p:cNvCxnSpPr/>
          <p:nvPr/>
        </p:nvCxnSpPr>
        <p:spPr>
          <a:xfrm flipH="1" rot="10800000">
            <a:off x="4770425" y="2600475"/>
            <a:ext cx="143400" cy="50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7" name="Google Shape;137;p20"/>
          <p:cNvCxnSpPr>
            <a:stCxn id="125" idx="7"/>
            <a:endCxn id="138" idx="1"/>
          </p:cNvCxnSpPr>
          <p:nvPr/>
        </p:nvCxnSpPr>
        <p:spPr>
          <a:xfrm flipH="1" rot="10800000">
            <a:off x="5394435" y="1669095"/>
            <a:ext cx="372300" cy="352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9" name="Google Shape;139;p20"/>
          <p:cNvCxnSpPr/>
          <p:nvPr/>
        </p:nvCxnSpPr>
        <p:spPr>
          <a:xfrm>
            <a:off x="5394435" y="2020120"/>
            <a:ext cx="372300" cy="453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38" name="Google Shape;138;p20"/>
          <p:cNvSpPr txBox="1"/>
          <p:nvPr/>
        </p:nvSpPr>
        <p:spPr>
          <a:xfrm>
            <a:off x="5766725" y="1469125"/>
            <a:ext cx="27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Z</a:t>
            </a:r>
            <a:endParaRPr/>
          </a:p>
        </p:txBody>
      </p:sp>
      <p:sp>
        <p:nvSpPr>
          <p:cNvPr id="140" name="Google Shape;140;p20"/>
          <p:cNvSpPr txBox="1"/>
          <p:nvPr/>
        </p:nvSpPr>
        <p:spPr>
          <a:xfrm>
            <a:off x="6459025" y="2835225"/>
            <a:ext cx="675600" cy="2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Xt</a:t>
            </a:r>
            <a:endParaRPr/>
          </a:p>
        </p:txBody>
      </p:sp>
      <p:cxnSp>
        <p:nvCxnSpPr>
          <p:cNvPr id="141" name="Google Shape;141;p20"/>
          <p:cNvCxnSpPr/>
          <p:nvPr/>
        </p:nvCxnSpPr>
        <p:spPr>
          <a:xfrm rot="10800000">
            <a:off x="4500250" y="1207400"/>
            <a:ext cx="0" cy="7008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2" name="Google Shape;142;p20"/>
          <p:cNvCxnSpPr/>
          <p:nvPr/>
        </p:nvCxnSpPr>
        <p:spPr>
          <a:xfrm rot="10800000">
            <a:off x="4407435" y="2017995"/>
            <a:ext cx="987000" cy="3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3" name="Google Shape;143;p20"/>
          <p:cNvSpPr txBox="1"/>
          <p:nvPr/>
        </p:nvSpPr>
        <p:spPr>
          <a:xfrm>
            <a:off x="4035850" y="1819850"/>
            <a:ext cx="27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H</a:t>
            </a:r>
            <a:endParaRPr/>
          </a:p>
        </p:txBody>
      </p:sp>
      <p:cxnSp>
        <p:nvCxnSpPr>
          <p:cNvPr id="144" name="Google Shape;144;p20"/>
          <p:cNvCxnSpPr/>
          <p:nvPr/>
        </p:nvCxnSpPr>
        <p:spPr>
          <a:xfrm flipH="1" rot="10800000">
            <a:off x="5394425" y="2018000"/>
            <a:ext cx="380700" cy="39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5" name="Google Shape;145;p20"/>
          <p:cNvCxnSpPr/>
          <p:nvPr/>
        </p:nvCxnSpPr>
        <p:spPr>
          <a:xfrm flipH="1">
            <a:off x="4998425" y="2032275"/>
            <a:ext cx="396000" cy="3909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46" name="Google Shape;146;p20"/>
          <p:cNvSpPr txBox="1"/>
          <p:nvPr/>
        </p:nvSpPr>
        <p:spPr>
          <a:xfrm>
            <a:off x="4500250" y="988525"/>
            <a:ext cx="372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</a:rPr>
              <a:t>Ω</a:t>
            </a:r>
            <a:endParaRPr>
              <a:solidFill>
                <a:srgbClr val="FF0000"/>
              </a:solidFill>
            </a:endParaRPr>
          </a:p>
        </p:txBody>
      </p:sp>
      <p:cxnSp>
        <p:nvCxnSpPr>
          <p:cNvPr id="147" name="Google Shape;147;p20"/>
          <p:cNvCxnSpPr/>
          <p:nvPr/>
        </p:nvCxnSpPr>
        <p:spPr>
          <a:xfrm flipH="1" rot="10800000">
            <a:off x="4601950" y="1080900"/>
            <a:ext cx="168900" cy="84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8" name="Google Shape;148;p20"/>
          <p:cNvCxnSpPr/>
          <p:nvPr/>
        </p:nvCxnSpPr>
        <p:spPr>
          <a:xfrm flipH="1" rot="10800000">
            <a:off x="6111225" y="1908200"/>
            <a:ext cx="168900" cy="84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9" name="Google Shape;149;p20"/>
          <p:cNvCxnSpPr/>
          <p:nvPr/>
        </p:nvCxnSpPr>
        <p:spPr>
          <a:xfrm flipH="1" rot="10800000">
            <a:off x="4770038" y="2205725"/>
            <a:ext cx="168900" cy="84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50" name="Google Shape;150;p20"/>
          <p:cNvSpPr txBox="1"/>
          <p:nvPr/>
        </p:nvSpPr>
        <p:spPr>
          <a:xfrm>
            <a:off x="5766725" y="1824325"/>
            <a:ext cx="852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</a:rPr>
              <a:t>Ω²HP    </a:t>
            </a:r>
            <a:endParaRPr sz="800">
              <a:solidFill>
                <a:srgbClr val="FF0000"/>
              </a:solidFill>
            </a:endParaRPr>
          </a:p>
        </p:txBody>
      </p:sp>
      <p:sp>
        <p:nvSpPr>
          <p:cNvPr id="151" name="Google Shape;151;p20"/>
          <p:cNvSpPr txBox="1"/>
          <p:nvPr/>
        </p:nvSpPr>
        <p:spPr>
          <a:xfrm>
            <a:off x="4643025" y="2124588"/>
            <a:ext cx="726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</a:rPr>
              <a:t>Gt</a:t>
            </a:r>
            <a:endParaRPr>
              <a:solidFill>
                <a:srgbClr val="FF0000"/>
              </a:solidFill>
            </a:endParaRPr>
          </a:p>
        </p:txBody>
      </p:sp>
      <p:cxnSp>
        <p:nvCxnSpPr>
          <p:cNvPr id="152" name="Google Shape;152;p20"/>
          <p:cNvCxnSpPr/>
          <p:nvPr/>
        </p:nvCxnSpPr>
        <p:spPr>
          <a:xfrm flipH="1">
            <a:off x="5338088" y="2021938"/>
            <a:ext cx="54900" cy="479700"/>
          </a:xfrm>
          <a:prstGeom prst="straightConnector1">
            <a:avLst/>
          </a:prstGeom>
          <a:noFill/>
          <a:ln cap="flat" cmpd="sng" w="9525">
            <a:solidFill>
              <a:srgbClr val="FF99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53" name="Google Shape;153;p20"/>
          <p:cNvSpPr txBox="1"/>
          <p:nvPr/>
        </p:nvSpPr>
        <p:spPr>
          <a:xfrm>
            <a:off x="5112363" y="2371638"/>
            <a:ext cx="481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9900"/>
                </a:solidFill>
              </a:rPr>
              <a:t>g</a:t>
            </a:r>
            <a:endParaRPr>
              <a:solidFill>
                <a:srgbClr val="FF9900"/>
              </a:solidFill>
            </a:endParaRPr>
          </a:p>
        </p:txBody>
      </p:sp>
      <p:cxnSp>
        <p:nvCxnSpPr>
          <p:cNvPr id="154" name="Google Shape;154;p20"/>
          <p:cNvCxnSpPr/>
          <p:nvPr/>
        </p:nvCxnSpPr>
        <p:spPr>
          <a:xfrm flipH="1" rot="10800000">
            <a:off x="5170625" y="2493250"/>
            <a:ext cx="168900" cy="8400"/>
          </a:xfrm>
          <a:prstGeom prst="straightConnector1">
            <a:avLst/>
          </a:prstGeom>
          <a:noFill/>
          <a:ln cap="flat" cmpd="sng" w="9525">
            <a:solidFill>
              <a:srgbClr val="FF99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55" name="Google Shape;155;p20"/>
          <p:cNvSpPr txBox="1"/>
          <p:nvPr/>
        </p:nvSpPr>
        <p:spPr>
          <a:xfrm>
            <a:off x="4464725" y="1353550"/>
            <a:ext cx="1243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Nord</a:t>
            </a:r>
            <a:endParaRPr/>
          </a:p>
        </p:txBody>
      </p:sp>
      <p:sp>
        <p:nvSpPr>
          <p:cNvPr id="156" name="Google Shape;156;p20"/>
          <p:cNvSpPr txBox="1"/>
          <p:nvPr/>
        </p:nvSpPr>
        <p:spPr>
          <a:xfrm>
            <a:off x="4466025" y="4394475"/>
            <a:ext cx="108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Sud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21"/>
          <p:cNvSpPr/>
          <p:nvPr/>
        </p:nvSpPr>
        <p:spPr>
          <a:xfrm>
            <a:off x="-25325" y="-33775"/>
            <a:ext cx="9237000" cy="52263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