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73" r:id="rId3"/>
    <p:sldId id="260" r:id="rId4"/>
    <p:sldId id="261" r:id="rId5"/>
    <p:sldId id="263" r:id="rId6"/>
    <p:sldId id="274" r:id="rId7"/>
    <p:sldId id="275" r:id="rId8"/>
    <p:sldId id="265" r:id="rId9"/>
    <p:sldId id="266" r:id="rId10"/>
    <p:sldId id="278" r:id="rId11"/>
    <p:sldId id="268" r:id="rId12"/>
    <p:sldId id="280" r:id="rId13"/>
    <p:sldId id="270" r:id="rId14"/>
    <p:sldId id="279" r:id="rId15"/>
    <p:sldId id="271" r:id="rId16"/>
    <p:sldId id="272" r:id="rId17"/>
    <p:sldId id="277" r:id="rId18"/>
    <p:sldId id="276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mbria Math" panose="02040503050406030204" pitchFamily="18" charset="0"/>
      <p:regular r:id="rId25"/>
    </p:embeddedFont>
    <p:embeddedFont>
      <p:font typeface="Gentium Basic" panose="02000503060000020004" pitchFamily="2" charset="77"/>
      <p:regular r:id="rId26"/>
      <p:bold r:id="rId27"/>
      <p:italic r:id="rId28"/>
      <p:boldItalic r:id="rId29"/>
    </p:embeddedFont>
    <p:embeddedFont>
      <p:font typeface="LM Roman 12" pitchFamily="2" charset="77"/>
      <p:regular r:id="rId30"/>
      <p:bold r:id="rId31"/>
      <p: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3" roundtripDataSignature="AMtx7mjSweq2jRb3agF2UHfANPQAXpDW5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593B3E-48E6-45DE-8A15-784A9E64D7F4}">
  <a:tblStyle styleId="{07593B3E-48E6-45DE-8A15-784A9E64D7F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846"/>
    <p:restoredTop sz="94624"/>
  </p:normalViewPr>
  <p:slideViewPr>
    <p:cSldViewPr snapToGrid="0" snapToObjects="1">
      <p:cViewPr varScale="1">
        <p:scale>
          <a:sx n="75" d="100"/>
          <a:sy n="75" d="100"/>
        </p:scale>
        <p:origin x="176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3T07:31:15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0 24575,'0'80'0,"0"-1"0,0-27 0,0 31 0,0-12 0,0-60 0,-5 1 0,-2-1 0,-4 1 0,-2 0 0,-5 1 0,9 6 0,-8-5 0,10 5 0,1-7 0,-5 0 0,9 0 0,-3 0 0,0-5 0,4 3 0,-9-4 0,3 0 0,1 4 0,-5-3 0,5 0 0,-1 4 0,-4-10 0,10 10 0,-5-4 0,-3-1 0,6 5 0,-7-5 0,5 6 0,4 0 0,-10-6 0,10-1 0,-5-5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3T07:31:18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24575,'0'12'0,"0"6"0,0-5 0,0 6 0,0-7 0,0 0 0,0 1 0,0-2 0,0 1 0,0 0 0,0-1 0,0 1 0,0 0 0,0 0 0,0 0 0,0 0 0,0 0 0,0 1 0,0-1 0,0 0 0,0 0 0,0 0 0,0-1 0,0 1 0,0-1 0,0 0 0,0 0 0,0 1 0,0-1 0,0 0 0,0 1 0,0-1 0,0-5 0,0-1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3T07:31:21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24575,'0'6'0,"0"-1"0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3T07:31:21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56013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611412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98457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94002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33823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fr-F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14177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1293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4720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3400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39793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43485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13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customXml" Target="../ink/ink3.xml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5" Type="http://schemas.openxmlformats.org/officeDocument/2006/relationships/image" Target="../media/image16.png"/><Relationship Id="rId10" Type="http://schemas.openxmlformats.org/officeDocument/2006/relationships/customXml" Target="../ink/ink2.xml"/><Relationship Id="rId4" Type="http://schemas.openxmlformats.org/officeDocument/2006/relationships/image" Target="../media/image9.png"/><Relationship Id="rId9" Type="http://schemas.openxmlformats.org/officeDocument/2006/relationships/image" Target="../media/image13.png"/><Relationship Id="rId14" Type="http://schemas.openxmlformats.org/officeDocument/2006/relationships/customXml" Target="../ink/ink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252412" y="185737"/>
            <a:ext cx="11687175" cy="2443163"/>
          </a:xfrm>
          <a:prstGeom prst="rect">
            <a:avLst/>
          </a:prstGeom>
          <a:solidFill>
            <a:schemeClr val="accent5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2066923" y="437842"/>
            <a:ext cx="8058151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6000" b="0" i="0" u="none" strike="noStrike" cap="none" dirty="0">
                <a:solidFill>
                  <a:schemeClr val="dk1"/>
                </a:solidFill>
                <a:latin typeface="Gentium Basic"/>
                <a:ea typeface="Gentium Basic"/>
                <a:cs typeface="Gentium Basic"/>
                <a:sym typeface="Gentium Basic"/>
              </a:rPr>
              <a:t>Principe de Fermat. Conséquences.</a:t>
            </a:r>
            <a:endParaRPr dirty="0"/>
          </a:p>
        </p:txBody>
      </p:sp>
      <p:sp>
        <p:nvSpPr>
          <p:cNvPr id="90" name="Google Shape;90;p1"/>
          <p:cNvSpPr txBox="1"/>
          <p:nvPr/>
        </p:nvSpPr>
        <p:spPr>
          <a:xfrm>
            <a:off x="4784965" y="2923025"/>
            <a:ext cx="2622064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0" i="0" u="sng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Niveau de la leçon </a:t>
            </a:r>
            <a:r>
              <a:rPr lang="fr-FR" sz="2400" b="0" i="0" u="sng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u="sng" dirty="0">
              <a:solidFill>
                <a:srgbClr val="FF000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dirty="0">
                <a:solidFill>
                  <a:schemeClr val="tx1"/>
                </a:solidFill>
              </a:rPr>
              <a:t>L3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92" name="Google Shape;92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</a:t>
            </a:fld>
            <a:endParaRPr/>
          </a:p>
        </p:txBody>
      </p:sp>
      <p:sp>
        <p:nvSpPr>
          <p:cNvPr id="7" name="Google Shape;90;p1">
            <a:extLst>
              <a:ext uri="{FF2B5EF4-FFF2-40B4-BE49-F238E27FC236}">
                <a16:creationId xmlns:a16="http://schemas.microsoft.com/office/drawing/2014/main" id="{886D1DD8-1F4D-3112-FC85-A49C354BD5E2}"/>
              </a:ext>
            </a:extLst>
          </p:cNvPr>
          <p:cNvSpPr txBox="1"/>
          <p:nvPr/>
        </p:nvSpPr>
        <p:spPr>
          <a:xfrm>
            <a:off x="2796437" y="4140399"/>
            <a:ext cx="6599119" cy="2215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0" i="0" u="sng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Prérequis </a:t>
            </a:r>
            <a:r>
              <a:rPr lang="fr-FR" sz="2400" b="0" i="0" u="sng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fr-FR" u="sng" dirty="0">
              <a:solidFill>
                <a:srgbClr val="FF000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dirty="0">
                <a:solidFill>
                  <a:schemeClr val="tx1"/>
                </a:solidFill>
              </a:rPr>
              <a:t>- Notion de chemin optique (vue dans le chapitre interférences).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fr-FR" sz="2000" dirty="0">
              <a:solidFill>
                <a:schemeClr val="tx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dirty="0">
                <a:solidFill>
                  <a:schemeClr val="tx1"/>
                </a:solidFill>
              </a:rPr>
              <a:t>- Optique géométrique de base pour les relations de Snell-Descartes et application à la fibre à saut d’indice.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10</a:t>
            </a:fld>
            <a:endParaRPr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5869AFB-FE25-815F-BACC-F8AC1F56C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2880" y="-95552"/>
            <a:ext cx="12549765" cy="7049103"/>
          </a:xfrm>
          <a:prstGeom prst="rect">
            <a:avLst/>
          </a:prstGeom>
        </p:spPr>
      </p:pic>
      <p:pic>
        <p:nvPicPr>
          <p:cNvPr id="5" name="Image 4" descr="Une image contenant texte, tableau blanc&#10;&#10;Description générée automatiquement">
            <a:extLst>
              <a:ext uri="{FF2B5EF4-FFF2-40B4-BE49-F238E27FC236}">
                <a16:creationId xmlns:a16="http://schemas.microsoft.com/office/drawing/2014/main" id="{81855BCC-7EC0-42FD-BD59-68B0BACB66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800799" cy="2078182"/>
          </a:xfrm>
          <a:prstGeom prst="rect">
            <a:avLst/>
          </a:prstGeom>
        </p:spPr>
      </p:pic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1273BDFC-1B58-4A34-DE1C-FC736AD822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1291" y="988899"/>
            <a:ext cx="4196047" cy="862849"/>
          </a:xfrm>
          <a:prstGeom prst="rect">
            <a:avLst/>
          </a:prstGeom>
        </p:spPr>
      </p:pic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C9B7DEBD-762F-381C-7162-79972C3DC5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7562" y="82326"/>
            <a:ext cx="4403507" cy="86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212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11</a:t>
            </a:fld>
            <a:endParaRPr/>
          </a:p>
        </p:txBody>
      </p:sp>
      <p:sp>
        <p:nvSpPr>
          <p:cNvPr id="4" name="Google Shape;148;p9">
            <a:extLst>
              <a:ext uri="{FF2B5EF4-FFF2-40B4-BE49-F238E27FC236}">
                <a16:creationId xmlns:a16="http://schemas.microsoft.com/office/drawing/2014/main" id="{DBC2CAF2-E380-A9B6-5F1D-131EC11B11A4}"/>
              </a:ext>
            </a:extLst>
          </p:cNvPr>
          <p:cNvSpPr/>
          <p:nvPr/>
        </p:nvSpPr>
        <p:spPr>
          <a:xfrm>
            <a:off x="252412" y="359865"/>
            <a:ext cx="11687175" cy="1729414"/>
          </a:xfrm>
          <a:prstGeom prst="rect">
            <a:avLst/>
          </a:prstGeom>
          <a:solidFill>
            <a:schemeClr val="accent5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III-2) Les mirages</a:t>
            </a:r>
            <a:endParaRPr sz="2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9383D36F-AFC2-0799-2FE0-F7FBA51205C3}"/>
              </a:ext>
            </a:extLst>
          </p:cNvPr>
          <p:cNvSpPr txBox="1"/>
          <p:nvPr/>
        </p:nvSpPr>
        <p:spPr>
          <a:xfrm>
            <a:off x="4517728" y="2154431"/>
            <a:ext cx="2954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latin typeface="LM Roman 12" pitchFamily="2" charset="77"/>
              </a:rPr>
              <a:t>Résolution du problème :</a:t>
            </a:r>
          </a:p>
        </p:txBody>
      </p:sp>
      <p:pic>
        <p:nvPicPr>
          <p:cNvPr id="26" name="Image 25" descr="Une image contenant texte, tableau blanc&#10;&#10;Description générée automatiquement">
            <a:extLst>
              <a:ext uri="{FF2B5EF4-FFF2-40B4-BE49-F238E27FC236}">
                <a16:creationId xmlns:a16="http://schemas.microsoft.com/office/drawing/2014/main" id="{C218E603-05FD-EB63-1C18-7C6259687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1" y="2596238"/>
            <a:ext cx="4827310" cy="401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758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12</a:t>
            </a:fld>
            <a:endParaRPr dirty="0"/>
          </a:p>
        </p:txBody>
      </p:sp>
      <p:sp>
        <p:nvSpPr>
          <p:cNvPr id="4" name="Google Shape;148;p9">
            <a:extLst>
              <a:ext uri="{FF2B5EF4-FFF2-40B4-BE49-F238E27FC236}">
                <a16:creationId xmlns:a16="http://schemas.microsoft.com/office/drawing/2014/main" id="{DBC2CAF2-E380-A9B6-5F1D-131EC11B11A4}"/>
              </a:ext>
            </a:extLst>
          </p:cNvPr>
          <p:cNvSpPr/>
          <p:nvPr/>
        </p:nvSpPr>
        <p:spPr>
          <a:xfrm>
            <a:off x="252412" y="359865"/>
            <a:ext cx="11687175" cy="1729414"/>
          </a:xfrm>
          <a:prstGeom prst="rect">
            <a:avLst/>
          </a:prstGeom>
          <a:solidFill>
            <a:schemeClr val="accent5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III-2) Les mirages</a:t>
            </a:r>
            <a:endParaRPr sz="2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9B56DD2-81CE-E728-91C4-444B398942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5587" y="2257129"/>
            <a:ext cx="3392888" cy="2405180"/>
          </a:xfrm>
          <a:prstGeom prst="rect">
            <a:avLst/>
          </a:prstGeom>
        </p:spPr>
      </p:pic>
      <p:pic>
        <p:nvPicPr>
          <p:cNvPr id="6" name="Image 5" descr="Une image contenant eau, ciel, extérieur, bateau&#10;&#10;Description générée automatiquement">
            <a:extLst>
              <a:ext uri="{FF2B5EF4-FFF2-40B4-BE49-F238E27FC236}">
                <a16:creationId xmlns:a16="http://schemas.microsoft.com/office/drawing/2014/main" id="{EFD50260-BF32-0E46-65C7-E089E77054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2016" y="4830159"/>
            <a:ext cx="3400710" cy="1912059"/>
          </a:xfrm>
          <a:prstGeom prst="rect">
            <a:avLst/>
          </a:prstGeom>
        </p:spPr>
      </p:pic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BC011C1C-13A2-87E9-BA90-95B0112B1A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9630" y="3095530"/>
            <a:ext cx="444500" cy="393700"/>
          </a:xfrm>
          <a:prstGeom prst="rect">
            <a:avLst/>
          </a:prstGeom>
        </p:spPr>
      </p:pic>
      <p:pic>
        <p:nvPicPr>
          <p:cNvPr id="10" name="Image 9" descr="Une image contenant texte&#10;&#10;Description générée automatiquement">
            <a:extLst>
              <a:ext uri="{FF2B5EF4-FFF2-40B4-BE49-F238E27FC236}">
                <a16:creationId xmlns:a16="http://schemas.microsoft.com/office/drawing/2014/main" id="{E1740AFF-3F38-A20D-7BEE-AA215CB7FA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0096" y="3129750"/>
            <a:ext cx="342900" cy="368300"/>
          </a:xfrm>
          <a:prstGeom prst="rect">
            <a:avLst/>
          </a:prstGeom>
        </p:spPr>
      </p:pic>
      <p:pic>
        <p:nvPicPr>
          <p:cNvPr id="12" name="Image 11" descr="Une image contenant texte&#10;&#10;Description générée automatiquement">
            <a:extLst>
              <a:ext uri="{FF2B5EF4-FFF2-40B4-BE49-F238E27FC236}">
                <a16:creationId xmlns:a16="http://schemas.microsoft.com/office/drawing/2014/main" id="{FE7972AA-CCE9-A602-63BF-E8F15B986F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9630" y="5509268"/>
            <a:ext cx="444500" cy="393700"/>
          </a:xfrm>
          <a:prstGeom prst="rect">
            <a:avLst/>
          </a:prstGeom>
        </p:spPr>
      </p:pic>
      <p:pic>
        <p:nvPicPr>
          <p:cNvPr id="13" name="Image 12" descr="Une image contenant texte&#10;&#10;Description générée automatiquement">
            <a:extLst>
              <a:ext uri="{FF2B5EF4-FFF2-40B4-BE49-F238E27FC236}">
                <a16:creationId xmlns:a16="http://schemas.microsoft.com/office/drawing/2014/main" id="{4A8DDAED-B53D-4F7E-2DA4-CD45F93762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7548" y="5485930"/>
            <a:ext cx="342900" cy="368300"/>
          </a:xfrm>
          <a:prstGeom prst="rect">
            <a:avLst/>
          </a:prstGeom>
        </p:spPr>
      </p:pic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EAC94AA9-066F-7AEC-37C5-3C552EB85525}"/>
              </a:ext>
            </a:extLst>
          </p:cNvPr>
          <p:cNvCxnSpPr>
            <a:cxnSpLocks/>
          </p:cNvCxnSpPr>
          <p:nvPr/>
        </p:nvCxnSpPr>
        <p:spPr>
          <a:xfrm>
            <a:off x="7871153" y="2768013"/>
            <a:ext cx="0" cy="1319125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C4C65159-261B-49D3-2B53-6DFEC2B1213D}"/>
              </a:ext>
            </a:extLst>
          </p:cNvPr>
          <p:cNvCxnSpPr>
            <a:cxnSpLocks/>
          </p:cNvCxnSpPr>
          <p:nvPr/>
        </p:nvCxnSpPr>
        <p:spPr>
          <a:xfrm flipV="1">
            <a:off x="7986486" y="5164092"/>
            <a:ext cx="0" cy="1257685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1C194785-AC6C-73CD-5692-3FF1ED9B1AF5}"/>
              </a:ext>
            </a:extLst>
          </p:cNvPr>
          <p:cNvCxnSpPr>
            <a:cxnSpLocks/>
          </p:cNvCxnSpPr>
          <p:nvPr/>
        </p:nvCxnSpPr>
        <p:spPr>
          <a:xfrm>
            <a:off x="7628466" y="5164092"/>
            <a:ext cx="0" cy="1283085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709D5008-82C1-FB79-6A46-4C7BDC9A39D7}"/>
              </a:ext>
            </a:extLst>
          </p:cNvPr>
          <p:cNvCxnSpPr>
            <a:cxnSpLocks/>
          </p:cNvCxnSpPr>
          <p:nvPr/>
        </p:nvCxnSpPr>
        <p:spPr>
          <a:xfrm flipV="1">
            <a:off x="7584282" y="2768013"/>
            <a:ext cx="0" cy="1257685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610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13</a:t>
            </a:fld>
            <a:endParaRPr/>
          </a:p>
        </p:txBody>
      </p:sp>
      <p:sp>
        <p:nvSpPr>
          <p:cNvPr id="4" name="Google Shape;148;p9">
            <a:extLst>
              <a:ext uri="{FF2B5EF4-FFF2-40B4-BE49-F238E27FC236}">
                <a16:creationId xmlns:a16="http://schemas.microsoft.com/office/drawing/2014/main" id="{DBC2CAF2-E380-A9B6-5F1D-131EC11B11A4}"/>
              </a:ext>
            </a:extLst>
          </p:cNvPr>
          <p:cNvSpPr/>
          <p:nvPr/>
        </p:nvSpPr>
        <p:spPr>
          <a:xfrm>
            <a:off x="252412" y="359865"/>
            <a:ext cx="11687175" cy="1729414"/>
          </a:xfrm>
          <a:prstGeom prst="rect">
            <a:avLst/>
          </a:prstGeom>
          <a:solidFill>
            <a:schemeClr val="accent5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III-3) Fibre à gradient d’indice</a:t>
            </a:r>
            <a:endParaRPr sz="2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F66028D-C174-4056-2E66-7D248A394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6313" y="2347764"/>
            <a:ext cx="5564337" cy="354741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B3C402B-758E-1139-94CD-FB155EBAA5CE}"/>
              </a:ext>
            </a:extLst>
          </p:cNvPr>
          <p:cNvSpPr txBox="1"/>
          <p:nvPr/>
        </p:nvSpPr>
        <p:spPr>
          <a:xfrm>
            <a:off x="1585790" y="5987018"/>
            <a:ext cx="9020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/>
              <a:t>Source : https://</a:t>
            </a:r>
            <a:r>
              <a:rPr lang="fr-FR" sz="1800" dirty="0" err="1"/>
              <a:t>phyanim.sciences.univ-nantes.fr</a:t>
            </a:r>
            <a:r>
              <a:rPr lang="fr-FR" sz="1800" dirty="0"/>
              <a:t>/</a:t>
            </a:r>
            <a:r>
              <a:rPr lang="fr-FR" sz="1800" dirty="0" err="1"/>
              <a:t>optiqueGeo</a:t>
            </a:r>
            <a:r>
              <a:rPr lang="fr-FR" sz="1800" dirty="0"/>
              <a:t>/dioptres/</a:t>
            </a:r>
            <a:r>
              <a:rPr lang="fr-FR" sz="1800" dirty="0" err="1"/>
              <a:t>fibre_optique.php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3745822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E410862-E5FF-8696-B5C5-4CB98AA0794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14</a:t>
            </a:fld>
            <a:endParaRPr lang="fr-FR"/>
          </a:p>
        </p:txBody>
      </p:sp>
      <p:sp>
        <p:nvSpPr>
          <p:cNvPr id="5" name="Google Shape;148;p9">
            <a:extLst>
              <a:ext uri="{FF2B5EF4-FFF2-40B4-BE49-F238E27FC236}">
                <a16:creationId xmlns:a16="http://schemas.microsoft.com/office/drawing/2014/main" id="{A16D688D-D9C2-0FED-3027-884CFB3517C7}"/>
              </a:ext>
            </a:extLst>
          </p:cNvPr>
          <p:cNvSpPr/>
          <p:nvPr/>
        </p:nvSpPr>
        <p:spPr>
          <a:xfrm>
            <a:off x="252412" y="359865"/>
            <a:ext cx="11687175" cy="1729414"/>
          </a:xfrm>
          <a:prstGeom prst="rect">
            <a:avLst/>
          </a:prstGeom>
          <a:solidFill>
            <a:schemeClr val="accent5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Conclusion</a:t>
            </a:r>
            <a:endParaRPr sz="3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909E9402-1AE6-B93E-C994-1497A2DEF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1877" y="2446750"/>
            <a:ext cx="2743200" cy="3909600"/>
          </a:xfrm>
          <a:prstGeom prst="rect">
            <a:avLst/>
          </a:prstGeom>
        </p:spPr>
      </p:pic>
      <p:pic>
        <p:nvPicPr>
          <p:cNvPr id="8" name="Image 7" descr="Une image contenant texte, tableau blanc&#10;&#10;Description générée automatiquement">
            <a:extLst>
              <a:ext uri="{FF2B5EF4-FFF2-40B4-BE49-F238E27FC236}">
                <a16:creationId xmlns:a16="http://schemas.microsoft.com/office/drawing/2014/main" id="{0ABC566D-007E-6C0D-228D-442BE80913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6925" y="3051362"/>
            <a:ext cx="2478741" cy="3304988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FCC0DBAD-4886-DE4E-AFF9-F02FEB3F156E}"/>
              </a:ext>
            </a:extLst>
          </p:cNvPr>
          <p:cNvSpPr txBox="1"/>
          <p:nvPr/>
        </p:nvSpPr>
        <p:spPr>
          <a:xfrm>
            <a:off x="6518698" y="2501571"/>
            <a:ext cx="2815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>
                <a:latin typeface="LM Roman 12" pitchFamily="2" charset="77"/>
              </a:rPr>
              <a:t>Equation Euler Lagrange :</a:t>
            </a:r>
          </a:p>
        </p:txBody>
      </p:sp>
    </p:spTree>
    <p:extLst>
      <p:ext uri="{BB962C8B-B14F-4D97-AF65-F5344CB8AC3E}">
        <p14:creationId xmlns:p14="http://schemas.microsoft.com/office/powerpoint/2010/main" val="9810211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15</a:t>
            </a:fld>
            <a:endParaRPr/>
          </a:p>
        </p:txBody>
      </p:sp>
      <p:sp>
        <p:nvSpPr>
          <p:cNvPr id="141" name="Google Shape;141;p8"/>
          <p:cNvSpPr/>
          <p:nvPr/>
        </p:nvSpPr>
        <p:spPr>
          <a:xfrm>
            <a:off x="252411" y="914399"/>
            <a:ext cx="11687175" cy="4900613"/>
          </a:xfrm>
          <a:prstGeom prst="rect">
            <a:avLst/>
          </a:prstGeom>
          <a:solidFill>
            <a:schemeClr val="accent5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8"/>
          <p:cNvSpPr txBox="1"/>
          <p:nvPr/>
        </p:nvSpPr>
        <p:spPr>
          <a:xfrm>
            <a:off x="3143247" y="2441425"/>
            <a:ext cx="5905502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800" u="sng" dirty="0">
                <a:solidFill>
                  <a:schemeClr val="dk1"/>
                </a:solidFill>
                <a:latin typeface="Gentium Basic"/>
                <a:ea typeface="Gentium Basic"/>
                <a:cs typeface="Gentium Basic"/>
                <a:sym typeface="Gentium Basic"/>
              </a:rPr>
              <a:t>ANNEXES</a:t>
            </a:r>
            <a:endParaRPr lang="fr-FR" sz="2400" u="sng" dirty="0"/>
          </a:p>
        </p:txBody>
      </p:sp>
    </p:spTree>
    <p:extLst>
      <p:ext uri="{BB962C8B-B14F-4D97-AF65-F5344CB8AC3E}">
        <p14:creationId xmlns:p14="http://schemas.microsoft.com/office/powerpoint/2010/main" val="2088357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16</a:t>
            </a:fld>
            <a:endParaRPr/>
          </a:p>
        </p:txBody>
      </p:sp>
      <p:sp>
        <p:nvSpPr>
          <p:cNvPr id="4" name="Google Shape;148;p9">
            <a:extLst>
              <a:ext uri="{FF2B5EF4-FFF2-40B4-BE49-F238E27FC236}">
                <a16:creationId xmlns:a16="http://schemas.microsoft.com/office/drawing/2014/main" id="{DBC2CAF2-E380-A9B6-5F1D-131EC11B11A4}"/>
              </a:ext>
            </a:extLst>
          </p:cNvPr>
          <p:cNvSpPr/>
          <p:nvPr/>
        </p:nvSpPr>
        <p:spPr>
          <a:xfrm>
            <a:off x="252412" y="359865"/>
            <a:ext cx="11687175" cy="1729414"/>
          </a:xfrm>
          <a:prstGeom prst="rect">
            <a:avLst/>
          </a:prstGeom>
          <a:solidFill>
            <a:schemeClr val="accent5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Démonstration Euler Lagrange</a:t>
            </a:r>
            <a:endParaRPr sz="2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59D42827-D339-1C22-23CC-4A33ADBB07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3264" y="2333454"/>
            <a:ext cx="1739900" cy="3556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1ECF97A-1C72-1E83-92D8-1038655C37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0418" y="2782832"/>
            <a:ext cx="5295900" cy="6477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B1D8591-D88A-74D1-6DB7-72A6325AE6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3086" y="3369498"/>
            <a:ext cx="5854700" cy="6096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550B41A-F90B-AA2D-3E4B-CB5DB5FEF8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0418" y="3983439"/>
            <a:ext cx="2755900" cy="647700"/>
          </a:xfrm>
          <a:prstGeom prst="rect">
            <a:avLst/>
          </a:prstGeom>
        </p:spPr>
      </p:pic>
      <p:pic>
        <p:nvPicPr>
          <p:cNvPr id="12" name="Image 11" descr="Une image contenant texte&#10;&#10;Description générée automatiquement">
            <a:extLst>
              <a:ext uri="{FF2B5EF4-FFF2-40B4-BE49-F238E27FC236}">
                <a16:creationId xmlns:a16="http://schemas.microsoft.com/office/drawing/2014/main" id="{F66376CB-5C52-0C18-FF26-E91C84E3BB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93736" y="4754400"/>
            <a:ext cx="4076700" cy="5461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ADEF425B-E45B-DB68-E4B0-315C7AE7D0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51617" y="4850700"/>
            <a:ext cx="3467100" cy="317500"/>
          </a:xfrm>
          <a:prstGeom prst="rect">
            <a:avLst/>
          </a:prstGeom>
        </p:spPr>
      </p:pic>
      <p:pic>
        <p:nvPicPr>
          <p:cNvPr id="16" name="Image 15" descr="Une image contenant texte&#10;&#10;Description générée automatiquement">
            <a:extLst>
              <a:ext uri="{FF2B5EF4-FFF2-40B4-BE49-F238E27FC236}">
                <a16:creationId xmlns:a16="http://schemas.microsoft.com/office/drawing/2014/main" id="{1114BF8F-8562-F35E-C61C-83A034F3128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3348"/>
          <a:stretch/>
        </p:blipFill>
        <p:spPr>
          <a:xfrm>
            <a:off x="3012119" y="5542605"/>
            <a:ext cx="3076597" cy="854024"/>
          </a:xfrm>
          <a:prstGeom prst="rect">
            <a:avLst/>
          </a:prstGeom>
        </p:spPr>
      </p:pic>
      <p:pic>
        <p:nvPicPr>
          <p:cNvPr id="18" name="Image 17" descr="Une image contenant texte&#10;&#10;Description générée automatiquement">
            <a:extLst>
              <a:ext uri="{FF2B5EF4-FFF2-40B4-BE49-F238E27FC236}">
                <a16:creationId xmlns:a16="http://schemas.microsoft.com/office/drawing/2014/main" id="{FA144CC3-36F2-8146-0154-B7BB0F3BE7E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13876" y="5542605"/>
            <a:ext cx="1869020" cy="712762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22B8E2D9-09BE-9FE6-094C-D8C3AA487A76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b="12027"/>
          <a:stretch/>
        </p:blipFill>
        <p:spPr>
          <a:xfrm>
            <a:off x="2817944" y="2944710"/>
            <a:ext cx="1498600" cy="290484"/>
          </a:xfrm>
          <a:prstGeom prst="rect">
            <a:avLst/>
          </a:prstGeom>
        </p:spPr>
      </p:pic>
      <p:pic>
        <p:nvPicPr>
          <p:cNvPr id="22" name="Image 21" descr="Une image contenant texte&#10;&#10;Description générée automatiquement">
            <a:extLst>
              <a:ext uri="{FF2B5EF4-FFF2-40B4-BE49-F238E27FC236}">
                <a16:creationId xmlns:a16="http://schemas.microsoft.com/office/drawing/2014/main" id="{DEB9D9E5-FFB8-D9C9-2A1A-AAF8CEACF0A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95204" y="2206454"/>
            <a:ext cx="2489200" cy="6096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C39B30D-7A73-38B7-8A55-80A44375B222}"/>
              </a:ext>
            </a:extLst>
          </p:cNvPr>
          <p:cNvSpPr/>
          <p:nvPr/>
        </p:nvSpPr>
        <p:spPr>
          <a:xfrm>
            <a:off x="6413876" y="5542605"/>
            <a:ext cx="1978562" cy="7127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3165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C1EF4F4-B7DC-6228-6EF9-0C3C9820684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17</a:t>
            </a:fld>
            <a:endParaRPr lang="fr-FR" dirty="0"/>
          </a:p>
        </p:txBody>
      </p:sp>
      <p:sp>
        <p:nvSpPr>
          <p:cNvPr id="5" name="Google Shape;148;p9">
            <a:extLst>
              <a:ext uri="{FF2B5EF4-FFF2-40B4-BE49-F238E27FC236}">
                <a16:creationId xmlns:a16="http://schemas.microsoft.com/office/drawing/2014/main" id="{DE2ABBCF-8EBA-3B3C-6C3E-3168C6192056}"/>
              </a:ext>
            </a:extLst>
          </p:cNvPr>
          <p:cNvSpPr/>
          <p:nvPr/>
        </p:nvSpPr>
        <p:spPr>
          <a:xfrm>
            <a:off x="252412" y="359865"/>
            <a:ext cx="11687175" cy="1729414"/>
          </a:xfrm>
          <a:prstGeom prst="rect">
            <a:avLst/>
          </a:prstGeom>
          <a:solidFill>
            <a:schemeClr val="accent5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Fibres optiques</a:t>
            </a:r>
            <a:endParaRPr sz="2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7CAAFF3D-14FE-A340-853A-DA8866425444}"/>
              </a:ext>
            </a:extLst>
          </p:cNvPr>
          <p:cNvCxnSpPr/>
          <p:nvPr/>
        </p:nvCxnSpPr>
        <p:spPr>
          <a:xfrm>
            <a:off x="5960533" y="2089279"/>
            <a:ext cx="0" cy="4768721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ABA3EC0A-DFD1-46F5-76B7-F2774D975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3039068"/>
            <a:ext cx="5302536" cy="200865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B20B08DE-805C-BCE7-8CC9-3829B257A14E}"/>
              </a:ext>
            </a:extLst>
          </p:cNvPr>
          <p:cNvSpPr txBox="1"/>
          <p:nvPr/>
        </p:nvSpPr>
        <p:spPr>
          <a:xfrm>
            <a:off x="2155322" y="2333341"/>
            <a:ext cx="19062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LM Roman 12" pitchFamily="2" charset="77"/>
              </a:rPr>
              <a:t>Saut d’indice</a:t>
            </a:r>
          </a:p>
        </p:txBody>
      </p:sp>
      <p:pic>
        <p:nvPicPr>
          <p:cNvPr id="12" name="Image 11" descr="Une image contenant texte&#10;&#10;Description générée automatiquement">
            <a:extLst>
              <a:ext uri="{FF2B5EF4-FFF2-40B4-BE49-F238E27FC236}">
                <a16:creationId xmlns:a16="http://schemas.microsoft.com/office/drawing/2014/main" id="{2AFEBDE1-AF0B-C711-9552-87CED2366E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6183" y="5227271"/>
            <a:ext cx="1257300" cy="83820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18FBEC22-3AA2-9ADE-EBE2-E498C14DAB4E}"/>
              </a:ext>
            </a:extLst>
          </p:cNvPr>
          <p:cNvSpPr txBox="1"/>
          <p:nvPr/>
        </p:nvSpPr>
        <p:spPr>
          <a:xfrm>
            <a:off x="932872" y="5461705"/>
            <a:ext cx="2444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>
                <a:latin typeface="LM Roman 12" pitchFamily="2" charset="77"/>
              </a:rPr>
              <a:t>Ouverture numérique :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6AF4AB19-29E2-8339-A4DC-3ED24979C7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9300" y="3060830"/>
            <a:ext cx="2984500" cy="1219200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82D170EC-21A7-18FD-5E76-28840ACC2E92}"/>
              </a:ext>
            </a:extLst>
          </p:cNvPr>
          <p:cNvSpPr txBox="1"/>
          <p:nvPr/>
        </p:nvSpPr>
        <p:spPr>
          <a:xfrm>
            <a:off x="7859454" y="2342878"/>
            <a:ext cx="2476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LM Roman 12" pitchFamily="2" charset="77"/>
              </a:rPr>
              <a:t>Gradient d’indice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E73FA28-8EAE-2DD4-3E49-7D24B16A5BE2}"/>
              </a:ext>
            </a:extLst>
          </p:cNvPr>
          <p:cNvSpPr txBox="1"/>
          <p:nvPr/>
        </p:nvSpPr>
        <p:spPr>
          <a:xfrm>
            <a:off x="6309979" y="3479904"/>
            <a:ext cx="1951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>
                <a:latin typeface="LM Roman 12" pitchFamily="2" charset="77"/>
              </a:rPr>
              <a:t>Profil de l’indice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25942CB7-1E2B-A639-2FA0-CC8FFCD2C393}"/>
                  </a:ext>
                </a:extLst>
              </p:cNvPr>
              <p:cNvSpPr txBox="1"/>
              <p:nvPr/>
            </p:nvSpPr>
            <p:spPr>
              <a:xfrm>
                <a:off x="932872" y="6159581"/>
                <a:ext cx="415190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dirty="0">
                    <a:latin typeface="LM Roman 12" pitchFamily="2" charset="77"/>
                  </a:rPr>
                  <a:t>Temps rayon trajet le plus long : </a:t>
                </a:r>
                <a14:m>
                  <m:oMath xmlns:m="http://schemas.openxmlformats.org/officeDocument/2006/math">
                    <m:r>
                      <a:rPr lang="fr-FR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fr-F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−10</m:t>
                        </m:r>
                      </m:sup>
                    </m:sSup>
                  </m:oMath>
                </a14:m>
                <a:r>
                  <a:rPr lang="fr-FR" sz="1600" dirty="0">
                    <a:latin typeface="LM Roman 12" pitchFamily="2" charset="77"/>
                  </a:rPr>
                  <a:t> s </a:t>
                </a:r>
              </a:p>
            </p:txBody>
          </p:sp>
        </mc:Choice>
        <mc:Fallback xmlns="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25942CB7-1E2B-A639-2FA0-CC8FFCD2C3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872" y="6159581"/>
                <a:ext cx="4151906" cy="338554"/>
              </a:xfrm>
              <a:prstGeom prst="rect">
                <a:avLst/>
              </a:prstGeom>
              <a:blipFill>
                <a:blip r:embed="rId6"/>
                <a:stretch>
                  <a:fillRect l="-610" t="-3571" b="-2142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01BDE592-CAED-756D-2DBD-011CF85954A5}"/>
                  </a:ext>
                </a:extLst>
              </p:cNvPr>
              <p:cNvSpPr txBox="1"/>
              <p:nvPr/>
            </p:nvSpPr>
            <p:spPr>
              <a:xfrm>
                <a:off x="6875710" y="4473639"/>
                <a:ext cx="414870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dirty="0">
                    <a:latin typeface="LM Roman 12" pitchFamily="2" charset="77"/>
                  </a:rPr>
                  <a:t>Temps rayon trajet le plus long : </a:t>
                </a:r>
                <a14:m>
                  <m:oMath xmlns:m="http://schemas.openxmlformats.org/officeDocument/2006/math">
                    <m:r>
                      <a:rPr lang="fr-FR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fr-F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−13</m:t>
                        </m:r>
                      </m:sup>
                    </m:sSup>
                  </m:oMath>
                </a14:m>
                <a:r>
                  <a:rPr lang="fr-FR" sz="1600" dirty="0">
                    <a:latin typeface="LM Roman 12" pitchFamily="2" charset="77"/>
                  </a:rPr>
                  <a:t> s </a:t>
                </a:r>
              </a:p>
            </p:txBody>
          </p:sp>
        </mc:Choice>
        <mc:Fallback xmlns="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01BDE592-CAED-756D-2DBD-011CF85954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5710" y="4473639"/>
                <a:ext cx="4148700" cy="338554"/>
              </a:xfrm>
              <a:prstGeom prst="rect">
                <a:avLst/>
              </a:prstGeom>
              <a:blipFill>
                <a:blip r:embed="rId7"/>
                <a:stretch>
                  <a:fillRect l="-612" t="-7407" b="-222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ZoneTexte 21">
            <a:extLst>
              <a:ext uri="{FF2B5EF4-FFF2-40B4-BE49-F238E27FC236}">
                <a16:creationId xmlns:a16="http://schemas.microsoft.com/office/drawing/2014/main" id="{2988E264-5D8B-6C18-12C8-A0A2520F1043}"/>
              </a:ext>
            </a:extLst>
          </p:cNvPr>
          <p:cNvSpPr txBox="1"/>
          <p:nvPr/>
        </p:nvSpPr>
        <p:spPr>
          <a:xfrm>
            <a:off x="6584878" y="4953330"/>
            <a:ext cx="47884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>
                <a:latin typeface="LM Roman 12" pitchFamily="2" charset="77"/>
              </a:rPr>
              <a:t>Même condition d’angle incidence pour rentrer dans</a:t>
            </a:r>
          </a:p>
          <a:p>
            <a:pPr algn="ctr"/>
            <a:r>
              <a:rPr lang="fr-FR" sz="1600" dirty="0">
                <a:latin typeface="LM Roman 12" pitchFamily="2" charset="77"/>
              </a:rPr>
              <a:t>la fibre que pour celle à saut d’indice.</a:t>
            </a:r>
          </a:p>
        </p:txBody>
      </p:sp>
    </p:spTree>
    <p:extLst>
      <p:ext uri="{BB962C8B-B14F-4D97-AF65-F5344CB8AC3E}">
        <p14:creationId xmlns:p14="http://schemas.microsoft.com/office/powerpoint/2010/main" val="16811195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18</a:t>
            </a:fld>
            <a:endParaRPr/>
          </a:p>
        </p:txBody>
      </p:sp>
      <p:sp>
        <p:nvSpPr>
          <p:cNvPr id="4" name="Google Shape;148;p9">
            <a:extLst>
              <a:ext uri="{FF2B5EF4-FFF2-40B4-BE49-F238E27FC236}">
                <a16:creationId xmlns:a16="http://schemas.microsoft.com/office/drawing/2014/main" id="{DBC2CAF2-E380-A9B6-5F1D-131EC11B11A4}"/>
              </a:ext>
            </a:extLst>
          </p:cNvPr>
          <p:cNvSpPr/>
          <p:nvPr/>
        </p:nvSpPr>
        <p:spPr>
          <a:xfrm>
            <a:off x="252412" y="359865"/>
            <a:ext cx="11687175" cy="1729414"/>
          </a:xfrm>
          <a:prstGeom prst="rect">
            <a:avLst/>
          </a:prstGeom>
          <a:solidFill>
            <a:schemeClr val="accent5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Temps maximal et minimal</a:t>
            </a:r>
            <a:endParaRPr sz="2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CD9184F-90E7-5D38-1F84-1B74DC5377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2098" y="2144854"/>
            <a:ext cx="6527801" cy="361247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E78D1F53-CD0A-0EC1-9241-C8574A573A3B}"/>
              </a:ext>
            </a:extLst>
          </p:cNvPr>
          <p:cNvSpPr txBox="1"/>
          <p:nvPr/>
        </p:nvSpPr>
        <p:spPr>
          <a:xfrm>
            <a:off x="4826000" y="5812901"/>
            <a:ext cx="2929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>
                <a:latin typeface="LM Roman 12" pitchFamily="2" charset="77"/>
              </a:rPr>
              <a:t>Réflexion miroir sphérique </a:t>
            </a:r>
          </a:p>
        </p:txBody>
      </p:sp>
    </p:spTree>
    <p:extLst>
      <p:ext uri="{BB962C8B-B14F-4D97-AF65-F5344CB8AC3E}">
        <p14:creationId xmlns:p14="http://schemas.microsoft.com/office/powerpoint/2010/main" val="1161562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E410862-E5FF-8696-B5C5-4CB98AA0794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2</a:t>
            </a:fld>
            <a:endParaRPr lang="fr-FR"/>
          </a:p>
        </p:txBody>
      </p:sp>
      <p:sp>
        <p:nvSpPr>
          <p:cNvPr id="5" name="Google Shape;148;p9">
            <a:extLst>
              <a:ext uri="{FF2B5EF4-FFF2-40B4-BE49-F238E27FC236}">
                <a16:creationId xmlns:a16="http://schemas.microsoft.com/office/drawing/2014/main" id="{A16D688D-D9C2-0FED-3027-884CFB3517C7}"/>
              </a:ext>
            </a:extLst>
          </p:cNvPr>
          <p:cNvSpPr/>
          <p:nvPr/>
        </p:nvSpPr>
        <p:spPr>
          <a:xfrm>
            <a:off x="252412" y="359865"/>
            <a:ext cx="11687175" cy="1729414"/>
          </a:xfrm>
          <a:prstGeom prst="rect">
            <a:avLst/>
          </a:prstGeom>
          <a:solidFill>
            <a:schemeClr val="accent5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Introduction</a:t>
            </a:r>
            <a:endParaRPr sz="3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Image 6" descr="Une image contenant extérieur, ciel, homme, personne&#10;&#10;Description générée automatiquement">
            <a:extLst>
              <a:ext uri="{FF2B5EF4-FFF2-40B4-BE49-F238E27FC236}">
                <a16:creationId xmlns:a16="http://schemas.microsoft.com/office/drawing/2014/main" id="{E1BDB74B-2D3C-DB4A-D761-B8AD26328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43954">
            <a:off x="626265" y="2597991"/>
            <a:ext cx="3759826" cy="2294959"/>
          </a:xfrm>
          <a:prstGeom prst="rect">
            <a:avLst/>
          </a:prstGeom>
        </p:spPr>
      </p:pic>
      <p:pic>
        <p:nvPicPr>
          <p:cNvPr id="9" name="Image 8" descr="Une image contenant extérieur, ciel, plage, nature&#10;&#10;Description générée automatiquement">
            <a:extLst>
              <a:ext uri="{FF2B5EF4-FFF2-40B4-BE49-F238E27FC236}">
                <a16:creationId xmlns:a16="http://schemas.microsoft.com/office/drawing/2014/main" id="{0350AFF3-CFA2-1604-DBCC-B8131DB984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3" y="3856947"/>
            <a:ext cx="4108450" cy="261446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FE3DEA0-DC31-EA6A-3CC6-9612D5640B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142383">
            <a:off x="8719889" y="2927857"/>
            <a:ext cx="3238029" cy="202077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D0B6A5ED-2035-2F91-4FAA-4AF393545CB3}"/>
              </a:ext>
            </a:extLst>
          </p:cNvPr>
          <p:cNvSpPr txBox="1"/>
          <p:nvPr/>
        </p:nvSpPr>
        <p:spPr>
          <a:xfrm>
            <a:off x="1357069" y="5247773"/>
            <a:ext cx="25907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Maitre nageur en pleine action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3DEEB88-4B15-88BC-CF8E-E8AFE0300219}"/>
              </a:ext>
            </a:extLst>
          </p:cNvPr>
          <p:cNvSpPr txBox="1"/>
          <p:nvPr/>
        </p:nvSpPr>
        <p:spPr>
          <a:xfrm>
            <a:off x="5747816" y="3275111"/>
            <a:ext cx="25106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Mirage en été dans un désert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576980B-0991-079A-CEF1-2B0C1DC2DF5C}"/>
              </a:ext>
            </a:extLst>
          </p:cNvPr>
          <p:cNvSpPr txBox="1"/>
          <p:nvPr/>
        </p:nvSpPr>
        <p:spPr>
          <a:xfrm>
            <a:off x="9772009" y="5787205"/>
            <a:ext cx="20938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Utilisation de </a:t>
            </a:r>
          </a:p>
          <a:p>
            <a:pPr algn="ctr"/>
            <a:r>
              <a:rPr lang="fr-FR" dirty="0"/>
              <a:t>Fibre à gradient d’indice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799E3AA-B0F6-63B7-3768-553E84B10D1C}"/>
              </a:ext>
            </a:extLst>
          </p:cNvPr>
          <p:cNvSpPr txBox="1"/>
          <p:nvPr/>
        </p:nvSpPr>
        <p:spPr>
          <a:xfrm>
            <a:off x="5176048" y="2260919"/>
            <a:ext cx="2510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accent1"/>
                </a:solidFill>
                <a:latin typeface="LM Roman 12" pitchFamily="2" charset="77"/>
              </a:rPr>
              <a:t>Quel est le lien ?</a:t>
            </a:r>
          </a:p>
        </p:txBody>
      </p:sp>
    </p:spTree>
    <p:extLst>
      <p:ext uri="{BB962C8B-B14F-4D97-AF65-F5344CB8AC3E}">
        <p14:creationId xmlns:p14="http://schemas.microsoft.com/office/powerpoint/2010/main" val="2527998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3</a:t>
            </a:fld>
            <a:endParaRPr/>
          </a:p>
        </p:txBody>
      </p:sp>
      <p:sp>
        <p:nvSpPr>
          <p:cNvPr id="122" name="Google Shape;122;p5"/>
          <p:cNvSpPr/>
          <p:nvPr/>
        </p:nvSpPr>
        <p:spPr>
          <a:xfrm>
            <a:off x="252411" y="914399"/>
            <a:ext cx="11687175" cy="4900613"/>
          </a:xfrm>
          <a:prstGeom prst="rect">
            <a:avLst/>
          </a:prstGeom>
          <a:solidFill>
            <a:schemeClr val="accent5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5"/>
          <p:cNvSpPr txBox="1"/>
          <p:nvPr/>
        </p:nvSpPr>
        <p:spPr>
          <a:xfrm>
            <a:off x="3295648" y="1997859"/>
            <a:ext cx="5600700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6000" u="sng" dirty="0">
                <a:solidFill>
                  <a:schemeClr val="dk1"/>
                </a:solidFill>
                <a:latin typeface="Gentium Basic"/>
                <a:ea typeface="Gentium Basic"/>
                <a:cs typeface="Gentium Basic"/>
                <a:sym typeface="Gentium Basic"/>
              </a:rPr>
              <a:t>Première partie :</a:t>
            </a:r>
            <a:endParaRPr u="sng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6000" dirty="0">
                <a:solidFill>
                  <a:schemeClr val="dk1"/>
                </a:solidFill>
                <a:latin typeface="Gentium Basic"/>
                <a:ea typeface="Gentium Basic"/>
                <a:cs typeface="Gentium Basic"/>
                <a:sym typeface="Gentium Basic"/>
              </a:rPr>
              <a:t>Principe de Fermat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4</a:t>
            </a:fld>
            <a:endParaRPr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5869AFB-FE25-815F-BACC-F8AC1F56C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7443" y="-95552"/>
            <a:ext cx="12366885" cy="7049103"/>
          </a:xfrm>
          <a:prstGeom prst="rect">
            <a:avLst/>
          </a:prstGeom>
        </p:spPr>
      </p:pic>
      <p:pic>
        <p:nvPicPr>
          <p:cNvPr id="5" name="Image 4" descr="Une image contenant texte, tableau blanc&#10;&#10;Description générée automatiquement">
            <a:extLst>
              <a:ext uri="{FF2B5EF4-FFF2-40B4-BE49-F238E27FC236}">
                <a16:creationId xmlns:a16="http://schemas.microsoft.com/office/drawing/2014/main" id="{81855BCC-7EC0-42FD-BD59-68B0BACB66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800799" cy="207818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5</a:t>
            </a:fld>
            <a:endParaRPr/>
          </a:p>
        </p:txBody>
      </p:sp>
      <p:sp>
        <p:nvSpPr>
          <p:cNvPr id="141" name="Google Shape;141;p8"/>
          <p:cNvSpPr/>
          <p:nvPr/>
        </p:nvSpPr>
        <p:spPr>
          <a:xfrm>
            <a:off x="252411" y="914399"/>
            <a:ext cx="11687175" cy="4900613"/>
          </a:xfrm>
          <a:prstGeom prst="rect">
            <a:avLst/>
          </a:prstGeom>
          <a:solidFill>
            <a:schemeClr val="accent5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8"/>
          <p:cNvSpPr txBox="1"/>
          <p:nvPr/>
        </p:nvSpPr>
        <p:spPr>
          <a:xfrm>
            <a:off x="3143247" y="1997859"/>
            <a:ext cx="5905502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6000" u="sng" dirty="0">
                <a:solidFill>
                  <a:schemeClr val="dk1"/>
                </a:solidFill>
                <a:latin typeface="Gentium Basic"/>
                <a:ea typeface="Gentium Basic"/>
                <a:cs typeface="Gentium Basic"/>
                <a:sym typeface="Gentium Basic"/>
              </a:rPr>
              <a:t>Deuxième partie :</a:t>
            </a:r>
            <a:endParaRPr u="sng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6000" dirty="0">
                <a:solidFill>
                  <a:schemeClr val="dk1"/>
                </a:solidFill>
                <a:latin typeface="Gentium Basic"/>
                <a:sym typeface="Gentium Basic"/>
              </a:rPr>
              <a:t>Lois de Snell Descartes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6</a:t>
            </a:fld>
            <a:endParaRPr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5869AFB-FE25-815F-BACC-F8AC1F56C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572" y="-151980"/>
            <a:ext cx="12541143" cy="7203524"/>
          </a:xfrm>
          <a:prstGeom prst="rect">
            <a:avLst/>
          </a:prstGeom>
        </p:spPr>
      </p:pic>
      <p:pic>
        <p:nvPicPr>
          <p:cNvPr id="4" name="Image 3" descr="Une image contenant texte, tableau blanc&#10;&#10;Description générée automatiquement">
            <a:extLst>
              <a:ext uri="{FF2B5EF4-FFF2-40B4-BE49-F238E27FC236}">
                <a16:creationId xmlns:a16="http://schemas.microsoft.com/office/drawing/2014/main" id="{D4681A30-FEBA-649D-B4E4-800B1CDCE0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450" y="0"/>
            <a:ext cx="3695147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695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7</a:t>
            </a:fld>
            <a:endParaRPr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5869AFB-FE25-815F-BACC-F8AC1F56C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572" y="-151980"/>
            <a:ext cx="12541143" cy="7203524"/>
          </a:xfrm>
          <a:prstGeom prst="rect">
            <a:avLst/>
          </a:prstGeom>
        </p:spPr>
      </p:pic>
      <p:pic>
        <p:nvPicPr>
          <p:cNvPr id="7" name="Image 6" descr="Une image contenant texte, tableau blanc&#10;&#10;Description générée automatiquement">
            <a:extLst>
              <a:ext uri="{FF2B5EF4-FFF2-40B4-BE49-F238E27FC236}">
                <a16:creationId xmlns:a16="http://schemas.microsoft.com/office/drawing/2014/main" id="{67074702-4837-DC9B-9F79-8F27148057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554552" cy="219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055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8</a:t>
            </a:fld>
            <a:endParaRPr/>
          </a:p>
        </p:txBody>
      </p:sp>
      <p:sp>
        <p:nvSpPr>
          <p:cNvPr id="4" name="Google Shape;148;p9">
            <a:extLst>
              <a:ext uri="{FF2B5EF4-FFF2-40B4-BE49-F238E27FC236}">
                <a16:creationId xmlns:a16="http://schemas.microsoft.com/office/drawing/2014/main" id="{225FD10F-F22D-3AEA-DEF9-69179387DE91}"/>
              </a:ext>
            </a:extLst>
          </p:cNvPr>
          <p:cNvSpPr/>
          <p:nvPr/>
        </p:nvSpPr>
        <p:spPr>
          <a:xfrm>
            <a:off x="252412" y="359865"/>
            <a:ext cx="11687175" cy="1729414"/>
          </a:xfrm>
          <a:prstGeom prst="rect">
            <a:avLst/>
          </a:prstGeom>
          <a:solidFill>
            <a:schemeClr val="accent5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II-2) Loi de la transmission :</a:t>
            </a:r>
            <a:endParaRPr sz="2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D676B5E-103C-B10E-B5E6-01ADC5D4ABED}"/>
              </a:ext>
            </a:extLst>
          </p:cNvPr>
          <p:cNvCxnSpPr/>
          <p:nvPr/>
        </p:nvCxnSpPr>
        <p:spPr>
          <a:xfrm>
            <a:off x="2945828" y="3270122"/>
            <a:ext cx="0" cy="2997200"/>
          </a:xfrm>
          <a:prstGeom prst="line">
            <a:avLst/>
          </a:prstGeom>
          <a:ln w="263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4E3D2E8A-F2A0-F70B-EA72-0FC7298054DC}"/>
              </a:ext>
            </a:extLst>
          </p:cNvPr>
          <p:cNvSpPr/>
          <p:nvPr/>
        </p:nvSpPr>
        <p:spPr>
          <a:xfrm>
            <a:off x="676761" y="3270122"/>
            <a:ext cx="2269067" cy="2997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5E57B3-D7D4-E3BA-B954-0A676EB793DF}"/>
              </a:ext>
            </a:extLst>
          </p:cNvPr>
          <p:cNvSpPr/>
          <p:nvPr/>
        </p:nvSpPr>
        <p:spPr>
          <a:xfrm>
            <a:off x="3081294" y="3270122"/>
            <a:ext cx="2269067" cy="299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73A81523-547C-8894-4D6F-850E95D9418B}"/>
              </a:ext>
            </a:extLst>
          </p:cNvPr>
          <p:cNvCxnSpPr/>
          <p:nvPr/>
        </p:nvCxnSpPr>
        <p:spPr>
          <a:xfrm>
            <a:off x="381573" y="5367867"/>
            <a:ext cx="5418667" cy="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8E936B6E-B511-74FF-C65E-FC23EBEC77F8}"/>
              </a:ext>
            </a:extLst>
          </p:cNvPr>
          <p:cNvCxnSpPr>
            <a:cxnSpLocks/>
          </p:cNvCxnSpPr>
          <p:nvPr/>
        </p:nvCxnSpPr>
        <p:spPr>
          <a:xfrm flipV="1">
            <a:off x="3030494" y="2952854"/>
            <a:ext cx="0" cy="3449934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B9F795A4-07D7-3FD5-A2FF-A4AA8AC6A26E}"/>
              </a:ext>
            </a:extLst>
          </p:cNvPr>
          <p:cNvSpPr txBox="1"/>
          <p:nvPr/>
        </p:nvSpPr>
        <p:spPr>
          <a:xfrm>
            <a:off x="3081294" y="2798965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y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0391760-0E16-E6E1-C30D-F7C8F849A372}"/>
              </a:ext>
            </a:extLst>
          </p:cNvPr>
          <p:cNvSpPr txBox="1"/>
          <p:nvPr/>
        </p:nvSpPr>
        <p:spPr>
          <a:xfrm>
            <a:off x="5660127" y="5445628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x</a:t>
            </a:r>
          </a:p>
        </p:txBody>
      </p:sp>
      <p:pic>
        <p:nvPicPr>
          <p:cNvPr id="16" name="Image 15" descr="Une image contenant personne, extérieur, sport, sport aquatique&#10;&#10;Description générée automatiquement">
            <a:extLst>
              <a:ext uri="{FF2B5EF4-FFF2-40B4-BE49-F238E27FC236}">
                <a16:creationId xmlns:a16="http://schemas.microsoft.com/office/drawing/2014/main" id="{3AB67BFB-8A7A-ABB9-1E8D-D013CA3084F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1178922" y="3509687"/>
            <a:ext cx="421582" cy="694260"/>
          </a:xfrm>
          <a:prstGeom prst="rect">
            <a:avLst/>
          </a:prstGeom>
        </p:spPr>
      </p:pic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95733C93-2CF5-BD66-51A8-4469B99728F7}"/>
              </a:ext>
            </a:extLst>
          </p:cNvPr>
          <p:cNvCxnSpPr>
            <a:cxnSpLocks/>
          </p:cNvCxnSpPr>
          <p:nvPr/>
        </p:nvCxnSpPr>
        <p:spPr>
          <a:xfrm>
            <a:off x="1389713" y="4059753"/>
            <a:ext cx="0" cy="1547168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6733E0AD-12A9-A377-C12E-5AA78A79B5EB}"/>
              </a:ext>
            </a:extLst>
          </p:cNvPr>
          <p:cNvCxnSpPr>
            <a:cxnSpLocks/>
          </p:cNvCxnSpPr>
          <p:nvPr/>
        </p:nvCxnSpPr>
        <p:spPr>
          <a:xfrm>
            <a:off x="1389713" y="3995138"/>
            <a:ext cx="1640781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age 23" descr="Une image contenant personne, homme, debout, extérieur&#10;&#10;Description générée automatiquement">
            <a:extLst>
              <a:ext uri="{FF2B5EF4-FFF2-40B4-BE49-F238E27FC236}">
                <a16:creationId xmlns:a16="http://schemas.microsoft.com/office/drawing/2014/main" id="{E7AF68E7-2D0C-6BE0-10CE-1EDFCC3CEE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784" b="70227"/>
          <a:stretch/>
        </p:blipFill>
        <p:spPr>
          <a:xfrm>
            <a:off x="4639161" y="5313435"/>
            <a:ext cx="355600" cy="2934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AEA285E6-08AA-A79B-3995-7692BA621F41}"/>
                  </a:ext>
                </a:extLst>
              </p:cNvPr>
              <p:cNvSpPr txBox="1"/>
              <p:nvPr/>
            </p:nvSpPr>
            <p:spPr>
              <a:xfrm>
                <a:off x="4639161" y="5629343"/>
                <a:ext cx="4151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AEA285E6-08AA-A79B-3995-7692BA621F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9161" y="5629343"/>
                <a:ext cx="415178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404C4584-92F3-BE70-7E0F-904FD349C006}"/>
                  </a:ext>
                </a:extLst>
              </p:cNvPr>
              <p:cNvSpPr txBox="1"/>
              <p:nvPr/>
            </p:nvSpPr>
            <p:spPr>
              <a:xfrm>
                <a:off x="1178922" y="5606921"/>
                <a:ext cx="4279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404C4584-92F3-BE70-7E0F-904FD349C0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922" y="5606921"/>
                <a:ext cx="427938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CCCB93A7-556F-F714-C29A-857FD27C9DA9}"/>
                  </a:ext>
                </a:extLst>
              </p:cNvPr>
              <p:cNvSpPr txBox="1"/>
              <p:nvPr/>
            </p:nvSpPr>
            <p:spPr>
              <a:xfrm>
                <a:off x="2626867" y="3664941"/>
                <a:ext cx="4290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CCCB93A7-556F-F714-C29A-857FD27C9D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6867" y="3664941"/>
                <a:ext cx="429028" cy="307777"/>
              </a:xfrm>
              <a:prstGeom prst="rect">
                <a:avLst/>
              </a:prstGeom>
              <a:blipFill>
                <a:blip r:embed="rId7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613E2BC4-0232-42DD-037B-5241431B71F0}"/>
              </a:ext>
            </a:extLst>
          </p:cNvPr>
          <p:cNvCxnSpPr>
            <a:cxnSpLocks/>
          </p:cNvCxnSpPr>
          <p:nvPr/>
        </p:nvCxnSpPr>
        <p:spPr>
          <a:xfrm>
            <a:off x="3055894" y="4425062"/>
            <a:ext cx="1583267" cy="888373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E59D5DCE-469E-3778-DFBE-8DEDA92084A8}"/>
              </a:ext>
            </a:extLst>
          </p:cNvPr>
          <p:cNvCxnSpPr>
            <a:cxnSpLocks/>
          </p:cNvCxnSpPr>
          <p:nvPr/>
        </p:nvCxnSpPr>
        <p:spPr>
          <a:xfrm>
            <a:off x="1389712" y="4032700"/>
            <a:ext cx="1666181" cy="374801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27F36E6F-ADE3-05B6-6897-8DE39FD9C8DC}"/>
              </a:ext>
            </a:extLst>
          </p:cNvPr>
          <p:cNvCxnSpPr>
            <a:cxnSpLocks/>
          </p:cNvCxnSpPr>
          <p:nvPr/>
        </p:nvCxnSpPr>
        <p:spPr>
          <a:xfrm>
            <a:off x="1440513" y="4407501"/>
            <a:ext cx="3012381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>
            <a:extLst>
              <a:ext uri="{FF2B5EF4-FFF2-40B4-BE49-F238E27FC236}">
                <a16:creationId xmlns:a16="http://schemas.microsoft.com/office/drawing/2014/main" id="{6692B530-DE44-332E-608C-C4D286198BF9}"/>
              </a:ext>
            </a:extLst>
          </p:cNvPr>
          <p:cNvSpPr txBox="1"/>
          <p:nvPr/>
        </p:nvSpPr>
        <p:spPr>
          <a:xfrm>
            <a:off x="2660669" y="4454622"/>
            <a:ext cx="234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9" name="Encre 38">
                <a:extLst>
                  <a:ext uri="{FF2B5EF4-FFF2-40B4-BE49-F238E27FC236}">
                    <a16:creationId xmlns:a16="http://schemas.microsoft.com/office/drawing/2014/main" id="{11F6362E-3536-5B05-9AF0-7BF72C8F5373}"/>
                  </a:ext>
                </a:extLst>
              </p14:cNvPr>
              <p14:cNvContentPartPr/>
              <p14:nvPr/>
            </p14:nvContentPartPr>
            <p14:xfrm>
              <a:off x="3612321" y="4464575"/>
              <a:ext cx="82440" cy="244080"/>
            </p14:xfrm>
          </p:contentPart>
        </mc:Choice>
        <mc:Fallback xmlns="">
          <p:pic>
            <p:nvPicPr>
              <p:cNvPr id="39" name="Encre 38">
                <a:extLst>
                  <a:ext uri="{FF2B5EF4-FFF2-40B4-BE49-F238E27FC236}">
                    <a16:creationId xmlns:a16="http://schemas.microsoft.com/office/drawing/2014/main" id="{11F6362E-3536-5B05-9AF0-7BF72C8F537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03321" y="4455575"/>
                <a:ext cx="100080" cy="26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0" name="Encre 39">
                <a:extLst>
                  <a:ext uri="{FF2B5EF4-FFF2-40B4-BE49-F238E27FC236}">
                    <a16:creationId xmlns:a16="http://schemas.microsoft.com/office/drawing/2014/main" id="{6B902B57-6765-EBB9-1EF8-12098577B51A}"/>
                  </a:ext>
                </a:extLst>
              </p14:cNvPr>
              <p14:cNvContentPartPr/>
              <p14:nvPr/>
            </p14:nvContentPartPr>
            <p14:xfrm>
              <a:off x="2056761" y="4229495"/>
              <a:ext cx="360" cy="145080"/>
            </p14:xfrm>
          </p:contentPart>
        </mc:Choice>
        <mc:Fallback xmlns="">
          <p:pic>
            <p:nvPicPr>
              <p:cNvPr id="40" name="Encre 39">
                <a:extLst>
                  <a:ext uri="{FF2B5EF4-FFF2-40B4-BE49-F238E27FC236}">
                    <a16:creationId xmlns:a16="http://schemas.microsoft.com/office/drawing/2014/main" id="{6B902B57-6765-EBB9-1EF8-12098577B51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048121" y="4220495"/>
                <a:ext cx="18000" cy="16272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oupe 42">
            <a:extLst>
              <a:ext uri="{FF2B5EF4-FFF2-40B4-BE49-F238E27FC236}">
                <a16:creationId xmlns:a16="http://schemas.microsoft.com/office/drawing/2014/main" id="{8829D876-7B58-ECD1-8B54-A941E9CA092C}"/>
              </a:ext>
            </a:extLst>
          </p:cNvPr>
          <p:cNvGrpSpPr/>
          <p:nvPr/>
        </p:nvGrpSpPr>
        <p:grpSpPr>
          <a:xfrm>
            <a:off x="9185400" y="5206573"/>
            <a:ext cx="360" cy="4680"/>
            <a:chOff x="9185400" y="5206573"/>
            <a:chExt cx="360" cy="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41" name="Encre 40">
                  <a:extLst>
                    <a:ext uri="{FF2B5EF4-FFF2-40B4-BE49-F238E27FC236}">
                      <a16:creationId xmlns:a16="http://schemas.microsoft.com/office/drawing/2014/main" id="{96DA87B0-452A-7F4A-EB76-E8A1341C8C06}"/>
                    </a:ext>
                  </a:extLst>
                </p14:cNvPr>
                <p14:cNvContentPartPr/>
                <p14:nvPr/>
              </p14:nvContentPartPr>
              <p14:xfrm>
                <a:off x="9185400" y="5206573"/>
                <a:ext cx="360" cy="4320"/>
              </p14:xfrm>
            </p:contentPart>
          </mc:Choice>
          <mc:Fallback xmlns="">
            <p:pic>
              <p:nvPicPr>
                <p:cNvPr id="41" name="Encre 40">
                  <a:extLst>
                    <a:ext uri="{FF2B5EF4-FFF2-40B4-BE49-F238E27FC236}">
                      <a16:creationId xmlns:a16="http://schemas.microsoft.com/office/drawing/2014/main" id="{96DA87B0-452A-7F4A-EB76-E8A1341C8C0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176400" y="5197933"/>
                  <a:ext cx="180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42" name="Encre 41">
                  <a:extLst>
                    <a:ext uri="{FF2B5EF4-FFF2-40B4-BE49-F238E27FC236}">
                      <a16:creationId xmlns:a16="http://schemas.microsoft.com/office/drawing/2014/main" id="{6D77BE3E-77F4-C149-AB84-0F2765B7E309}"/>
                    </a:ext>
                  </a:extLst>
                </p14:cNvPr>
                <p14:cNvContentPartPr/>
                <p14:nvPr/>
              </p14:nvContentPartPr>
              <p14:xfrm>
                <a:off x="9185400" y="5210893"/>
                <a:ext cx="360" cy="360"/>
              </p14:xfrm>
            </p:contentPart>
          </mc:Choice>
          <mc:Fallback xmlns="">
            <p:pic>
              <p:nvPicPr>
                <p:cNvPr id="42" name="Encre 41">
                  <a:extLst>
                    <a:ext uri="{FF2B5EF4-FFF2-40B4-BE49-F238E27FC236}">
                      <a16:creationId xmlns:a16="http://schemas.microsoft.com/office/drawing/2014/main" id="{6D77BE3E-77F4-C149-AB84-0F2765B7E30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176400" y="520189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4" name="ZoneTexte 43">
            <a:extLst>
              <a:ext uri="{FF2B5EF4-FFF2-40B4-BE49-F238E27FC236}">
                <a16:creationId xmlns:a16="http://schemas.microsoft.com/office/drawing/2014/main" id="{D0BB636C-6926-3213-868D-79180EA51AD2}"/>
              </a:ext>
            </a:extLst>
          </p:cNvPr>
          <p:cNvSpPr txBox="1"/>
          <p:nvPr/>
        </p:nvSpPr>
        <p:spPr>
          <a:xfrm>
            <a:off x="3760190" y="4497657"/>
            <a:ext cx="2247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C9BB0825-B7C2-140D-E243-D9C2DA30930A}"/>
              </a:ext>
            </a:extLst>
          </p:cNvPr>
          <p:cNvSpPr txBox="1"/>
          <p:nvPr/>
        </p:nvSpPr>
        <p:spPr>
          <a:xfrm>
            <a:off x="1747718" y="4117285"/>
            <a:ext cx="243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6B9E93D2-B895-7A9C-B742-1363537261AA}"/>
              </a:ext>
            </a:extLst>
          </p:cNvPr>
          <p:cNvSpPr txBox="1"/>
          <p:nvPr/>
        </p:nvSpPr>
        <p:spPr>
          <a:xfrm>
            <a:off x="2488359" y="4643559"/>
            <a:ext cx="542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(0,y)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C7DA1C78-D057-4C2D-AD05-CB274F13F51E}"/>
              </a:ext>
            </a:extLst>
          </p:cNvPr>
          <p:cNvSpPr txBox="1"/>
          <p:nvPr/>
        </p:nvSpPr>
        <p:spPr>
          <a:xfrm>
            <a:off x="4240762" y="3420183"/>
            <a:ext cx="11095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V1 (course)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57827A6D-30CA-BF8A-2712-AEA975C04C96}"/>
              </a:ext>
            </a:extLst>
          </p:cNvPr>
          <p:cNvSpPr txBox="1"/>
          <p:nvPr/>
        </p:nvSpPr>
        <p:spPr>
          <a:xfrm>
            <a:off x="676760" y="5959545"/>
            <a:ext cx="14430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V2 (nage) &lt; V1 </a:t>
            </a:r>
          </a:p>
        </p:txBody>
      </p:sp>
      <p:pic>
        <p:nvPicPr>
          <p:cNvPr id="50" name="Image 49" descr="Une image contenant texte&#10;&#10;Description générée automatiquement">
            <a:extLst>
              <a:ext uri="{FF2B5EF4-FFF2-40B4-BE49-F238E27FC236}">
                <a16:creationId xmlns:a16="http://schemas.microsoft.com/office/drawing/2014/main" id="{599F9AA8-639F-36D6-FED6-F72E4336EF8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44328" y="3125662"/>
            <a:ext cx="5270912" cy="3159509"/>
          </a:xfrm>
          <a:prstGeom prst="rect">
            <a:avLst/>
          </a:prstGeom>
        </p:spPr>
      </p:pic>
      <p:sp>
        <p:nvSpPr>
          <p:cNvPr id="51" name="ZoneTexte 50">
            <a:extLst>
              <a:ext uri="{FF2B5EF4-FFF2-40B4-BE49-F238E27FC236}">
                <a16:creationId xmlns:a16="http://schemas.microsoft.com/office/drawing/2014/main" id="{C0E2A70A-6C72-AC66-7B09-AB96A8EF8302}"/>
              </a:ext>
            </a:extLst>
          </p:cNvPr>
          <p:cNvSpPr txBox="1"/>
          <p:nvPr/>
        </p:nvSpPr>
        <p:spPr>
          <a:xfrm>
            <a:off x="7505048" y="2354603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>
                <a:latin typeface="LM Roman 12" pitchFamily="2" charset="77"/>
              </a:rPr>
              <a:t>Résolution du problème :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3E01D845-EA6E-C096-6EF3-ECB57818027A}"/>
              </a:ext>
            </a:extLst>
          </p:cNvPr>
          <p:cNvSpPr txBox="1"/>
          <p:nvPr/>
        </p:nvSpPr>
        <p:spPr>
          <a:xfrm>
            <a:off x="1609618" y="2354603"/>
            <a:ext cx="2805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>
                <a:latin typeface="LM Roman 12" pitchFamily="2" charset="77"/>
              </a:rPr>
              <a:t>Illustration du problème :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9</a:t>
            </a:fld>
            <a:endParaRPr/>
          </a:p>
        </p:txBody>
      </p:sp>
      <p:sp>
        <p:nvSpPr>
          <p:cNvPr id="141" name="Google Shape;141;p8"/>
          <p:cNvSpPr/>
          <p:nvPr/>
        </p:nvSpPr>
        <p:spPr>
          <a:xfrm>
            <a:off x="252411" y="914399"/>
            <a:ext cx="11687175" cy="4900613"/>
          </a:xfrm>
          <a:prstGeom prst="rect">
            <a:avLst/>
          </a:prstGeom>
          <a:solidFill>
            <a:schemeClr val="accent5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8"/>
          <p:cNvSpPr txBox="1"/>
          <p:nvPr/>
        </p:nvSpPr>
        <p:spPr>
          <a:xfrm>
            <a:off x="3143247" y="1679564"/>
            <a:ext cx="5905502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6000" u="sng" dirty="0">
                <a:solidFill>
                  <a:schemeClr val="dk1"/>
                </a:solidFill>
                <a:latin typeface="Gentium Basic"/>
                <a:ea typeface="Gentium Basic"/>
                <a:cs typeface="Gentium Basic"/>
                <a:sym typeface="Gentium Basic"/>
              </a:rPr>
              <a:t>Troisième partie : </a:t>
            </a:r>
            <a:r>
              <a:rPr lang="fr-FR" sz="6000" dirty="0">
                <a:solidFill>
                  <a:schemeClr val="dk1"/>
                </a:solidFill>
                <a:latin typeface="Gentium Basic"/>
                <a:ea typeface="Gentium Basic"/>
                <a:cs typeface="Gentium Basic"/>
                <a:sym typeface="Gentium Basic"/>
              </a:rPr>
              <a:t>Propagation dans un milieu inhomogène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210895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250</Words>
  <Application>Microsoft Macintosh PowerPoint</Application>
  <PresentationFormat>Grand écran</PresentationFormat>
  <Paragraphs>73</Paragraphs>
  <Slides>18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4" baseType="lpstr">
      <vt:lpstr>Calibri</vt:lpstr>
      <vt:lpstr>Cambria Math</vt:lpstr>
      <vt:lpstr>LM Roman 12</vt:lpstr>
      <vt:lpstr>Gentium Basic</vt:lpstr>
      <vt:lpstr>Arial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Julien Gueret</dc:creator>
  <cp:lastModifiedBy>Julien Gueret</cp:lastModifiedBy>
  <cp:revision>7</cp:revision>
  <dcterms:created xsi:type="dcterms:W3CDTF">2022-03-15T19:01:42Z</dcterms:created>
  <dcterms:modified xsi:type="dcterms:W3CDTF">2022-06-03T12:55:07Z</dcterms:modified>
</cp:coreProperties>
</file>