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2" r:id="rId7"/>
    <p:sldId id="267" r:id="rId8"/>
    <p:sldId id="261" r:id="rId9"/>
    <p:sldId id="268" r:id="rId10"/>
    <p:sldId id="262" r:id="rId11"/>
    <p:sldId id="269" r:id="rId12"/>
    <p:sldId id="263" r:id="rId13"/>
    <p:sldId id="264" r:id="rId14"/>
    <p:sldId id="265" r:id="rId15"/>
    <p:sldId id="271" r:id="rId16"/>
    <p:sldId id="270" r:id="rId17"/>
    <p:sldId id="266" r:id="rId18"/>
    <p:sldId id="274" r:id="rId19"/>
    <p:sldId id="273" r:id="rId2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0E23B4-B2E9-E842-BDAE-39D0B2ADBBE5}" v="314" dt="2022-04-15T12:40:39.6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4"/>
  </p:normalViewPr>
  <p:slideViewPr>
    <p:cSldViewPr snapToGrid="0" snapToObjects="1">
      <p:cViewPr varScale="1">
        <p:scale>
          <a:sx n="106" d="100"/>
          <a:sy n="106" d="100"/>
        </p:scale>
        <p:origin x="7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Classeur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Classeur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Classeur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Classeur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800" u="sng" dirty="0"/>
              <a:t>Population</a:t>
            </a:r>
            <a:r>
              <a:rPr lang="fr-FR" sz="1800" u="sng" baseline="0" dirty="0"/>
              <a:t> en fonction de la hauteur</a:t>
            </a:r>
            <a:endParaRPr lang="fr-FR" sz="1800" u="sng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9.3187500000000006E-2"/>
          <c:y val="0.10173867860426077"/>
          <c:w val="0.85922916666666671"/>
          <c:h val="0.79319776969503175"/>
        </c:manualLayout>
      </c:layout>
      <c:scatterChart>
        <c:scatterStyle val="lineMarker"/>
        <c:varyColors val="0"/>
        <c:ser>
          <c:idx val="0"/>
          <c:order val="0"/>
          <c:tx>
            <c:strRef>
              <c:f>Feuil1!$B$4</c:f>
              <c:strCache>
                <c:ptCount val="1"/>
                <c:pt idx="0">
                  <c:v>N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exp"/>
            <c:dispRSqr val="0"/>
            <c:dispEq val="1"/>
            <c:trendlineLbl>
              <c:layout>
                <c:manualLayout>
                  <c:x val="-0.1256223753280839"/>
                  <c:y val="-0.38935928694192407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</c:trendlineLbl>
          </c:trendline>
          <c:xVal>
            <c:numRef>
              <c:f>Feuil1!$A$5:$A$8</c:f>
              <c:numCache>
                <c:formatCode>General</c:formatCode>
                <c:ptCount val="4"/>
                <c:pt idx="0">
                  <c:v>5</c:v>
                </c:pt>
                <c:pt idx="1">
                  <c:v>35</c:v>
                </c:pt>
                <c:pt idx="2">
                  <c:v>65</c:v>
                </c:pt>
                <c:pt idx="3">
                  <c:v>95</c:v>
                </c:pt>
              </c:numCache>
            </c:numRef>
          </c:xVal>
          <c:yVal>
            <c:numRef>
              <c:f>Feuil1!$B$5:$B$8</c:f>
              <c:numCache>
                <c:formatCode>General</c:formatCode>
                <c:ptCount val="4"/>
                <c:pt idx="0">
                  <c:v>100</c:v>
                </c:pt>
                <c:pt idx="1">
                  <c:v>46</c:v>
                </c:pt>
                <c:pt idx="2">
                  <c:v>23</c:v>
                </c:pt>
                <c:pt idx="3">
                  <c:v>11.1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AA8-0948-A33E-0180AFD8E1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19913439"/>
        <c:axId val="919676527"/>
      </c:scatterChart>
      <c:valAx>
        <c:axId val="91991343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sz="1400"/>
                  <a:t>z (um)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19676527"/>
        <c:crosses val="autoZero"/>
        <c:crossBetween val="midCat"/>
      </c:valAx>
      <c:valAx>
        <c:axId val="9196765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sz="1400"/>
                  <a:t>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19913439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u="sng" dirty="0"/>
              <a:t>ln(N)=f(z)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Feuil1!$C$4</c:f>
              <c:strCache>
                <c:ptCount val="1"/>
                <c:pt idx="0">
                  <c:v>ln(N)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1"/>
            <c:trendlineLbl>
              <c:layout>
                <c:manualLayout>
                  <c:x val="-0.34219334937773138"/>
                  <c:y val="-3.1809213503484479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</c:trendlineLbl>
          </c:trendline>
          <c:xVal>
            <c:numRef>
              <c:f>Feuil1!$A$5:$A$8</c:f>
              <c:numCache>
                <c:formatCode>General</c:formatCode>
                <c:ptCount val="4"/>
                <c:pt idx="0">
                  <c:v>5</c:v>
                </c:pt>
                <c:pt idx="1">
                  <c:v>35</c:v>
                </c:pt>
                <c:pt idx="2">
                  <c:v>65</c:v>
                </c:pt>
                <c:pt idx="3">
                  <c:v>95</c:v>
                </c:pt>
              </c:numCache>
            </c:numRef>
          </c:xVal>
          <c:yVal>
            <c:numRef>
              <c:f>Feuil1!$C$5:$C$8</c:f>
              <c:numCache>
                <c:formatCode>General</c:formatCode>
                <c:ptCount val="4"/>
                <c:pt idx="0">
                  <c:v>4.6051701859880918</c:v>
                </c:pt>
                <c:pt idx="1">
                  <c:v>3.8286413964890951</c:v>
                </c:pt>
                <c:pt idx="2">
                  <c:v>3.1354942159291497</c:v>
                </c:pt>
                <c:pt idx="3">
                  <c:v>2.4069451083182885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1705-6141-A823-4321B5D023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19744847"/>
        <c:axId val="899948655"/>
      </c:scatterChart>
      <c:valAx>
        <c:axId val="9197448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sz="1400"/>
                  <a:t>z</a:t>
                </a:r>
                <a:r>
                  <a:rPr lang="fr-FR" sz="1400" baseline="0"/>
                  <a:t> (um)</a:t>
                </a:r>
                <a:endParaRPr lang="fr-FR" sz="14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99948655"/>
        <c:crosses val="autoZero"/>
        <c:crossBetween val="midCat"/>
      </c:valAx>
      <c:valAx>
        <c:axId val="8999486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sz="1400"/>
                  <a:t>ln(N)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1974484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u="sng" dirty="0"/>
              <a:t>ln(N)=f(z)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Feuil1!$C$4</c:f>
              <c:strCache>
                <c:ptCount val="1"/>
                <c:pt idx="0">
                  <c:v>ln(N)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1"/>
            <c:trendlineLbl>
              <c:layout>
                <c:manualLayout>
                  <c:x val="-0.34219334937773138"/>
                  <c:y val="-3.1809213503484479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</c:trendlineLbl>
          </c:trendline>
          <c:xVal>
            <c:numRef>
              <c:f>Feuil1!$A$5:$A$8</c:f>
              <c:numCache>
                <c:formatCode>General</c:formatCode>
                <c:ptCount val="4"/>
                <c:pt idx="0">
                  <c:v>5</c:v>
                </c:pt>
                <c:pt idx="1">
                  <c:v>35</c:v>
                </c:pt>
                <c:pt idx="2">
                  <c:v>65</c:v>
                </c:pt>
                <c:pt idx="3">
                  <c:v>95</c:v>
                </c:pt>
              </c:numCache>
            </c:numRef>
          </c:xVal>
          <c:yVal>
            <c:numRef>
              <c:f>Feuil1!$C$5:$C$8</c:f>
              <c:numCache>
                <c:formatCode>General</c:formatCode>
                <c:ptCount val="4"/>
                <c:pt idx="0">
                  <c:v>4.6051701859880918</c:v>
                </c:pt>
                <c:pt idx="1">
                  <c:v>3.8286413964890951</c:v>
                </c:pt>
                <c:pt idx="2">
                  <c:v>3.1354942159291497</c:v>
                </c:pt>
                <c:pt idx="3">
                  <c:v>2.4069451083182885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1705-6141-A823-4321B5D023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19744847"/>
        <c:axId val="899948655"/>
      </c:scatterChart>
      <c:valAx>
        <c:axId val="9197448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sz="1400"/>
                  <a:t>z</a:t>
                </a:r>
                <a:r>
                  <a:rPr lang="fr-FR" sz="1400" baseline="0"/>
                  <a:t> (um)</a:t>
                </a:r>
                <a:endParaRPr lang="fr-FR" sz="14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99948655"/>
        <c:crosses val="autoZero"/>
        <c:crossBetween val="midCat"/>
      </c:valAx>
      <c:valAx>
        <c:axId val="8999486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sz="1400"/>
                  <a:t>ln(N)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1974484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u="sng" dirty="0"/>
              <a:t>ln(N)=f(z)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Feuil1!$C$4</c:f>
              <c:strCache>
                <c:ptCount val="1"/>
                <c:pt idx="0">
                  <c:v>ln(N)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1"/>
            <c:trendlineLbl>
              <c:layout>
                <c:manualLayout>
                  <c:x val="-0.34219334937773138"/>
                  <c:y val="-3.1809213503484479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</c:trendlineLbl>
          </c:trendline>
          <c:xVal>
            <c:numRef>
              <c:f>Feuil1!$A$5:$A$8</c:f>
              <c:numCache>
                <c:formatCode>General</c:formatCode>
                <c:ptCount val="4"/>
                <c:pt idx="0">
                  <c:v>5</c:v>
                </c:pt>
                <c:pt idx="1">
                  <c:v>35</c:v>
                </c:pt>
                <c:pt idx="2">
                  <c:v>65</c:v>
                </c:pt>
                <c:pt idx="3">
                  <c:v>95</c:v>
                </c:pt>
              </c:numCache>
            </c:numRef>
          </c:xVal>
          <c:yVal>
            <c:numRef>
              <c:f>Feuil1!$C$5:$C$8</c:f>
              <c:numCache>
                <c:formatCode>General</c:formatCode>
                <c:ptCount val="4"/>
                <c:pt idx="0">
                  <c:v>4.6051701859880918</c:v>
                </c:pt>
                <c:pt idx="1">
                  <c:v>3.8286413964890951</c:v>
                </c:pt>
                <c:pt idx="2">
                  <c:v>3.1354942159291497</c:v>
                </c:pt>
                <c:pt idx="3">
                  <c:v>2.4069451083182885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1705-6141-A823-4321B5D023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19744847"/>
        <c:axId val="899948655"/>
      </c:scatterChart>
      <c:valAx>
        <c:axId val="9197448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sz="1400"/>
                  <a:t>z</a:t>
                </a:r>
                <a:r>
                  <a:rPr lang="fr-FR" sz="1400" baseline="0"/>
                  <a:t> (um)</a:t>
                </a:r>
                <a:endParaRPr lang="fr-FR" sz="14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99948655"/>
        <c:crosses val="autoZero"/>
        <c:crossBetween val="midCat"/>
      </c:valAx>
      <c:valAx>
        <c:axId val="8999486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sz="1400"/>
                  <a:t>ln(N)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1974484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9C302F-D2F7-5A4D-AE46-D4DE784AAA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0E8185E-E4E0-1648-8FFC-7DE3AA8855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1294A5-59FD-FB4D-9E78-DCC33DE84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0ED4-8908-5645-B085-E9967D38D0C7}" type="datetimeFigureOut">
              <a:rPr lang="fr-FR" smtClean="0"/>
              <a:t>18/04/2022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A2424E-25D0-884B-A78E-77CA129E3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AF846F-685C-924D-8D83-3F4E6E846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76C6D-00CC-D44C-84C7-1D7A4B0275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891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886E3E-E99B-3F45-896F-E8EC223A4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45DCBB6-9E41-E74E-8C4C-05F44B1005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AC5AB0-A241-FD4F-9C9C-A2CC75626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0ED4-8908-5645-B085-E9967D38D0C7}" type="datetimeFigureOut">
              <a:rPr lang="fr-FR" smtClean="0"/>
              <a:t>18/04/2022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2686D9-6123-DE4F-913C-A6FCE7D3A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CE2104-C43D-AC43-9049-B9629633F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76C6D-00CC-D44C-84C7-1D7A4B0275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1396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EEF14D1-7630-2D46-8970-737A34E983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DC3EA5F-47A4-CD45-97CB-9E078EF34C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E7BB79-8F46-724D-A718-64988E325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0ED4-8908-5645-B085-E9967D38D0C7}" type="datetimeFigureOut">
              <a:rPr lang="fr-FR" smtClean="0"/>
              <a:t>18/04/2022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D94257-644F-EC4C-B947-4FE9AD681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DA4C87-55D7-F74B-A2D0-97094F0E6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76C6D-00CC-D44C-84C7-1D7A4B0275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6265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B05280-6346-5E47-87D1-C98BCD2AA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7FC5B7-3CE6-3240-AAD3-00852B44F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3C75502-E751-0143-B8F4-E04A8E6A8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0ED4-8908-5645-B085-E9967D38D0C7}" type="datetimeFigureOut">
              <a:rPr lang="fr-FR" smtClean="0"/>
              <a:t>18/04/2022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4BF3A8-737C-B846-BC99-5EB2D2929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97338D-6D84-1F45-837B-20E4323BD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76C6D-00CC-D44C-84C7-1D7A4B0275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288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0C2F71-CE93-FF49-9090-5BA152301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2448697-3ECD-9342-B27C-82B7B67674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21CEF9-B365-524C-8320-4922E3D7A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0ED4-8908-5645-B085-E9967D38D0C7}" type="datetimeFigureOut">
              <a:rPr lang="fr-FR" smtClean="0"/>
              <a:t>18/04/2022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246C51-6EC6-5D45-B433-959DE8D1E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E2DCD8-A96F-A345-8758-6C941DD57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76C6D-00CC-D44C-84C7-1D7A4B0275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6417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5210F6-E2A1-4647-97C1-A13ADF0C6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7E5C2D-9D23-4F4B-98D1-CA778EBDE6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79FDFDB-75F7-CD4D-B281-59D2F51F8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27CD146-8019-D44C-A72F-B9AA55C30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0ED4-8908-5645-B085-E9967D38D0C7}" type="datetimeFigureOut">
              <a:rPr lang="fr-FR" smtClean="0"/>
              <a:t>18/04/2022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E6AB7F4-FCBB-7744-AE31-8CEB5FC3B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95E97E-9548-7C48-87F2-D2CD53B16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76C6D-00CC-D44C-84C7-1D7A4B0275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2576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14A9F5-48EA-CF4C-AA4F-4406FD636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32004DA-4D13-0141-A16B-E89B7DA299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C2A8509-2165-6740-BC6B-33E400EB3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0216872-704B-AA46-BE50-B97FFBC412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A4EF2BA-32BA-5146-A635-610E1FBF85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82080B6-586C-9E41-8E0D-4D0B4A5ED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0ED4-8908-5645-B085-E9967D38D0C7}" type="datetimeFigureOut">
              <a:rPr lang="fr-FR" smtClean="0"/>
              <a:t>18/04/2022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E5B856B-EF02-CA47-A6C0-9EEFBC279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C2EBBF7-DBD9-C74D-9A40-93C4CADA6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76C6D-00CC-D44C-84C7-1D7A4B0275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2622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F1E404-3D7A-1B4E-ACBB-B169E68C0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4370A3D-A837-E042-ADDC-A0C3F79F4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0ED4-8908-5645-B085-E9967D38D0C7}" type="datetimeFigureOut">
              <a:rPr lang="fr-FR" smtClean="0"/>
              <a:t>18/04/2022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1C0E074-E14A-7643-9E8D-D96015F09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7C27B9E-4518-1F49-90CC-B2C3F64DB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76C6D-00CC-D44C-84C7-1D7A4B0275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9970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FB8D71D-6979-DC4C-A18A-9672097CE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0ED4-8908-5645-B085-E9967D38D0C7}" type="datetimeFigureOut">
              <a:rPr lang="fr-FR" smtClean="0"/>
              <a:t>18/04/2022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3A0AE48-B964-3243-9D1F-34880F171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590E956-A579-2543-95F7-4BE39C0C8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76C6D-00CC-D44C-84C7-1D7A4B0275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839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2B2CE0-0C66-A447-B958-BB33AE93A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FCBE55-9185-F14B-BB9E-EF5F15749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1474A26-081F-5042-B8BF-B76ACB56D8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DD8BD42-557F-0E4E-B006-76867EDC9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0ED4-8908-5645-B085-E9967D38D0C7}" type="datetimeFigureOut">
              <a:rPr lang="fr-FR" smtClean="0"/>
              <a:t>18/04/2022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2525BE9-8851-8343-9FA7-E901C115D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820958B-A901-5249-93D0-4E5B7F70E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76C6D-00CC-D44C-84C7-1D7A4B0275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956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016797-5CEB-0245-982E-D747EB494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A24813D-551B-3D46-BB3E-CF2369EF6D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6B7571A-7286-2E4A-B2CF-53A800B1B8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5EC28D0-B5D6-6F42-8435-175DA68A8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0ED4-8908-5645-B085-E9967D38D0C7}" type="datetimeFigureOut">
              <a:rPr lang="fr-FR" smtClean="0"/>
              <a:t>18/04/2022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75F8A36-613D-B446-8CDA-1F2280390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746F307-761D-E04E-B658-87C27525C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76C6D-00CC-D44C-84C7-1D7A4B0275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570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A2C5CC5-3AA6-4442-AD2D-17BC6D7BB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7758D8-DEDD-4348-BF82-B0708256F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986A5D-8AA9-B845-AF9A-C6FD8297DB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A0ED4-8908-5645-B085-E9967D38D0C7}" type="datetimeFigureOut">
              <a:rPr lang="fr-FR" smtClean="0"/>
              <a:t>18/04/2022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DC7E6DC-41C7-CF47-AFC3-98DE597A19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93B5A4-8845-BE44-86B7-8F18DE98C0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76C6D-00CC-D44C-84C7-1D7A4B0275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9431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s.cnrs.fr/video/208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BADEBC-DB21-D843-A041-FADAA84F5B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60599"/>
            <a:ext cx="9144000" cy="995363"/>
          </a:xfrm>
          <a:ln w="28575">
            <a:solidFill>
              <a:srgbClr val="FF0000"/>
            </a:solidFill>
          </a:ln>
        </p:spPr>
        <p:txBody>
          <a:bodyPr/>
          <a:lstStyle/>
          <a:p>
            <a:r>
              <a:rPr lang="fr-FR" dirty="0"/>
              <a:t>Facteur de Boltzmann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5383EC7-D843-514C-A2C4-DDE9EC9C33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Niveau : L3</a:t>
            </a:r>
          </a:p>
        </p:txBody>
      </p:sp>
    </p:spTree>
    <p:extLst>
      <p:ext uri="{BB962C8B-B14F-4D97-AF65-F5344CB8AC3E}">
        <p14:creationId xmlns:p14="http://schemas.microsoft.com/office/powerpoint/2010/main" val="3686666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B0BFFB-2A7E-5944-A419-1248CD264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Paramètres d’expérience de Jean Perrin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4449592E-04CB-504D-B214-818F6E56889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fr-FR" dirty="0"/>
                  <a:t>Grains de gomme-gutte : </a:t>
                </a:r>
              </a:p>
              <a:p>
                <a:r>
                  <a:rPr lang="fr-FR" dirty="0"/>
                  <a:t>grains sphériques </a:t>
                </a:r>
              </a:p>
              <a:p>
                <a:r>
                  <a:rPr lang="fr-FR" dirty="0"/>
                  <a:t>rayon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</a:rPr>
                      <m:t>=0,212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</m:oMath>
                </a14:m>
                <a:endParaRPr lang="fr-FR" dirty="0"/>
              </a:p>
              <a:p>
                <a:r>
                  <a:rPr lang="fr-FR" dirty="0"/>
                  <a:t>masse volumique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</a:rPr>
                      <m:t>=1,194.</m:t>
                    </m:r>
                    <m:sSup>
                      <m:sSup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fr-FR" b="0" i="1" smtClean="0"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endParaRPr lang="fr-FR" b="0" dirty="0"/>
              </a:p>
              <a:p>
                <a:pPr marL="0" indent="0">
                  <a:buNone/>
                </a:pPr>
                <a:endParaRPr lang="fr-FR" dirty="0"/>
              </a:p>
              <a:p>
                <a:pPr marL="0" indent="0">
                  <a:buNone/>
                </a:pPr>
                <a:r>
                  <a:rPr lang="fr-FR" dirty="0"/>
                  <a:t>Plongés dans de l’eau légèrement sucrée de masse volumique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</a:rPr>
                      <m:t>=1,003.</m:t>
                    </m:r>
                    <m:sSup>
                      <m:sSup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fr-FR" b="0" i="1" smtClean="0"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endParaRPr lang="fr-FR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=20°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4449592E-04CB-504D-B214-818F6E56889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06" t="-232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5443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6CFA071C-C240-C849-92E6-204BDF6F618E}"/>
              </a:ext>
            </a:extLst>
          </p:cNvPr>
          <p:cNvGraphicFramePr>
            <a:graphicFrameLocks/>
          </p:cNvGraphicFramePr>
          <p:nvPr/>
        </p:nvGraphicFramePr>
        <p:xfrm>
          <a:off x="909637" y="1300162"/>
          <a:ext cx="6096001" cy="4972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FCA4AF63-D4D2-FF4D-829F-75AC98246A63}"/>
              </a:ext>
            </a:extLst>
          </p:cNvPr>
          <p:cNvSpPr txBox="1"/>
          <p:nvPr/>
        </p:nvSpPr>
        <p:spPr>
          <a:xfrm>
            <a:off x="4358952" y="241300"/>
            <a:ext cx="34740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200" u="sng" dirty="0"/>
              <a:t>Tracé des résultats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>
                <a:extLst>
                  <a:ext uri="{FF2B5EF4-FFF2-40B4-BE49-F238E27FC236}">
                    <a16:creationId xmlns:a16="http://schemas.microsoft.com/office/drawing/2014/main" id="{1BA92EE4-85C2-0F45-8BDC-3B758FEB1DDF}"/>
                  </a:ext>
                </a:extLst>
              </p:cNvPr>
              <p:cNvSpPr txBox="1"/>
              <p:nvPr/>
            </p:nvSpPr>
            <p:spPr>
              <a:xfrm>
                <a:off x="7386637" y="1943101"/>
                <a:ext cx="4650184" cy="9859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0,0243</m:t>
                          </m:r>
                        </m:den>
                      </m:f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=42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2" name="ZoneTexte 1">
                <a:extLst>
                  <a:ext uri="{FF2B5EF4-FFF2-40B4-BE49-F238E27FC236}">
                    <a16:creationId xmlns:a16="http://schemas.microsoft.com/office/drawing/2014/main" id="{1BA92EE4-85C2-0F45-8BDC-3B758FEB1D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6637" y="1943101"/>
                <a:ext cx="4650184" cy="985911"/>
              </a:xfrm>
              <a:prstGeom prst="rect">
                <a:avLst/>
              </a:prstGeom>
              <a:blipFill>
                <a:blip r:embed="rId3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AB8DC9ED-27CD-9C4F-8D54-F341BEDBBB64}"/>
                  </a:ext>
                </a:extLst>
              </p:cNvPr>
              <p:cNvSpPr txBox="1"/>
              <p:nvPr/>
            </p:nvSpPr>
            <p:spPr>
              <a:xfrm>
                <a:off x="7598170" y="3655612"/>
                <a:ext cx="4438651" cy="5467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𝑃𝑒𝑟𝑟𝑖𝑛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=1,15.</m:t>
                      </m:r>
                      <m:sSup>
                        <m:s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−23</m:t>
                          </m:r>
                        </m:sup>
                      </m:s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AB8DC9ED-27CD-9C4F-8D54-F341BEDBBB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8170" y="3655612"/>
                <a:ext cx="4438651" cy="546753"/>
              </a:xfrm>
              <a:prstGeom prst="rect">
                <a:avLst/>
              </a:prstGeom>
              <a:blipFill>
                <a:blip r:embed="rId4"/>
                <a:stretch>
                  <a:fillRect b="-1395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3C509735-EAE3-D747-8075-78ABDD5F1BA4}"/>
                  </a:ext>
                </a:extLst>
              </p:cNvPr>
              <p:cNvSpPr txBox="1"/>
              <p:nvPr/>
            </p:nvSpPr>
            <p:spPr>
              <a:xfrm>
                <a:off x="7598170" y="4165200"/>
                <a:ext cx="4024435" cy="540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𝑡𝑎𝑏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=1,38.</m:t>
                      </m:r>
                      <m:sSup>
                        <m:s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−23</m:t>
                          </m:r>
                        </m:sup>
                      </m:s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3C509735-EAE3-D747-8075-78ABDD5F1B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8170" y="4165200"/>
                <a:ext cx="4024435" cy="540533"/>
              </a:xfrm>
              <a:prstGeom prst="rect">
                <a:avLst/>
              </a:prstGeom>
              <a:blipFill>
                <a:blip r:embed="rId5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ZoneTexte 7">
            <a:extLst>
              <a:ext uri="{FF2B5EF4-FFF2-40B4-BE49-F238E27FC236}">
                <a16:creationId xmlns:a16="http://schemas.microsoft.com/office/drawing/2014/main" id="{6111ED5F-B9B9-244E-9460-FACE3CA3F795}"/>
              </a:ext>
            </a:extLst>
          </p:cNvPr>
          <p:cNvSpPr txBox="1"/>
          <p:nvPr/>
        </p:nvSpPr>
        <p:spPr>
          <a:xfrm>
            <a:off x="7515225" y="5472113"/>
            <a:ext cx="43963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solidFill>
                  <a:srgbClr val="FF0000"/>
                </a:solidFill>
                <a:sym typeface="Wingdings" pitchFamily="2" charset="2"/>
              </a:rPr>
              <a:t> Erreur relative de 9% !</a:t>
            </a:r>
            <a:endParaRPr lang="fr-F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530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BCD7D9-B755-E04E-B55B-A4B5CDDA8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8FED5B-A641-1F44-9357-31B27A01B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5566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8587EE-37D8-6049-B59D-38678C4C8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Introduction de l’ensemble canonique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F292C6A-52AC-654B-8DAD-1FB168D968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025" y="1539876"/>
            <a:ext cx="7658100" cy="50927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F1C96497-86E3-3C4A-9F40-239AF7D42259}"/>
                  </a:ext>
                </a:extLst>
              </p:cNvPr>
              <p:cNvSpPr/>
              <p:nvPr/>
            </p:nvSpPr>
            <p:spPr>
              <a:xfrm>
                <a:off x="3243263" y="3529013"/>
                <a:ext cx="628650" cy="42862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F1C96497-86E3-3C4A-9F40-239AF7D422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3263" y="3529013"/>
                <a:ext cx="628650" cy="428625"/>
              </a:xfrm>
              <a:prstGeom prst="rect">
                <a:avLst/>
              </a:prstGeom>
              <a:blipFill>
                <a:blip r:embed="rId3"/>
                <a:stretch>
                  <a:fillRect b="-8571"/>
                </a:stretch>
              </a:blip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70B9F544-139B-FC4F-BDA3-F016BEA03C0C}"/>
                  </a:ext>
                </a:extLst>
              </p:cNvPr>
              <p:cNvSpPr txBox="1"/>
              <p:nvPr/>
            </p:nvSpPr>
            <p:spPr>
              <a:xfrm>
                <a:off x="8486775" y="2035165"/>
                <a:ext cx="31242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fr-F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fr-F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  <m:r>
                      <a:rPr lang="fr-F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2400" u="sng" dirty="0"/>
                  <a:t>isolé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sz="2400" u="sng" dirty="0"/>
                  <a:t>Transfert thermique</a:t>
                </a:r>
                <a:r>
                  <a:rPr lang="fr-FR" sz="2400" dirty="0"/>
                  <a:t> entre </a:t>
                </a:r>
                <a14:m>
                  <m:oMath xmlns:m="http://schemas.openxmlformats.org/officeDocument/2006/math"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𝑒𝑡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</m:oMath>
                </a14:m>
                <a:endParaRPr lang="fr-F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sz="2400" dirty="0"/>
                  <a:t>Un seul micro-état accessible par le système pour chaque énergie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sz="2400" dirty="0"/>
                  <a:t>On note E l’énergie totale de </a:t>
                </a:r>
                <a14:m>
                  <m:oMath xmlns:m="http://schemas.openxmlformats.org/officeDocument/2006/math"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fr-F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fr-F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  <m:r>
                      <a:rPr lang="fr-F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fr-FR" sz="2400" dirty="0"/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70B9F544-139B-FC4F-BDA3-F016BEA03C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6775" y="2035165"/>
                <a:ext cx="3124200" cy="3416320"/>
              </a:xfrm>
              <a:prstGeom prst="rect">
                <a:avLst/>
              </a:prstGeom>
              <a:blipFill>
                <a:blip r:embed="rId4"/>
                <a:stretch>
                  <a:fillRect l="-2834" t="-1111" r="-2429" b="-296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71467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45D9E6-C4C4-E94E-8003-1ECD4C7C9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3180C3-A781-2A4C-9ADE-2E495AFA1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72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877E7C-061A-114D-B3F3-A6E60423F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Cristal paramagnétique :</a:t>
            </a:r>
          </a:p>
        </p:txBody>
      </p:sp>
      <p:pic>
        <p:nvPicPr>
          <p:cNvPr id="5" name="Image 4" descr="Une image contenant troupeau, oiseau, oiseau aquatique, groupe&#10;&#10;Description générée automatiquement">
            <a:extLst>
              <a:ext uri="{FF2B5EF4-FFF2-40B4-BE49-F238E27FC236}">
                <a16:creationId xmlns:a16="http://schemas.microsoft.com/office/drawing/2014/main" id="{344494F0-76D3-9D47-9EC7-A9809C95F1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5237" y="1870075"/>
            <a:ext cx="5130800" cy="46228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01828C0A-6CC6-5347-9015-AD9582123512}"/>
                  </a:ext>
                </a:extLst>
              </p:cNvPr>
              <p:cNvSpPr txBox="1"/>
              <p:nvPr/>
            </p:nvSpPr>
            <p:spPr>
              <a:xfrm>
                <a:off x="7365206" y="1475244"/>
                <a:ext cx="28854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</m:acc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01828C0A-6CC6-5347-9015-AD95821235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5206" y="1475244"/>
                <a:ext cx="288541" cy="430887"/>
              </a:xfrm>
              <a:prstGeom prst="rect">
                <a:avLst/>
              </a:prstGeom>
              <a:blipFill>
                <a:blip r:embed="rId3"/>
                <a:stretch>
                  <a:fillRect l="-20833" t="-40000" r="-20833" b="-171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ZoneTexte 6">
            <a:extLst>
              <a:ext uri="{FF2B5EF4-FFF2-40B4-BE49-F238E27FC236}">
                <a16:creationId xmlns:a16="http://schemas.microsoft.com/office/drawing/2014/main" id="{8E188F9D-27AF-8143-8FC5-0A25A36DB9C9}"/>
              </a:ext>
            </a:extLst>
          </p:cNvPr>
          <p:cNvSpPr txBox="1"/>
          <p:nvPr/>
        </p:nvSpPr>
        <p:spPr>
          <a:xfrm>
            <a:off x="715963" y="2044005"/>
            <a:ext cx="49593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N atomes du cristal discernables, identiques et indépendants, fixés aux nœuds d’un réseau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381DB579-AB63-7E42-BBDF-80B33F812248}"/>
                  </a:ext>
                </a:extLst>
              </p:cNvPr>
              <p:cNvSpPr txBox="1"/>
              <p:nvPr/>
            </p:nvSpPr>
            <p:spPr>
              <a:xfrm>
                <a:off x="715963" y="3934956"/>
                <a:ext cx="5175250" cy="18681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/>
                  <a:t>On considère un unique atome soumis à un champ magnétique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fr-FR" sz="2800" dirty="0"/>
                  <a:t> avec un moment magnétique propre</a:t>
                </a:r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381DB579-AB63-7E42-BBDF-80B33F8122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963" y="3934956"/>
                <a:ext cx="5175250" cy="1868140"/>
              </a:xfrm>
              <a:prstGeom prst="rect">
                <a:avLst/>
              </a:prstGeom>
              <a:blipFill>
                <a:blip r:embed="rId4"/>
                <a:stretch>
                  <a:fillRect l="-2451" t="-3378" b="-810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56860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0EE4FC-FFB4-3346-839F-3D561B441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3AF18D-955D-1B4E-88F2-0F6CC1795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61570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228601B7-6E4C-624E-8AD7-1DD3216D67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1239" y="2550281"/>
            <a:ext cx="7641362" cy="3393319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75B4044-6FA2-7B48-AB94-B49E5AEF7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/>
              <a:t>Énergie en fonction de la température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E303B56-57EF-C44B-AABC-712E8674C143}"/>
              </a:ext>
            </a:extLst>
          </p:cNvPr>
          <p:cNvSpPr txBox="1"/>
          <p:nvPr/>
        </p:nvSpPr>
        <p:spPr>
          <a:xfrm>
            <a:off x="4709429" y="2365614"/>
            <a:ext cx="2769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Energie en fonction de 1/</a:t>
            </a:r>
            <a:r>
              <a:rPr lang="fr-FR" dirty="0" err="1"/>
              <a:t>T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902A546D-7867-614E-9AA4-ABB9CE51C529}"/>
                  </a:ext>
                </a:extLst>
              </p:cNvPr>
              <p:cNvSpPr txBox="1"/>
              <p:nvPr/>
            </p:nvSpPr>
            <p:spPr>
              <a:xfrm>
                <a:off x="8951396" y="5472957"/>
                <a:ext cx="360060" cy="43088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902A546D-7867-614E-9AA4-ABB9CE51C5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1396" y="5472957"/>
                <a:ext cx="360060" cy="430887"/>
              </a:xfrm>
              <a:prstGeom prst="rect">
                <a:avLst/>
              </a:prstGeom>
              <a:blipFill>
                <a:blip r:embed="rId3"/>
                <a:stretch>
                  <a:fillRect l="-10345" r="-10345" b="-2058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2FF6066A-C4C8-594D-8793-FD6A13A87E97}"/>
                  </a:ext>
                </a:extLst>
              </p:cNvPr>
              <p:cNvSpPr txBox="1"/>
              <p:nvPr/>
            </p:nvSpPr>
            <p:spPr>
              <a:xfrm>
                <a:off x="3147775" y="3116277"/>
                <a:ext cx="263876" cy="43088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2FF6066A-C4C8-594D-8793-FD6A13A87E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7775" y="3116277"/>
                <a:ext cx="263876" cy="430887"/>
              </a:xfrm>
              <a:prstGeom prst="rect">
                <a:avLst/>
              </a:prstGeom>
              <a:blipFill>
                <a:blip r:embed="rId4"/>
                <a:stretch>
                  <a:fillRect l="-31818" r="-27273" b="-171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5018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F84D0A-6442-6F4D-9BE4-14C74FF27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55B57E-20D3-D84E-A72F-3F8A4FE51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614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C1273941-2AD2-F34E-8597-468949949778}"/>
              </a:ext>
            </a:extLst>
          </p:cNvPr>
          <p:cNvSpPr txBox="1"/>
          <p:nvPr/>
        </p:nvSpPr>
        <p:spPr>
          <a:xfrm>
            <a:off x="807720" y="533400"/>
            <a:ext cx="1576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u="sng" dirty="0"/>
              <a:t>Annexe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8A37D7DC-21B9-4241-B55B-E08BA2002C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230" y="1470868"/>
            <a:ext cx="10797540" cy="4391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82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13D9D6-A7B9-F446-AC42-91CC628DF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Prérequis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5F2554-730F-BE4D-87E7-F295CCE8C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Thermodynamique : gaz parfaits (hypothèses, équation d’état), échelles microscopique/</a:t>
            </a:r>
            <a:r>
              <a:rPr lang="fr-FR" dirty="0" err="1"/>
              <a:t>mésoscopique</a:t>
            </a:r>
            <a:r>
              <a:rPr lang="fr-FR" dirty="0"/>
              <a:t>/macroscopique</a:t>
            </a:r>
          </a:p>
          <a:p>
            <a:r>
              <a:rPr lang="fr-FR" dirty="0"/>
              <a:t>Physique statistique : ensemble micro-canonique</a:t>
            </a:r>
          </a:p>
          <a:p>
            <a:r>
              <a:rPr lang="fr-FR" dirty="0"/>
              <a:t>Modèle de l’atmosphère isotherme</a:t>
            </a:r>
          </a:p>
          <a:p>
            <a:r>
              <a:rPr lang="fr-FR" dirty="0"/>
              <a:t>Magnétisme : moment magnétique, paramagnétisme</a:t>
            </a:r>
          </a:p>
        </p:txBody>
      </p:sp>
    </p:spTree>
    <p:extLst>
      <p:ext uri="{BB962C8B-B14F-4D97-AF65-F5344CB8AC3E}">
        <p14:creationId xmlns:p14="http://schemas.microsoft.com/office/powerpoint/2010/main" val="3581466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E5115F7-3B60-B94A-A7D8-F3FC43D3082F}"/>
              </a:ext>
            </a:extLst>
          </p:cNvPr>
          <p:cNvSpPr txBox="1"/>
          <p:nvPr/>
        </p:nvSpPr>
        <p:spPr>
          <a:xfrm>
            <a:off x="914400" y="628650"/>
            <a:ext cx="57549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u="sng" dirty="0"/>
              <a:t>Expérience de Jean Perrin (1908):</a:t>
            </a:r>
          </a:p>
        </p:txBody>
      </p:sp>
      <p:pic>
        <p:nvPicPr>
          <p:cNvPr id="6" name="Image 5" descr="Une image contenant texte&#10;&#10;Description générée automatiquement">
            <a:extLst>
              <a:ext uri="{FF2B5EF4-FFF2-40B4-BE49-F238E27FC236}">
                <a16:creationId xmlns:a16="http://schemas.microsoft.com/office/drawing/2014/main" id="{C90E6078-3173-2445-AEBD-28402E1C67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00" y="1595438"/>
            <a:ext cx="11480800" cy="41529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476120F-28BC-AF43-9CDF-58FA66A249D5}"/>
              </a:ext>
            </a:extLst>
          </p:cNvPr>
          <p:cNvSpPr/>
          <p:nvPr/>
        </p:nvSpPr>
        <p:spPr>
          <a:xfrm>
            <a:off x="6835598" y="6030396"/>
            <a:ext cx="337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hlinkClick r:id="rId3"/>
              </a:rPr>
              <a:t>https://</a:t>
            </a:r>
            <a:r>
              <a:rPr lang="fr-FR" dirty="0" err="1">
                <a:hlinkClick r:id="rId3"/>
              </a:rPr>
              <a:t>images.cnrs.fr</a:t>
            </a:r>
            <a:r>
              <a:rPr lang="fr-FR" dirty="0">
                <a:hlinkClick r:id="rId3"/>
              </a:rPr>
              <a:t>/</a:t>
            </a:r>
            <a:r>
              <a:rPr lang="fr-FR" dirty="0" err="1">
                <a:hlinkClick r:id="rId3"/>
              </a:rPr>
              <a:t>video</a:t>
            </a:r>
            <a:r>
              <a:rPr lang="fr-FR" dirty="0">
                <a:hlinkClick r:id="rId3"/>
              </a:rPr>
              <a:t>/2080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745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0ACA77-8C3F-5C4B-BCE1-C72F85FA4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5" y="0"/>
            <a:ext cx="10515600" cy="1325563"/>
          </a:xfrm>
        </p:spPr>
        <p:txBody>
          <a:bodyPr/>
          <a:lstStyle/>
          <a:p>
            <a:r>
              <a:rPr lang="fr-FR" u="sng" dirty="0"/>
              <a:t>Analyse des résultats expérimentaux :</a:t>
            </a:r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3F045573-10CE-7749-9B81-E20D9A54F8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5563"/>
            <a:ext cx="8338872" cy="3460750"/>
          </a:xfrm>
          <a:prstGeom prst="rect">
            <a:avLst/>
          </a:prstGeom>
        </p:spPr>
      </p:pic>
      <p:pic>
        <p:nvPicPr>
          <p:cNvPr id="7" name="Image 6" descr="Une image contenant table&#10;&#10;Description générée automatiquement">
            <a:extLst>
              <a:ext uri="{FF2B5EF4-FFF2-40B4-BE49-F238E27FC236}">
                <a16:creationId xmlns:a16="http://schemas.microsoft.com/office/drawing/2014/main" id="{625E0CBC-CCF8-4948-BE11-3654D07E19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786313"/>
            <a:ext cx="8121650" cy="1944134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2AF2D6BC-B388-C841-B294-F1E39F3453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58275" y="262904"/>
            <a:ext cx="3025114" cy="6267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913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A27EBB00-092D-8443-98F3-5A96C053CC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7105769"/>
              </p:ext>
            </p:extLst>
          </p:nvPr>
        </p:nvGraphicFramePr>
        <p:xfrm>
          <a:off x="0" y="1612900"/>
          <a:ext cx="6096000" cy="500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6CFA071C-C240-C849-92E6-204BDF6F61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2012620"/>
              </p:ext>
            </p:extLst>
          </p:nvPr>
        </p:nvGraphicFramePr>
        <p:xfrm>
          <a:off x="6095999" y="1628775"/>
          <a:ext cx="6096001" cy="4972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FCA4AF63-D4D2-FF4D-829F-75AC98246A63}"/>
              </a:ext>
            </a:extLst>
          </p:cNvPr>
          <p:cNvSpPr txBox="1"/>
          <p:nvPr/>
        </p:nvSpPr>
        <p:spPr>
          <a:xfrm>
            <a:off x="4358952" y="571500"/>
            <a:ext cx="34740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200" u="sng" dirty="0"/>
              <a:t>Tracé des résultats :</a:t>
            </a:r>
          </a:p>
        </p:txBody>
      </p:sp>
    </p:spTree>
    <p:extLst>
      <p:ext uri="{BB962C8B-B14F-4D97-AF65-F5344CB8AC3E}">
        <p14:creationId xmlns:p14="http://schemas.microsoft.com/office/powerpoint/2010/main" val="1065373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0ACA77-8C3F-5C4B-BCE1-C72F85FA4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5" y="0"/>
            <a:ext cx="10515600" cy="1325563"/>
          </a:xfrm>
        </p:spPr>
        <p:txBody>
          <a:bodyPr/>
          <a:lstStyle/>
          <a:p>
            <a:r>
              <a:rPr lang="fr-FR" u="sng" dirty="0"/>
              <a:t>Analyse des résultats expérimentaux :</a:t>
            </a:r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3F045573-10CE-7749-9B81-E20D9A54F8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5563"/>
            <a:ext cx="8338872" cy="3460750"/>
          </a:xfrm>
          <a:prstGeom prst="rect">
            <a:avLst/>
          </a:prstGeom>
        </p:spPr>
      </p:pic>
      <p:pic>
        <p:nvPicPr>
          <p:cNvPr id="7" name="Image 6" descr="Une image contenant table&#10;&#10;Description générée automatiquement">
            <a:extLst>
              <a:ext uri="{FF2B5EF4-FFF2-40B4-BE49-F238E27FC236}">
                <a16:creationId xmlns:a16="http://schemas.microsoft.com/office/drawing/2014/main" id="{625E0CBC-CCF8-4948-BE11-3654D07E19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786313"/>
            <a:ext cx="8121650" cy="1944134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2AF2D6BC-B388-C841-B294-F1E39F3453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58275" y="262904"/>
            <a:ext cx="3025114" cy="6267277"/>
          </a:xfrm>
          <a:prstGeom prst="rect">
            <a:avLst/>
          </a:prstGeom>
        </p:spPr>
      </p:pic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730D2059-8FBC-2E40-973D-4CA56EBC6076}"/>
              </a:ext>
            </a:extLst>
          </p:cNvPr>
          <p:cNvCxnSpPr/>
          <p:nvPr/>
        </p:nvCxnSpPr>
        <p:spPr>
          <a:xfrm>
            <a:off x="671513" y="6386513"/>
            <a:ext cx="7100887" cy="0"/>
          </a:xfrm>
          <a:prstGeom prst="line">
            <a:avLst/>
          </a:prstGeom>
          <a:ln w="28575"/>
          <a:effectLst>
            <a:glow>
              <a:schemeClr val="accent1">
                <a:alpha val="40000"/>
              </a:schemeClr>
            </a:glo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992D5B70-5CE3-834F-80BF-9E7A74A45DE0}"/>
              </a:ext>
            </a:extLst>
          </p:cNvPr>
          <p:cNvCxnSpPr>
            <a:cxnSpLocks/>
          </p:cNvCxnSpPr>
          <p:nvPr/>
        </p:nvCxnSpPr>
        <p:spPr>
          <a:xfrm>
            <a:off x="323851" y="6701871"/>
            <a:ext cx="3219449" cy="0"/>
          </a:xfrm>
          <a:prstGeom prst="line">
            <a:avLst/>
          </a:prstGeom>
          <a:ln w="28575"/>
          <a:effectLst>
            <a:glow>
              <a:schemeClr val="accent1">
                <a:alpha val="40000"/>
              </a:schemeClr>
            </a:glo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043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3B2EA9-CC24-FA41-AC2B-77DDE0D6F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Modèle de l’atmosphère isotherme :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FABF11B-F4B6-984A-9C1D-BE4145E52A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0600" y="1870075"/>
            <a:ext cx="5130800" cy="462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397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0B4747-A2E6-8347-A172-DEC0E982F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04911BB-689D-C041-8F59-846175C42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6307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6CFA071C-C240-C849-92E6-204BDF6F61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6796175"/>
              </p:ext>
            </p:extLst>
          </p:nvPr>
        </p:nvGraphicFramePr>
        <p:xfrm>
          <a:off x="909637" y="1300162"/>
          <a:ext cx="6096001" cy="4972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FCA4AF63-D4D2-FF4D-829F-75AC98246A63}"/>
              </a:ext>
            </a:extLst>
          </p:cNvPr>
          <p:cNvSpPr txBox="1"/>
          <p:nvPr/>
        </p:nvSpPr>
        <p:spPr>
          <a:xfrm>
            <a:off x="4358952" y="241300"/>
            <a:ext cx="34740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200" u="sng" dirty="0"/>
              <a:t>Tracé des résultats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>
                <a:extLst>
                  <a:ext uri="{FF2B5EF4-FFF2-40B4-BE49-F238E27FC236}">
                    <a16:creationId xmlns:a16="http://schemas.microsoft.com/office/drawing/2014/main" id="{1BA92EE4-85C2-0F45-8BDC-3B758FEB1DDF}"/>
                  </a:ext>
                </a:extLst>
              </p:cNvPr>
              <p:cNvSpPr txBox="1"/>
              <p:nvPr/>
            </p:nvSpPr>
            <p:spPr>
              <a:xfrm>
                <a:off x="7386637" y="1943101"/>
                <a:ext cx="4650184" cy="9859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0,0243</m:t>
                          </m:r>
                        </m:den>
                      </m:f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=42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2" name="ZoneTexte 1">
                <a:extLst>
                  <a:ext uri="{FF2B5EF4-FFF2-40B4-BE49-F238E27FC236}">
                    <a16:creationId xmlns:a16="http://schemas.microsoft.com/office/drawing/2014/main" id="{1BA92EE4-85C2-0F45-8BDC-3B758FEB1D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6637" y="1943101"/>
                <a:ext cx="4650184" cy="985911"/>
              </a:xfrm>
              <a:prstGeom prst="rect">
                <a:avLst/>
              </a:prstGeom>
              <a:blipFill>
                <a:blip r:embed="rId3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46268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1304</TotalTime>
  <Words>315</Words>
  <Application>Microsoft Macintosh PowerPoint</Application>
  <PresentationFormat>Grand écran</PresentationFormat>
  <Paragraphs>55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Thème Office</vt:lpstr>
      <vt:lpstr>Facteur de Boltzmann </vt:lpstr>
      <vt:lpstr>Prérequis :</vt:lpstr>
      <vt:lpstr>Présentation PowerPoint</vt:lpstr>
      <vt:lpstr>Analyse des résultats expérimentaux :</vt:lpstr>
      <vt:lpstr>Présentation PowerPoint</vt:lpstr>
      <vt:lpstr>Analyse des résultats expérimentaux :</vt:lpstr>
      <vt:lpstr>Modèle de l’atmosphère isotherme :</vt:lpstr>
      <vt:lpstr>Présentation PowerPoint</vt:lpstr>
      <vt:lpstr>Présentation PowerPoint</vt:lpstr>
      <vt:lpstr>Paramètres d’expérience de Jean Perrin</vt:lpstr>
      <vt:lpstr>Présentation PowerPoint</vt:lpstr>
      <vt:lpstr>Présentation PowerPoint</vt:lpstr>
      <vt:lpstr>Introduction de l’ensemble canonique</vt:lpstr>
      <vt:lpstr>Présentation PowerPoint</vt:lpstr>
      <vt:lpstr>Cristal paramagnétique :</vt:lpstr>
      <vt:lpstr>Présentation PowerPoint</vt:lpstr>
      <vt:lpstr>Énergie en fonction de la température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Facteur de Boltzmann </dc:title>
  <dc:creator>Léa Cascaro</dc:creator>
  <cp:lastModifiedBy>Léa Cascaro</cp:lastModifiedBy>
  <cp:revision>2</cp:revision>
  <dcterms:created xsi:type="dcterms:W3CDTF">2022-04-14T15:17:32Z</dcterms:created>
  <dcterms:modified xsi:type="dcterms:W3CDTF">2022-04-18T08:55:38Z</dcterms:modified>
</cp:coreProperties>
</file>