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C2B6E4-B190-9F3F-19F5-7A966E044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57EA22-AFD6-7822-BB1B-50A984302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7536B8-560A-D9C7-DE32-233364DE6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51FEA0-8DA2-92F3-6889-A218C86F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991803-4D7A-07EB-73CC-975CD040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64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3074E-9C4A-3AFF-D1F5-23AAE83E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0D8485-EB7F-0863-F438-76AEC7CA3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865E9A-F5C0-43BA-A037-BE1D99BE3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47D491-A80E-E86C-0E5F-163A93485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D548E0-E805-248F-8214-5727D37B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62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6C2BB7-F4DA-6821-3284-B17D4B6B6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F71823-58C8-7165-045B-DEFB4CC5A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5779DE-86EC-9587-AC71-0D4C5238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3F1691-AD93-6B2C-6323-E543FBC1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34CF54-51C3-F4F9-3417-A58835B1A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94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FC113-5FC5-242D-B794-F7363A14A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D43E-1389-7F61-E702-27DF628A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C2CB2-AC8F-5D1E-59F6-2E7400F3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D1E69C-2113-42B7-6E8E-639D76421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1F7189-AB97-16AC-8E5A-B3FF5889C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38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BB6730-804C-FD9F-93BB-3021378A6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653576-9403-553C-F1D1-285B633AC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AFE531-B387-253B-8F49-0BBBF9CF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7ADFCE-179C-0415-656C-95DCEB2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BDAB61-684A-EF70-1F7F-CC8B6B76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82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7CF33-8790-6AF1-8475-A6887E9B4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A9DC1A-5054-2DD0-4AAC-ED8E86467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069655-42FB-F516-1E45-F2817B6EE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854266-FC01-F5ED-85F5-0F092C98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164EBA-5535-D3AB-F5BE-4EA580F77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B5BA6D-A079-3F15-4457-BAFFD64A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27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C71CE-2C21-6B92-1F30-336E07508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DC66C5-AF71-ADC7-4EF3-E99FE38D4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D8170B-236D-3CA5-8982-C35818206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02FEB-54BE-CE1F-1742-4B7A47187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A747EA-0BC5-0762-AF32-93C72D5B3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B384DD4-E19E-841E-4895-162E88B1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4D9977-0246-9A45-72F7-D5E44329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483053-FE7C-2007-2AC4-FC0A2826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9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81FDC-F91C-ADCD-FCAA-51E315BE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411564-E238-3E53-EEDC-A2711593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1CF8BE-432E-8435-B0AA-474A9F74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645AA2-B046-4997-4B7A-FCDAD066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85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C942B7-D032-7485-A280-82E6BEB3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024FBF-0471-62BE-EEA7-F5D541676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FA10ED-A335-DEE4-FDE3-77E1085C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1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5C1C62-F292-FC95-0C92-2DDF467E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858B11-FDF8-3D1D-6547-F4ACD400C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877AB8-AE64-2B39-5707-6A704B66A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06A285-5B4A-4A1B-0D62-A9B5436B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85219F-35EF-4901-6472-EC624833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FB5D9-7A5C-639E-9B70-333CBD00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70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AABF0-7CDE-825D-98C9-90FE3CCE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8AF8C8-AF53-6541-DEB2-C00BBA3288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F7C425-1609-4356-3F4B-EF37AA643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041466-0B97-C4FD-8CEA-780B2036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690B1A-A66A-B00F-1F1C-52B04E3B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72538B-1D14-950A-94A5-44CB23C7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50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A12D87-757A-9E95-4E00-B01993D2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2E3D17-4744-73DE-4CA1-6780066D7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4F76EE-2F95-5056-C152-9FACA8854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3B6D-5525-4922-B417-996C63FE0E3A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10893F-E0D6-8716-067B-8FC0A9C42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438A56-AA78-D303-8C3E-2B01C7875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BCD4-248B-4D80-B0AD-88721C94BF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77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9F5B09-1725-2764-7E40-476F9EDF9568}"/>
              </a:ext>
            </a:extLst>
          </p:cNvPr>
          <p:cNvSpPr/>
          <p:nvPr/>
        </p:nvSpPr>
        <p:spPr>
          <a:xfrm>
            <a:off x="0" y="0"/>
            <a:ext cx="12192000" cy="1178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6F06A9-F409-FE82-1060-742C30AF1197}"/>
              </a:ext>
            </a:extLst>
          </p:cNvPr>
          <p:cNvSpPr txBox="1"/>
          <p:nvPr/>
        </p:nvSpPr>
        <p:spPr>
          <a:xfrm>
            <a:off x="3358055" y="-72440"/>
            <a:ext cx="6484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Production et transport d'énergies électriques  </a:t>
            </a:r>
          </a:p>
        </p:txBody>
      </p:sp>
      <p:pic>
        <p:nvPicPr>
          <p:cNvPr id="1026" name="Picture 2" descr="Éolienne — Wikipédia">
            <a:extLst>
              <a:ext uri="{FF2B5EF4-FFF2-40B4-BE49-F238E27FC236}">
                <a16:creationId xmlns:a16="http://schemas.microsoft.com/office/drawing/2014/main" id="{15D7B323-1355-6F57-1E6D-CDC4E72C4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1" y="3189698"/>
            <a:ext cx="1773390" cy="266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ntrales Hydrauliques : quels sont les différents types ?">
            <a:extLst>
              <a:ext uri="{FF2B5EF4-FFF2-40B4-BE49-F238E27FC236}">
                <a16:creationId xmlns:a16="http://schemas.microsoft.com/office/drawing/2014/main" id="{6C4B3860-45B6-9555-BF46-48EDEC7DD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1" y="1323440"/>
            <a:ext cx="3745879" cy="168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centrale nucléaire&quot;">
            <a:extLst>
              <a:ext uri="{FF2B5EF4-FFF2-40B4-BE49-F238E27FC236}">
                <a16:creationId xmlns:a16="http://schemas.microsoft.com/office/drawing/2014/main" id="{9C498BEF-7F2E-CBC5-59B0-584991D47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291" y="1323439"/>
            <a:ext cx="3241417" cy="182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ransformateur Edf Images – Parcourir 73 le catalogue de photos, vecteurs  et vidéos | Adobe Stock">
            <a:extLst>
              <a:ext uri="{FF2B5EF4-FFF2-40B4-BE49-F238E27FC236}">
                <a16:creationId xmlns:a16="http://schemas.microsoft.com/office/drawing/2014/main" id="{9CB5BE4B-8887-C050-A626-487C94D34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3" y="1302535"/>
            <a:ext cx="3000377" cy="188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87CB618-353A-8F24-67C7-C024D7AD6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3364669"/>
            <a:ext cx="3324225" cy="248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6CF2580-D863-415D-EDB4-5C952950987F}"/>
              </a:ext>
            </a:extLst>
          </p:cNvPr>
          <p:cNvSpPr txBox="1"/>
          <p:nvPr/>
        </p:nvSpPr>
        <p:spPr>
          <a:xfrm>
            <a:off x="2743200" y="3571875"/>
            <a:ext cx="5286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Prérequis: -Equations de Maxwell </a:t>
            </a:r>
          </a:p>
          <a:p>
            <a:r>
              <a:rPr lang="fr-FR" dirty="0"/>
              <a:t>	  - Modèle de Drude </a:t>
            </a:r>
          </a:p>
          <a:p>
            <a:r>
              <a:rPr lang="fr-FR" dirty="0"/>
              <a:t>	  -ARQS </a:t>
            </a:r>
          </a:p>
          <a:p>
            <a:r>
              <a:rPr lang="fr-FR" dirty="0"/>
              <a:t>	  -Perte par effet joule </a:t>
            </a:r>
          </a:p>
        </p:txBody>
      </p:sp>
    </p:spTree>
    <p:extLst>
      <p:ext uri="{BB962C8B-B14F-4D97-AF65-F5344CB8AC3E}">
        <p14:creationId xmlns:p14="http://schemas.microsoft.com/office/powerpoint/2010/main" val="15516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7471C2-39EC-98EC-0BF7-0814843F741E}"/>
              </a:ext>
            </a:extLst>
          </p:cNvPr>
          <p:cNvSpPr/>
          <p:nvPr/>
        </p:nvSpPr>
        <p:spPr>
          <a:xfrm>
            <a:off x="0" y="0"/>
            <a:ext cx="12192000" cy="6981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6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9F5B09-1725-2764-7E40-476F9EDF9568}"/>
              </a:ext>
            </a:extLst>
          </p:cNvPr>
          <p:cNvSpPr/>
          <p:nvPr/>
        </p:nvSpPr>
        <p:spPr>
          <a:xfrm>
            <a:off x="0" y="0"/>
            <a:ext cx="12192000" cy="1178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6F06A9-F409-FE82-1060-742C30AF1197}"/>
              </a:ext>
            </a:extLst>
          </p:cNvPr>
          <p:cNvSpPr txBox="1"/>
          <p:nvPr/>
        </p:nvSpPr>
        <p:spPr>
          <a:xfrm>
            <a:off x="3358055" y="-72440"/>
            <a:ext cx="6484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Production et transport d'énergies électriques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121E0B-BC90-B243-552C-C725EC098D4E}"/>
              </a:ext>
            </a:extLst>
          </p:cNvPr>
          <p:cNvSpPr txBox="1"/>
          <p:nvPr/>
        </p:nvSpPr>
        <p:spPr>
          <a:xfrm>
            <a:off x="76199" y="1335374"/>
            <a:ext cx="9040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Fonctionnement de l’alternateur :</a:t>
            </a:r>
          </a:p>
        </p:txBody>
      </p:sp>
      <p:pic>
        <p:nvPicPr>
          <p:cNvPr id="2050" name="Picture 2" descr="Alternateur - Energie Plus Le Site">
            <a:extLst>
              <a:ext uri="{FF2B5EF4-FFF2-40B4-BE49-F238E27FC236}">
                <a16:creationId xmlns:a16="http://schemas.microsoft.com/office/drawing/2014/main" id="{388548DE-F0E1-D8F7-8FBA-FB1242C02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704706"/>
            <a:ext cx="8161311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1D6AD65-B021-319F-7E48-33A9EF203C77}"/>
              </a:ext>
            </a:extLst>
          </p:cNvPr>
          <p:cNvSpPr txBox="1"/>
          <p:nvPr/>
        </p:nvSpPr>
        <p:spPr>
          <a:xfrm>
            <a:off x="76199" y="1876425"/>
            <a:ext cx="341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Rotor: Aiment permanent tournant grâce aux vent, a l’eau …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2E3BCB0-77EC-8427-175B-1508F1D28B5F}"/>
              </a:ext>
            </a:extLst>
          </p:cNvPr>
          <p:cNvSpPr txBox="1"/>
          <p:nvPr/>
        </p:nvSpPr>
        <p:spPr>
          <a:xfrm>
            <a:off x="0" y="2560369"/>
            <a:ext cx="341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Stator: Bobine voyant un champ B(t) variable.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67ACF9E-10D4-4A3C-A8E2-D00695CE3CAE}"/>
              </a:ext>
            </a:extLst>
          </p:cNvPr>
          <p:cNvSpPr txBox="1"/>
          <p:nvPr/>
        </p:nvSpPr>
        <p:spPr>
          <a:xfrm>
            <a:off x="230214" y="4922461"/>
            <a:ext cx="5800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/>
              <a:t>Hypothèse:</a:t>
            </a:r>
            <a:r>
              <a:rPr lang="fr-FR" dirty="0"/>
              <a:t> </a:t>
            </a:r>
          </a:p>
          <a:p>
            <a:r>
              <a:rPr lang="fr-FR" dirty="0"/>
              <a:t>-On ne s’intéresse que à une bobine du stator </a:t>
            </a:r>
          </a:p>
          <a:p>
            <a:r>
              <a:rPr lang="fr-FR" dirty="0"/>
              <a:t>-On suppose que le champ créé par le rotor est uniforme à travers la surface d’une spire de bobine du stator et varie </a:t>
            </a:r>
            <a:r>
              <a:rPr lang="fr-FR" dirty="0" err="1"/>
              <a:t>sinusoidalement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9113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7471C2-39EC-98EC-0BF7-0814843F741E}"/>
              </a:ext>
            </a:extLst>
          </p:cNvPr>
          <p:cNvSpPr/>
          <p:nvPr/>
        </p:nvSpPr>
        <p:spPr>
          <a:xfrm>
            <a:off x="0" y="0"/>
            <a:ext cx="12192000" cy="6981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10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9F5B09-1725-2764-7E40-476F9EDF9568}"/>
              </a:ext>
            </a:extLst>
          </p:cNvPr>
          <p:cNvSpPr/>
          <p:nvPr/>
        </p:nvSpPr>
        <p:spPr>
          <a:xfrm>
            <a:off x="0" y="0"/>
            <a:ext cx="12192000" cy="1178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6F06A9-F409-FE82-1060-742C30AF1197}"/>
              </a:ext>
            </a:extLst>
          </p:cNvPr>
          <p:cNvSpPr txBox="1"/>
          <p:nvPr/>
        </p:nvSpPr>
        <p:spPr>
          <a:xfrm>
            <a:off x="3358055" y="-72440"/>
            <a:ext cx="6484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Production et transport d'énergies électriques 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CE85BC8-C139-B6C8-7F92-D3F7304BA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62" y="1895714"/>
            <a:ext cx="3965676" cy="240887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48BFD698-9CFA-9EA0-78F7-F535CBC705E9}"/>
                  </a:ext>
                </a:extLst>
              </p:cNvPr>
              <p:cNvSpPr txBox="1"/>
              <p:nvPr/>
            </p:nvSpPr>
            <p:spPr>
              <a:xfrm>
                <a:off x="7650715" y="2158915"/>
                <a:ext cx="3487172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γω</m:t>
                              </m:r>
                            </m:den>
                          </m:f>
                        </m:e>
                      </m:ra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𝑝𝑜𝑢𝑟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48BFD698-9CFA-9EA0-78F7-F535CBC70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715" y="2158915"/>
                <a:ext cx="3487172" cy="818366"/>
              </a:xfrm>
              <a:prstGeom prst="rect">
                <a:avLst/>
              </a:prstGeom>
              <a:blipFill>
                <a:blip r:embed="rId3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2922C20-5F33-852F-5C0F-F0C8AD7C057F}"/>
                  </a:ext>
                </a:extLst>
              </p:cNvPr>
              <p:cNvSpPr txBox="1"/>
              <p:nvPr/>
            </p:nvSpPr>
            <p:spPr>
              <a:xfrm>
                <a:off x="7650715" y="3290887"/>
                <a:ext cx="3929602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γω</m:t>
                              </m:r>
                            </m:den>
                          </m:f>
                        </m:e>
                      </m:ra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𝑝𝑜𝑢𝑟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𝑘𝐻𝑧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2922C20-5F33-852F-5C0F-F0C8AD7C0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715" y="3290887"/>
                <a:ext cx="3929602" cy="8183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5493FFFF-0EFC-F879-5B09-60762EEA3547}"/>
              </a:ext>
            </a:extLst>
          </p:cNvPr>
          <p:cNvSpPr txBox="1"/>
          <p:nvPr/>
        </p:nvSpPr>
        <p:spPr>
          <a:xfrm>
            <a:off x="247650" y="1352471"/>
            <a:ext cx="170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Effet de peau:</a:t>
            </a:r>
          </a:p>
        </p:txBody>
      </p:sp>
      <p:pic>
        <p:nvPicPr>
          <p:cNvPr id="3074" name="Picture 2" descr="Section Transversale De Câble à Haute Tension Image stock - Image du  fermer, approvisionnement: 113028167">
            <a:extLst>
              <a:ext uri="{FF2B5EF4-FFF2-40B4-BE49-F238E27FC236}">
                <a16:creationId xmlns:a16="http://schemas.microsoft.com/office/drawing/2014/main" id="{5254BA50-8FE9-F7EA-D331-CDB2D1CE92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0" t="5348" r="18711" b="10763"/>
          <a:stretch/>
        </p:blipFill>
        <p:spPr bwMode="auto">
          <a:xfrm>
            <a:off x="5302150" y="4304590"/>
            <a:ext cx="2265301" cy="240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1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7471C2-39EC-98EC-0BF7-0814843F741E}"/>
              </a:ext>
            </a:extLst>
          </p:cNvPr>
          <p:cNvSpPr/>
          <p:nvPr/>
        </p:nvSpPr>
        <p:spPr>
          <a:xfrm>
            <a:off x="0" y="0"/>
            <a:ext cx="12192000" cy="6981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43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9F5B09-1725-2764-7E40-476F9EDF9568}"/>
              </a:ext>
            </a:extLst>
          </p:cNvPr>
          <p:cNvSpPr/>
          <p:nvPr/>
        </p:nvSpPr>
        <p:spPr>
          <a:xfrm>
            <a:off x="0" y="0"/>
            <a:ext cx="12192000" cy="1178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6F06A9-F409-FE82-1060-742C30AF1197}"/>
              </a:ext>
            </a:extLst>
          </p:cNvPr>
          <p:cNvSpPr txBox="1"/>
          <p:nvPr/>
        </p:nvSpPr>
        <p:spPr>
          <a:xfrm>
            <a:off x="3358055" y="-72440"/>
            <a:ext cx="6484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Production et transport d'énergies électriques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5A1E19C-FF2A-5371-E801-EEA97F7B9474}"/>
              </a:ext>
            </a:extLst>
          </p:cNvPr>
          <p:cNvSpPr txBox="1"/>
          <p:nvPr/>
        </p:nvSpPr>
        <p:spPr>
          <a:xfrm>
            <a:off x="525517" y="1366345"/>
            <a:ext cx="3846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Cout de transport: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DDC9430-CC20-BF40-A392-CD41B1A19FAA}"/>
              </a:ext>
            </a:extLst>
          </p:cNvPr>
          <p:cNvSpPr txBox="1"/>
          <p:nvPr/>
        </p:nvSpPr>
        <p:spPr>
          <a:xfrm>
            <a:off x="651640" y="2659117"/>
            <a:ext cx="81350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Coût (C): l’agent dépensé pour transporté l’énergie sur le cout de l'énergie </a:t>
            </a:r>
          </a:p>
          <a:p>
            <a:endParaRPr lang="fr-FR" dirty="0"/>
          </a:p>
          <a:p>
            <a:r>
              <a:rPr lang="fr-FR" dirty="0"/>
              <a:t>Argent dépensé: </a:t>
            </a:r>
          </a:p>
          <a:p>
            <a:r>
              <a:rPr lang="fr-FR" dirty="0"/>
              <a:t>		- Construire la ligne </a:t>
            </a:r>
          </a:p>
          <a:p>
            <a:r>
              <a:rPr lang="fr-FR" dirty="0"/>
              <a:t>		- Argent perdu par perte joule 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E74FA1-A25D-4580-0401-AD046B032506}"/>
              </a:ext>
            </a:extLst>
          </p:cNvPr>
          <p:cNvSpPr txBox="1"/>
          <p:nvPr/>
        </p:nvSpPr>
        <p:spPr>
          <a:xfrm>
            <a:off x="525517" y="4475992"/>
            <a:ext cx="54443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Paramètres: </a:t>
            </a:r>
          </a:p>
          <a:p>
            <a:r>
              <a:rPr lang="fr-FR" dirty="0"/>
              <a:t>	- τ = durée </a:t>
            </a:r>
          </a:p>
          <a:p>
            <a:r>
              <a:rPr lang="fr-FR" dirty="0"/>
              <a:t>	-</a:t>
            </a:r>
            <a:r>
              <a:rPr lang="el-GR" dirty="0"/>
              <a:t>γ</a:t>
            </a:r>
            <a:r>
              <a:rPr lang="fr-FR" dirty="0"/>
              <a:t> = conductivité  </a:t>
            </a:r>
          </a:p>
          <a:p>
            <a:r>
              <a:rPr lang="fr-FR" dirty="0"/>
              <a:t>	-P = puissance </a:t>
            </a:r>
          </a:p>
          <a:p>
            <a:r>
              <a:rPr lang="fr-FR" dirty="0"/>
              <a:t>	-U= tension électrique</a:t>
            </a:r>
          </a:p>
          <a:p>
            <a:r>
              <a:rPr lang="fr-FR" dirty="0"/>
              <a:t>	-K= facteur de proportionnalité cout – masse</a:t>
            </a:r>
          </a:p>
          <a:p>
            <a:r>
              <a:rPr lang="fr-FR" dirty="0"/>
              <a:t>	-S= surface du conducteur</a:t>
            </a:r>
          </a:p>
          <a:p>
            <a:r>
              <a:rPr lang="fr-FR" dirty="0"/>
              <a:t>	-μ= masse volumique du conducteur </a:t>
            </a:r>
          </a:p>
        </p:txBody>
      </p:sp>
    </p:spTree>
    <p:extLst>
      <p:ext uri="{BB962C8B-B14F-4D97-AF65-F5344CB8AC3E}">
        <p14:creationId xmlns:p14="http://schemas.microsoft.com/office/powerpoint/2010/main" val="265889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7471C2-39EC-98EC-0BF7-0814843F741E}"/>
              </a:ext>
            </a:extLst>
          </p:cNvPr>
          <p:cNvSpPr/>
          <p:nvPr/>
        </p:nvSpPr>
        <p:spPr>
          <a:xfrm>
            <a:off x="0" y="0"/>
            <a:ext cx="12192000" cy="6981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AEEE366-C9F6-69C5-F4EA-98269B6E3D36}"/>
              </a:ext>
            </a:extLst>
          </p:cNvPr>
          <p:cNvSpPr txBox="1"/>
          <p:nvPr/>
        </p:nvSpPr>
        <p:spPr>
          <a:xfrm>
            <a:off x="0" y="73572"/>
            <a:ext cx="75569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Paramètres: </a:t>
            </a:r>
          </a:p>
          <a:p>
            <a:r>
              <a:rPr lang="fr-FR" dirty="0">
                <a:solidFill>
                  <a:schemeClr val="bg1"/>
                </a:solidFill>
              </a:rPr>
              <a:t>	- τ : durée =30 ans</a:t>
            </a:r>
          </a:p>
          <a:p>
            <a:r>
              <a:rPr lang="fr-FR" dirty="0">
                <a:solidFill>
                  <a:schemeClr val="bg1"/>
                </a:solidFill>
              </a:rPr>
              <a:t>	-</a:t>
            </a:r>
            <a:r>
              <a:rPr lang="el-GR" dirty="0">
                <a:solidFill>
                  <a:schemeClr val="bg1"/>
                </a:solidFill>
              </a:rPr>
              <a:t>γ</a:t>
            </a:r>
            <a:r>
              <a:rPr lang="fr-FR" dirty="0">
                <a:solidFill>
                  <a:schemeClr val="bg1"/>
                </a:solidFill>
              </a:rPr>
              <a:t> :conductivité </a:t>
            </a:r>
          </a:p>
          <a:p>
            <a:r>
              <a:rPr lang="fr-FR" dirty="0">
                <a:solidFill>
                  <a:schemeClr val="bg1"/>
                </a:solidFill>
              </a:rPr>
              <a:t>	-P: puissance </a:t>
            </a:r>
          </a:p>
          <a:p>
            <a:r>
              <a:rPr lang="fr-FR" dirty="0">
                <a:solidFill>
                  <a:schemeClr val="bg1"/>
                </a:solidFill>
              </a:rPr>
              <a:t>	-U: tension électrique= 400 kV</a:t>
            </a:r>
          </a:p>
          <a:p>
            <a:r>
              <a:rPr lang="fr-FR" dirty="0">
                <a:solidFill>
                  <a:schemeClr val="bg1"/>
                </a:solidFill>
              </a:rPr>
              <a:t>	-K: facteur de proportionnalité cout – masse = 10 euros/kg</a:t>
            </a:r>
          </a:p>
          <a:p>
            <a:r>
              <a:rPr lang="fr-FR" dirty="0">
                <a:solidFill>
                  <a:schemeClr val="bg1"/>
                </a:solidFill>
              </a:rPr>
              <a:t>	-S: surface du conducteur = 100cm^2</a:t>
            </a:r>
          </a:p>
          <a:p>
            <a:r>
              <a:rPr lang="fr-FR" dirty="0">
                <a:solidFill>
                  <a:schemeClr val="bg1"/>
                </a:solidFill>
              </a:rPr>
              <a:t>	- </a:t>
            </a:r>
            <a:r>
              <a:rPr lang="el-GR" dirty="0">
                <a:solidFill>
                  <a:schemeClr val="bg1"/>
                </a:solidFill>
              </a:rPr>
              <a:t>μ</a:t>
            </a:r>
            <a:r>
              <a:rPr lang="fr-FR" dirty="0">
                <a:solidFill>
                  <a:schemeClr val="bg1"/>
                </a:solidFill>
              </a:rPr>
              <a:t>: masse volumique </a:t>
            </a:r>
          </a:p>
          <a:p>
            <a:r>
              <a:rPr lang="fr-FR" dirty="0">
                <a:solidFill>
                  <a:schemeClr val="bg1"/>
                </a:solidFill>
              </a:rPr>
              <a:t>	-</a:t>
            </a:r>
            <a:r>
              <a:rPr lang="fr-FR" dirty="0" err="1">
                <a:solidFill>
                  <a:schemeClr val="bg1"/>
                </a:solidFill>
              </a:rPr>
              <a:t>cp</a:t>
            </a:r>
            <a:r>
              <a:rPr lang="fr-FR" dirty="0">
                <a:solidFill>
                  <a:schemeClr val="bg1"/>
                </a:solidFill>
              </a:rPr>
              <a:t>: cout de production =0,1euros/kWh</a:t>
            </a:r>
          </a:p>
          <a:p>
            <a:r>
              <a:rPr lang="fr-FR" dirty="0">
                <a:solidFill>
                  <a:schemeClr val="bg1"/>
                </a:solidFill>
              </a:rPr>
              <a:t>	-L: distance  =300km </a:t>
            </a:r>
          </a:p>
        </p:txBody>
      </p:sp>
    </p:spTree>
    <p:extLst>
      <p:ext uri="{BB962C8B-B14F-4D97-AF65-F5344CB8AC3E}">
        <p14:creationId xmlns:p14="http://schemas.microsoft.com/office/powerpoint/2010/main" val="239012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9F5B09-1725-2764-7E40-476F9EDF9568}"/>
              </a:ext>
            </a:extLst>
          </p:cNvPr>
          <p:cNvSpPr/>
          <p:nvPr/>
        </p:nvSpPr>
        <p:spPr>
          <a:xfrm>
            <a:off x="0" y="0"/>
            <a:ext cx="12192000" cy="1178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6F06A9-F409-FE82-1060-742C30AF1197}"/>
              </a:ext>
            </a:extLst>
          </p:cNvPr>
          <p:cNvSpPr txBox="1"/>
          <p:nvPr/>
        </p:nvSpPr>
        <p:spPr>
          <a:xfrm>
            <a:off x="3358055" y="-72440"/>
            <a:ext cx="6484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Production et transport d'énergies électriques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5A1E19C-FF2A-5371-E801-EEA97F7B9474}"/>
              </a:ext>
            </a:extLst>
          </p:cNvPr>
          <p:cNvSpPr txBox="1"/>
          <p:nvPr/>
        </p:nvSpPr>
        <p:spPr>
          <a:xfrm>
            <a:off x="525517" y="1366345"/>
            <a:ext cx="3846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Conclusion:</a:t>
            </a:r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2FFE9D05-6E65-8211-1F83-A4F01D60A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078" y="2204876"/>
            <a:ext cx="5835542" cy="437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967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Grand écran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tanguy theophile</dc:creator>
  <cp:lastModifiedBy>tanguy theophile</cp:lastModifiedBy>
  <cp:revision>1</cp:revision>
  <dcterms:created xsi:type="dcterms:W3CDTF">2022-06-02T06:34:35Z</dcterms:created>
  <dcterms:modified xsi:type="dcterms:W3CDTF">2022-06-02T10:23:43Z</dcterms:modified>
</cp:coreProperties>
</file>