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11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5:40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2118 24575,'1'-4'0,"0"-1"0,1 1 0,-1-1 0,1 1 0,0 0 0,0 0 0,1 0 0,4-6 0,5-11 0,13-38 0,-13 31 0,0 0 0,18-28 0,-10 22 0,-15 24 0,1 0 0,-1 0 0,2 0 0,-1 1 0,1 0 0,1 1 0,0 0 0,0 0 0,11-9 0,-1 5 0,-2-1 0,18-18 0,4-3 0,-31 28 0,-1 0 0,0-1 0,1 0 0,-2 0 0,1-1 0,-1 1 0,-1-1 0,8-15 0,19-72 0,-26 74 0,1 0 0,1 1 0,1 0 0,12-21 0,36-80 0,-43 101 0,1 2 0,2 0 0,-1 0 0,36-28 0,-39 35 0,-1-2 0,0 0 0,0 0 0,-1-1 0,-1-1 0,0 0 0,7-17 0,13-22 0,-6 10 0,-19 34 0,1 0 0,0 0 0,0 1 0,1-1 0,10-10 0,-2 2 0,0 0 0,-2-1 0,0 0 0,-1-1 0,11-26 0,-13 27 0,24-43 0,58-80 0,-42 88 0,-42 47 0,1 0 0,-1-1 0,0 0 0,0 0 0,-1-1 0,0 0 0,0 0 0,3-10 0,3-6 0,0 1 0,21-31 0,18-34 0,5-29-1365,-49 103-5461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11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3346 24575,'1'-4'0,"1"-1"0,0 0 0,1 1 0,-1-1 0,1 1 0,0 0 0,0 0 0,0 0 0,1 0 0,-1 1 0,6-4 0,12-18 0,49-98 0,-56 92 0,2 1 0,1 2 0,2-1 0,0 2 0,28-30 0,-29 37 0,-1-1 0,22-35 0,19-23 0,27-33 0,-71 94 0,0-1 0,-2-1 0,0 0 0,16-39 0,3-4 0,3 2 0,68-90 0,-87 129 0,80-97 0,-58 76 0,41-62 0,3-40 0,-10 14 0,-58 100 0,2 2 0,1 0 0,2 1 0,1 0 0,0 2 0,30-30 0,10-11 0,-38 45 0,-1-2 0,18-27 0,20-26 0,-37 51 0,-1-2 0,-2 0 0,29-59 0,-15 26 0,74-119 0,-88 153 0,1 1 0,34-36 0,-28 33 0,184-183 0,-59 65 0,45-53 0,-110 117-1365,-68 68-5461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15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2774 24575,'100'-120'0,"-33"61"0,-39 36 0,-1-1 0,35-41 0,-27 24 0,-21 27 0,-1-2 0,-1 0 0,0 0 0,13-26 0,-9 13 0,1 1 0,2 0 0,0 2 0,2 0 0,28-26 0,-31 35 0,1 2 0,1 0 0,30-17 0,-29 20 0,0-1 0,-1-1 0,29-28 0,-17 6 0,-1-3 0,-2 0 0,40-74 0,-42 68 0,87-112 0,-43 65 0,-36 48 0,65-63 0,-66 73 0,-1-2 0,52-70 0,-29 21 0,60-100 0,-74 113 0,4 1 0,81-96 0,111-81 0,-102 114 0,-105 104-273,1 1 0,1 2 0,1 1 0,52-29 0,-66 44-6553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19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2821 24575,'2'-5'0,"0"0"0,0 1 0,1-1 0,0 0 0,-1 1 0,2 0 0,-1 0 0,1 0 0,-1 0 0,1 0 0,7-5 0,1-2 0,53-52 0,-33 33 0,-1-1 0,44-58 0,105-128 0,-157 192 0,-11 13 0,1 1 0,0 1 0,18-12 0,13-10 0,-33 23 0,85-76 0,-58 48 0,24-27 0,23-53 0,-68 95 0,1 2 0,28-26 0,-5 6 0,77-66 0,-48 48 0,27-22 0,42-39 0,601-727 0,-718 818 0,31-40 0,115-113 0,-135 153 0,40-23 0,-45 32 0,0-1 0,38-36 0,-29 22 20,23-27-1405,-49 45-5441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24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1046 24575,'2'-3'0,"0"0"0,0 0 0,1 0 0,-1 1 0,0-1 0,1 1 0,0-1 0,0 1 0,0 0 0,0 0 0,0 0 0,0 1 0,0-1 0,0 1 0,6-2 0,-1-1 0,12-9 0,-1 0 0,0-1 0,-1-1 0,-1-1 0,0-1 0,-1 0 0,0-1 0,22-36 0,-32 47 0,0 0 0,0 1 0,1 0 0,13-10 0,-13 11 0,0-1 0,0 0 0,0 0 0,11-14 0,-4 3 0,1 1 0,0 1 0,2 0 0,0 1 0,32-20 0,29-24 0,-21 15 0,-40 31 0,0-1 0,21-19 0,-22 17 0,2 0 0,0 2 0,38-21 0,-32 19 0,37-27 0,-42 25 0,2 1 0,0 1 0,0 0 0,32-14 0,-33 18 0,-1-1 0,0 0 0,17-17 0,3 0 0,-9 7 0,-15 10 0,1 0 0,1 1 0,-1 1 0,2 0 0,-1 1 0,1 1 0,1 0 0,26-6 0,-36 12-195,-1-1 0,1 0 0,-1 0 0,0-1 0,0 0 0,11-7 0,-6 2-6631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0T14:56:28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24575,'5'-4'0,"1"-6"0,3-1 0,1-3 0,-1-4 0,-3-2 0,-2-3 0,-1 3-8191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2CBE00-B587-4AB5-A293-0D300FC2C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0C02DD-3B0D-4506-81F3-FDE6CCBF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ED6619-D1F8-4FD5-B423-5750B3DB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E8F-991B-44FF-8EE8-1877461C011E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D63DD8-7AFE-454E-A43B-1919BE59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9B7C81-CCC8-4D18-9317-28A70908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6B1D-5135-4F51-9388-277B35BB5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15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BFFAE3-E70C-4D75-B249-B0E68F2E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9A9146-8877-472B-8DEA-C6269CE45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68BD22-AAB7-4502-9D79-FD3F07B5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E8F-991B-44FF-8EE8-1877461C011E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329A38-FD0D-428A-824A-F7F17BA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0C33A7-7794-49F0-9236-04829C8E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6B1D-5135-4F51-9388-277B35BB5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16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F5839E3-4322-41F8-B665-97F3C49B0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0822C5-06A9-43BB-A9CE-C2AF0ABAA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FE5241-90D3-4BF6-A930-895995C4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E8F-991B-44FF-8EE8-1877461C011E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3D6B5-18C8-4AD3-8A74-78A394B1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BA7F6C-1545-4D99-81B6-275C5846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6B1D-5135-4F51-9388-277B35BB5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95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67314-14B0-4F46-846B-5CEEABC5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C3FEB4-B143-46C9-80EE-E88CDA98B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1714A2-2BF5-4A59-8216-83C9A87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E8F-991B-44FF-8EE8-1877461C011E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D6B207-03FC-41DA-860D-735DD3D3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BAC441-6CA6-47DC-852D-457C9AE7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6B1D-5135-4F51-9388-277B35BB5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04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6D6CE0-62CF-4A7E-9745-8CDD4079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CAAA73-CAFD-49B5-8C8E-4D7223B2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EF334F-3D8B-48A0-AF74-B4CF9D4A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E8F-991B-44FF-8EE8-1877461C011E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2CC983-3282-48E5-8C75-8886F949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A83730-C10A-4179-B257-604F9F61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6B1D-5135-4F51-9388-277B35BB5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99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1FE6C-F1AE-4AB6-B808-F45F17ED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019A22-1D3C-4E06-B911-A272FF56C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C15A1A-FBB0-4D2C-AC19-46022E737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5CCE27-B9D4-473C-82BE-79E66DD3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E8F-991B-44FF-8EE8-1877461C011E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2106AD-D25A-4F49-B853-AD0B2378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98FB79-D60F-441D-A2A1-2C3D5D9A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6B1D-5135-4F51-9388-277B35BB5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60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9C78A-72BC-425E-8DB4-92D859D2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24209E-2CC8-424E-9A65-D305C5CC5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E0E3BC-7FE6-464F-83EF-030C16A5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DFB516-A15E-49D2-8E57-73548D87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E10F17-9ADC-4588-A93F-B059DF5E9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29DA2FB-C020-4D65-87EA-41996D8A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E8F-991B-44FF-8EE8-1877461C011E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5B3811-36FA-48F4-AB7D-08BF63B2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3A146C-A244-4F40-9E75-53087407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6B1D-5135-4F51-9388-277B35BB5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47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B423A-B923-4952-B4EE-E785D07C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F65632-D5D1-4EDB-A4EB-7A44A742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E8F-991B-44FF-8EE8-1877461C011E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9E34AC-78DC-41E6-ABC5-7374BA6B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B421E3-A00C-46DF-BD14-937B28D8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6B1D-5135-4F51-9388-277B35BB5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4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3DA6C5-88DE-4DF4-BA1A-86C40502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E8F-991B-44FF-8EE8-1877461C011E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915717-4D05-4867-AB91-DBA288B2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DBAF1B-84C8-496D-B605-528F330B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6B1D-5135-4F51-9388-277B35BB5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99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93B96-4DF3-4E28-941C-43F8A248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57A43-0595-4124-A024-1788227E8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E5D7B9-9169-4E6D-9668-70894D8BB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0D5864-D95A-4EFB-B150-B0B4B733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E8F-991B-44FF-8EE8-1877461C011E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2E0C0A-341A-4092-AC0E-E1229171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F0EEB5-2907-4E02-8674-2EE02C51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6B1D-5135-4F51-9388-277B35BB5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2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A0A85-B05A-43B7-B6FB-542B4DFB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068C93-0373-4DED-B69C-E20166C45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B84FF9-41CA-4B48-8273-C7923B7AE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D6EE18-D937-454D-8C4E-491877BE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7E8F-991B-44FF-8EE8-1877461C011E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331409-7B2F-4A71-BA37-E46AEE31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402720-7190-4DCE-9BAF-AF593F70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6B1D-5135-4F51-9388-277B35BB5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76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3C4EC5-3DDA-424F-95B9-D28A0C19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FB8385-BB59-43E9-9DF3-B06479652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9B8004-62D5-48F8-8552-DD2C5B454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7E8F-991B-44FF-8EE8-1877461C011E}" type="datetimeFigureOut">
              <a:rPr lang="fr-FR" smtClean="0"/>
              <a:t>20/03/2022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8FE130-69AC-4A8B-A330-26FF99937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3ABA97-EBCF-44D6-9A2F-1F11DAE44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6B1D-5135-4F51-9388-277B35BB5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13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C806E-5B1A-4606-80FE-A1C3A0B68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Production d’énergie électrique  décarbonée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603542-54AC-49D7-9AAB-7B6598AE6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Niveau : L2</a:t>
            </a:r>
          </a:p>
        </p:txBody>
      </p:sp>
    </p:spTree>
    <p:extLst>
      <p:ext uri="{BB962C8B-B14F-4D97-AF65-F5344CB8AC3E}">
        <p14:creationId xmlns:p14="http://schemas.microsoft.com/office/powerpoint/2010/main" val="67757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D619E-DEC7-46AC-8A26-DD28CF8F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au 7">
                <a:extLst>
                  <a:ext uri="{FF2B5EF4-FFF2-40B4-BE49-F238E27FC236}">
                    <a16:creationId xmlns:a16="http://schemas.microsoft.com/office/drawing/2014/main" id="{4F53E3A1-25C1-45CA-82F9-FA889FCA483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28176112"/>
                  </p:ext>
                </p:extLst>
              </p:nvPr>
            </p:nvGraphicFramePr>
            <p:xfrm>
              <a:off x="838200" y="1825625"/>
              <a:ext cx="10515597" cy="375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9278">
                      <a:extLst>
                        <a:ext uri="{9D8B030D-6E8A-4147-A177-3AD203B41FA5}">
                          <a16:colId xmlns:a16="http://schemas.microsoft.com/office/drawing/2014/main" val="1095768162"/>
                        </a:ext>
                      </a:extLst>
                    </a:gridCol>
                    <a:gridCol w="4171120">
                      <a:extLst>
                        <a:ext uri="{9D8B030D-6E8A-4147-A177-3AD203B41FA5}">
                          <a16:colId xmlns:a16="http://schemas.microsoft.com/office/drawing/2014/main" val="3326918156"/>
                        </a:ext>
                      </a:extLst>
                    </a:gridCol>
                    <a:gridCol w="3505199">
                      <a:extLst>
                        <a:ext uri="{9D8B030D-6E8A-4147-A177-3AD203B41FA5}">
                          <a16:colId xmlns:a16="http://schemas.microsoft.com/office/drawing/2014/main" val="2265383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Fusion nucléaire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Fission nucléaire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4457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Puissance centrale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 ITER : 0,5GW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∽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𝐺𝑊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1040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Approvisionnement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Deutérium : 33 </a:t>
                          </a:r>
                          <a14:m>
                            <m:oMath xmlns:m="http://schemas.openxmlformats.org/officeDocument/2006/math"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fr-FR" dirty="0"/>
                            <a:t> dans les océans</a:t>
                          </a:r>
                        </a:p>
                        <a:p>
                          <a:r>
                            <a:rPr lang="fr-FR" dirty="0"/>
                            <a:t>Tritium : peut être produit à partir du Lithium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Relativement abondant dans des gisements répartis sur les 5 continents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5540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Déchets radioactifs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Demi-vie &lt; 100 ans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-Peuvent aller jusqu’à plusieurs milliers d’années.</a:t>
                          </a:r>
                        </a:p>
                        <a:p>
                          <a:r>
                            <a:rPr lang="fr-FR" dirty="0"/>
                            <a:t>-Centre de recyclage des déchets nucléaire afin de créer du nouveau combustible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5697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Répartition de la production en France en 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                                 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                           67%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533086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au 7">
                <a:extLst>
                  <a:ext uri="{FF2B5EF4-FFF2-40B4-BE49-F238E27FC236}">
                    <a16:creationId xmlns:a16="http://schemas.microsoft.com/office/drawing/2014/main" id="{4F53E3A1-25C1-45CA-82F9-FA889FCA483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28176112"/>
                  </p:ext>
                </p:extLst>
              </p:nvPr>
            </p:nvGraphicFramePr>
            <p:xfrm>
              <a:off x="838200" y="1825625"/>
              <a:ext cx="10515597" cy="375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9278">
                      <a:extLst>
                        <a:ext uri="{9D8B030D-6E8A-4147-A177-3AD203B41FA5}">
                          <a16:colId xmlns:a16="http://schemas.microsoft.com/office/drawing/2014/main" val="1095768162"/>
                        </a:ext>
                      </a:extLst>
                    </a:gridCol>
                    <a:gridCol w="4171120">
                      <a:extLst>
                        <a:ext uri="{9D8B030D-6E8A-4147-A177-3AD203B41FA5}">
                          <a16:colId xmlns:a16="http://schemas.microsoft.com/office/drawing/2014/main" val="3326918156"/>
                        </a:ext>
                      </a:extLst>
                    </a:gridCol>
                    <a:gridCol w="3505199">
                      <a:extLst>
                        <a:ext uri="{9D8B030D-6E8A-4147-A177-3AD203B41FA5}">
                          <a16:colId xmlns:a16="http://schemas.microsoft.com/office/drawing/2014/main" val="2265383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Fusion nucléaire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Fission nucléaire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4457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Puissance centrale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 ITER : 0,5GW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348" t="-108197" r="-696" b="-8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04010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Approvisionnement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68175" t="-84667" r="-84526" b="-24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Relativement abondant dans des gisements répartis sur les 5 continents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5540749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Déchets radioactifs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Demi-vie &lt; 100 ans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-Peuvent aller jusqu’à plusieurs milliers d’années.</a:t>
                          </a:r>
                        </a:p>
                        <a:p>
                          <a:r>
                            <a:rPr lang="fr-FR" dirty="0"/>
                            <a:t>-Centre de recyclage des déchets nucléaire afin de créer du nouveau combustible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5697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Répartition de la production en France en 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                                 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                           67%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53308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397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57712-51F3-4382-8199-71B39946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BE368-6591-4152-95A7-02CD0455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Bilan macroscopique en mécanique des fluides</a:t>
            </a:r>
          </a:p>
          <a:p>
            <a:r>
              <a:rPr lang="fr-FR" dirty="0"/>
              <a:t>Mécanique des fluides (</a:t>
            </a:r>
            <a:r>
              <a:rPr lang="fr-FR" dirty="0" err="1"/>
              <a:t>Bernouilli</a:t>
            </a:r>
            <a:r>
              <a:rPr lang="fr-FR" dirty="0"/>
              <a:t>, incompressible, stationnaire)</a:t>
            </a:r>
          </a:p>
          <a:p>
            <a:r>
              <a:rPr lang="fr-FR" dirty="0"/>
              <a:t>Transformation thermodynamique</a:t>
            </a:r>
          </a:p>
          <a:p>
            <a:r>
              <a:rPr lang="fr-FR" dirty="0"/>
              <a:t>Machines thermique</a:t>
            </a: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principe industriel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57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C2267-5815-41F6-ACA1-86367146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Hypothèses: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513C110-B765-41C4-8CB3-924A8D23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On néglige les effets dus à la pesanteur</a:t>
                </a:r>
              </a:p>
              <a:p>
                <a:r>
                  <a:rPr lang="fr-FR" dirty="0"/>
                  <a:t>Ecoulement de l’air parfait (sauf au niveau du rotor), stationnaire et incompressible</a:t>
                </a:r>
              </a:p>
              <a:p>
                <a:r>
                  <a:rPr lang="fr-FR" dirty="0"/>
                  <a:t>On suppose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 (lente variation de S(x))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𝐹</m:t>
                    </m:r>
                    <m:acc>
                      <m:accPr>
                        <m:chr m:val="⃗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513C110-B765-41C4-8CB3-924A8D23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49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005E7-5531-4D48-85A7-9D20B867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 de la puissance de l’éolienne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EB0E382-1B9B-4585-84A4-F013A94A5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47" t="11322" r="22897" b="13536"/>
          <a:stretch/>
        </p:blipFill>
        <p:spPr>
          <a:xfrm>
            <a:off x="886623" y="1591507"/>
            <a:ext cx="5181600" cy="415937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75F950-E88C-40E9-85DA-FF8A9BED564D}"/>
              </a:ext>
            </a:extLst>
          </p:cNvPr>
          <p:cNvSpPr txBox="1"/>
          <p:nvPr/>
        </p:nvSpPr>
        <p:spPr>
          <a:xfrm>
            <a:off x="2392217" y="2410691"/>
            <a:ext cx="144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(1/3, 32/27)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3304A70-355D-4942-813D-C67F68E3B464}"/>
                  </a:ext>
                </a:extLst>
              </p:cNvPr>
              <p:cNvSpPr txBox="1"/>
              <p:nvPr/>
            </p:nvSpPr>
            <p:spPr>
              <a:xfrm>
                <a:off x="6880633" y="1741277"/>
                <a:ext cx="2372008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3304A70-355D-4942-813D-C67F68E3B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633" y="1741277"/>
                <a:ext cx="2372008" cy="66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E1D99F7-2395-45A2-8B8C-0139E77136D5}"/>
              </a:ext>
            </a:extLst>
          </p:cNvPr>
          <p:cNvSpPr/>
          <p:nvPr/>
        </p:nvSpPr>
        <p:spPr>
          <a:xfrm>
            <a:off x="6808206" y="1690688"/>
            <a:ext cx="2480649" cy="720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7FF74BA-BA01-46B2-90B3-0F9EBACA8D91}"/>
                  </a:ext>
                </a:extLst>
              </p:cNvPr>
              <p:cNvSpPr txBox="1"/>
              <p:nvPr/>
            </p:nvSpPr>
            <p:spPr>
              <a:xfrm>
                <a:off x="6446067" y="2780023"/>
                <a:ext cx="43185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Application numérique: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=47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fr-FR" dirty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=15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7FF74BA-BA01-46B2-90B3-0F9EBACA8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067" y="2780023"/>
                <a:ext cx="4318503" cy="1200329"/>
              </a:xfrm>
              <a:prstGeom prst="rect">
                <a:avLst/>
              </a:prstGeom>
              <a:blipFill>
                <a:blip r:embed="rId4"/>
                <a:stretch>
                  <a:fillRect l="-1128" t="-2538" b="-55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F34FB88-50C9-4641-9652-57C251DA9D92}"/>
                  </a:ext>
                </a:extLst>
              </p:cNvPr>
              <p:cNvSpPr txBox="1"/>
              <p:nvPr/>
            </p:nvSpPr>
            <p:spPr>
              <a:xfrm>
                <a:off x="4732700" y="4238954"/>
                <a:ext cx="60975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2100 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F34FB88-50C9-4641-9652-57C251DA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700" y="4238954"/>
                <a:ext cx="60975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3DCCCC8-EC42-445D-B5BD-CABF52801DB7}"/>
              </a:ext>
            </a:extLst>
          </p:cNvPr>
          <p:cNvSpPr/>
          <p:nvPr/>
        </p:nvSpPr>
        <p:spPr>
          <a:xfrm>
            <a:off x="6771993" y="4119327"/>
            <a:ext cx="2027976" cy="664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4B1CC09-5D73-4056-AF9D-12269267A095}"/>
                  </a:ext>
                </a:extLst>
              </p:cNvPr>
              <p:cNvSpPr txBox="1"/>
              <p:nvPr/>
            </p:nvSpPr>
            <p:spPr>
              <a:xfrm>
                <a:off x="6545655" y="4958957"/>
                <a:ext cx="19193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En pratique :</a:t>
                </a:r>
              </a:p>
              <a:p>
                <a:endParaRPr lang="fr-F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≃650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4B1CC09-5D73-4056-AF9D-12269267A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55" y="4958957"/>
                <a:ext cx="1919335" cy="923330"/>
              </a:xfrm>
              <a:prstGeom prst="rect">
                <a:avLst/>
              </a:prstGeom>
              <a:blipFill>
                <a:blip r:embed="rId6"/>
                <a:stretch>
                  <a:fillRect l="-2857" t="-32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21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FC169-A85F-44FE-9C4C-6749B237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Ordres de grandeur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3006562-20D9-44E3-B496-B192E36FE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697263"/>
              </p:ext>
            </p:extLst>
          </p:nvPr>
        </p:nvGraphicFramePr>
        <p:xfrm>
          <a:off x="539435" y="3965418"/>
          <a:ext cx="10388847" cy="222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949">
                  <a:extLst>
                    <a:ext uri="{9D8B030D-6E8A-4147-A177-3AD203B41FA5}">
                      <a16:colId xmlns:a16="http://schemas.microsoft.com/office/drawing/2014/main" val="640447261"/>
                    </a:ext>
                  </a:extLst>
                </a:gridCol>
                <a:gridCol w="3462949">
                  <a:extLst>
                    <a:ext uri="{9D8B030D-6E8A-4147-A177-3AD203B41FA5}">
                      <a16:colId xmlns:a16="http://schemas.microsoft.com/office/drawing/2014/main" val="3236848048"/>
                    </a:ext>
                  </a:extLst>
                </a:gridCol>
                <a:gridCol w="3462949">
                  <a:extLst>
                    <a:ext uri="{9D8B030D-6E8A-4147-A177-3AD203B41FA5}">
                      <a16:colId xmlns:a16="http://schemas.microsoft.com/office/drawing/2014/main" val="3286373958"/>
                    </a:ext>
                  </a:extLst>
                </a:gridCol>
              </a:tblGrid>
              <a:tr h="4697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Eolienne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Barrage Hydraulique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311394"/>
                  </a:ext>
                </a:extLst>
              </a:tr>
              <a:tr h="469783">
                <a:tc>
                  <a:txBody>
                    <a:bodyPr/>
                    <a:lstStyle/>
                    <a:p>
                      <a:r>
                        <a:rPr lang="fr-FR" dirty="0"/>
                        <a:t>Puissance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1 à 3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0,5 à 30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30456"/>
                  </a:ext>
                </a:extLst>
              </a:tr>
              <a:tr h="469783">
                <a:tc>
                  <a:txBody>
                    <a:bodyPr/>
                    <a:lstStyle/>
                    <a:p>
                      <a:r>
                        <a:rPr lang="fr-FR" dirty="0"/>
                        <a:t>EROI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500431"/>
                  </a:ext>
                </a:extLst>
              </a:tr>
              <a:tr h="810857">
                <a:tc>
                  <a:txBody>
                    <a:bodyPr/>
                    <a:lstStyle/>
                    <a:p>
                      <a:r>
                        <a:rPr lang="fr-FR" dirty="0"/>
                        <a:t>Répartition de la production en France en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22571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F915308-0ADB-4C83-9157-7E746A604707}"/>
              </a:ext>
            </a:extLst>
          </p:cNvPr>
          <p:cNvSpPr txBox="1"/>
          <p:nvPr/>
        </p:nvSpPr>
        <p:spPr>
          <a:xfrm>
            <a:off x="539435" y="2918978"/>
            <a:ext cx="6123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EROI : Energy Return On Investment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FC92D6-61B6-44F9-8A97-93CDB2088EA8}"/>
              </a:ext>
            </a:extLst>
          </p:cNvPr>
          <p:cNvSpPr txBox="1"/>
          <p:nvPr/>
        </p:nvSpPr>
        <p:spPr>
          <a:xfrm>
            <a:off x="539435" y="2134148"/>
            <a:ext cx="762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Puissance totale produite en France : 140 GW</a:t>
            </a:r>
          </a:p>
        </p:txBody>
      </p:sp>
    </p:spTree>
    <p:extLst>
      <p:ext uri="{BB962C8B-B14F-4D97-AF65-F5344CB8AC3E}">
        <p14:creationId xmlns:p14="http://schemas.microsoft.com/office/powerpoint/2010/main" val="45390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F3428-6369-40C9-8E07-3598B7B6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Exemp</a:t>
            </a:r>
            <a:endParaRPr lang="fr-FR" dirty="0"/>
          </a:p>
        </p:txBody>
      </p:sp>
      <p:pic>
        <p:nvPicPr>
          <p:cNvPr id="1026" name="Picture 2" descr="Fonctionnement d'un réacteur nucléaire">
            <a:extLst>
              <a:ext uri="{FF2B5EF4-FFF2-40B4-BE49-F238E27FC236}">
                <a16:creationId xmlns:a16="http://schemas.microsoft.com/office/drawing/2014/main" id="{CE353662-72F4-4B8A-AF7C-55A5AE3859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8" y="245954"/>
            <a:ext cx="7478478" cy="41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Cycle de Rankine : la conversion de la chaleur en travail et ses usages">
            <a:extLst>
              <a:ext uri="{FF2B5EF4-FFF2-40B4-BE49-F238E27FC236}">
                <a16:creationId xmlns:a16="http://schemas.microsoft.com/office/drawing/2014/main" id="{A48026DE-D236-4115-8174-7A29988182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Cycle de Rankine : fonctionnement du cycle qui convertit la chaleur en travail">
            <a:extLst>
              <a:ext uri="{FF2B5EF4-FFF2-40B4-BE49-F238E27FC236}">
                <a16:creationId xmlns:a16="http://schemas.microsoft.com/office/drawing/2014/main" id="{4048790A-D8DF-43E6-8EDE-568C18D0CB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Cycle de Rankine : fonctionnement du cycle qui convertit la chaleur en travail">
            <a:extLst>
              <a:ext uri="{FF2B5EF4-FFF2-40B4-BE49-F238E27FC236}">
                <a16:creationId xmlns:a16="http://schemas.microsoft.com/office/drawing/2014/main" id="{2BF32AED-F2FA-4E09-B7F9-C9FF6D7ECC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E9038D-347E-490A-AA57-84B03B4B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21" t="17509" r="17447" b="5324"/>
          <a:stretch/>
        </p:blipFill>
        <p:spPr>
          <a:xfrm>
            <a:off x="6793346" y="3077824"/>
            <a:ext cx="5366327" cy="370137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D993DBC-2F86-4C72-A44B-2B41BE3BF65A}"/>
              </a:ext>
            </a:extLst>
          </p:cNvPr>
          <p:cNvSpPr txBox="1"/>
          <p:nvPr/>
        </p:nvSpPr>
        <p:spPr>
          <a:xfrm>
            <a:off x="3512948" y="4738549"/>
            <a:ext cx="2430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Fission nucléaire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Fusion nucléaire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Combustion d’énergie fossile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B960A1-7CC6-4071-AC2B-BBC5B245E279}"/>
              </a:ext>
            </a:extLst>
          </p:cNvPr>
          <p:cNvSpPr/>
          <p:nvPr/>
        </p:nvSpPr>
        <p:spPr>
          <a:xfrm>
            <a:off x="3503691" y="4644429"/>
            <a:ext cx="243990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9F7BF57-DED8-4ADB-91F6-297C77B01247}"/>
              </a:ext>
            </a:extLst>
          </p:cNvPr>
          <p:cNvCxnSpPr/>
          <p:nvPr/>
        </p:nvCxnSpPr>
        <p:spPr>
          <a:xfrm>
            <a:off x="5943600" y="5060887"/>
            <a:ext cx="9279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43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95D29-E781-4379-BD80-B94AE8D6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CECEF23-D6F6-4B27-97FF-BED21C88C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75" t="17066" r="2126" b="7737"/>
          <a:stretch/>
        </p:blipFill>
        <p:spPr>
          <a:xfrm>
            <a:off x="0" y="672667"/>
            <a:ext cx="12294606" cy="5591752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655E27D-1D43-44A4-A028-9919B0C237DC}"/>
              </a:ext>
            </a:extLst>
          </p:cNvPr>
          <p:cNvSpPr txBox="1"/>
          <p:nvPr/>
        </p:nvSpPr>
        <p:spPr>
          <a:xfrm>
            <a:off x="4644428" y="843240"/>
            <a:ext cx="5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1B4C48-71BC-4795-A239-8EA5CC211AB7}"/>
              </a:ext>
            </a:extLst>
          </p:cNvPr>
          <p:cNvSpPr txBox="1"/>
          <p:nvPr/>
        </p:nvSpPr>
        <p:spPr>
          <a:xfrm>
            <a:off x="10391870" y="843240"/>
            <a:ext cx="5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8A3D5C-B239-4185-BF4A-3F4C09B8895E}"/>
              </a:ext>
            </a:extLst>
          </p:cNvPr>
          <p:cNvSpPr txBox="1"/>
          <p:nvPr/>
        </p:nvSpPr>
        <p:spPr>
          <a:xfrm>
            <a:off x="829147" y="5214555"/>
            <a:ext cx="5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52909E7-7656-48D2-ACA5-3EBD0060FE74}"/>
              </a:ext>
            </a:extLst>
          </p:cNvPr>
          <p:cNvSpPr txBox="1"/>
          <p:nvPr/>
        </p:nvSpPr>
        <p:spPr>
          <a:xfrm>
            <a:off x="829146" y="843240"/>
            <a:ext cx="5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AB7658-B866-4194-B678-0955A933204F}"/>
              </a:ext>
            </a:extLst>
          </p:cNvPr>
          <p:cNvSpPr txBox="1"/>
          <p:nvPr/>
        </p:nvSpPr>
        <p:spPr>
          <a:xfrm>
            <a:off x="6757658" y="5214555"/>
            <a:ext cx="5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69E4EA2-B0B4-4F95-9228-62E543B354A9}"/>
              </a:ext>
            </a:extLst>
          </p:cNvPr>
          <p:cNvCxnSpPr/>
          <p:nvPr/>
        </p:nvCxnSpPr>
        <p:spPr>
          <a:xfrm>
            <a:off x="950614" y="1027906"/>
            <a:ext cx="0" cy="43713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570622E-1C12-4176-821C-915A16E5E4A6}"/>
              </a:ext>
            </a:extLst>
          </p:cNvPr>
          <p:cNvCxnSpPr>
            <a:cxnSpLocks/>
          </p:cNvCxnSpPr>
          <p:nvPr/>
        </p:nvCxnSpPr>
        <p:spPr>
          <a:xfrm>
            <a:off x="950614" y="1027906"/>
            <a:ext cx="9622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8B638A0-3176-4896-ADD2-1130D6247712}"/>
              </a:ext>
            </a:extLst>
          </p:cNvPr>
          <p:cNvCxnSpPr>
            <a:cxnSpLocks/>
          </p:cNvCxnSpPr>
          <p:nvPr/>
        </p:nvCxnSpPr>
        <p:spPr>
          <a:xfrm>
            <a:off x="950614" y="5402577"/>
            <a:ext cx="59843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B3CE478A-C119-4FD0-8BBA-8DEE88FC2C11}"/>
                  </a:ext>
                </a:extLst>
              </p14:cNvPr>
              <p14:cNvContentPartPr/>
              <p14:nvPr/>
            </p14:nvContentPartPr>
            <p14:xfrm>
              <a:off x="6889463" y="4651318"/>
              <a:ext cx="468360" cy="762840"/>
            </p14:xfrm>
          </p:contentPart>
        </mc:Choice>
        <mc:Fallback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B3CE478A-C119-4FD0-8BBA-8DEE88FC2C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0463" y="4642678"/>
                <a:ext cx="486000" cy="7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F9E3F4DF-0346-4490-874B-BBD2F4C686A2}"/>
                  </a:ext>
                </a:extLst>
              </p14:cNvPr>
              <p14:cNvContentPartPr/>
              <p14:nvPr/>
            </p14:nvContentPartPr>
            <p14:xfrm>
              <a:off x="7341983" y="3448558"/>
              <a:ext cx="887040" cy="1204920"/>
            </p14:xfrm>
          </p:contentPart>
        </mc:Choice>
        <mc:Fallback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F9E3F4DF-0346-4490-874B-BBD2F4C686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33343" y="3439558"/>
                <a:ext cx="904680" cy="12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538A920B-528D-4E62-935F-812E33A4AE86}"/>
                  </a:ext>
                </a:extLst>
              </p14:cNvPr>
              <p14:cNvContentPartPr/>
              <p14:nvPr/>
            </p14:nvContentPartPr>
            <p14:xfrm>
              <a:off x="8193023" y="2450638"/>
              <a:ext cx="868320" cy="998640"/>
            </p14:xfrm>
          </p:contentPart>
        </mc:Choice>
        <mc:Fallback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538A920B-528D-4E62-935F-812E33A4AE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84023" y="2441998"/>
                <a:ext cx="88596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68C9B3ED-9BF8-4101-8CDB-39227C692AC3}"/>
                  </a:ext>
                </a:extLst>
              </p14:cNvPr>
              <p14:cNvContentPartPr/>
              <p14:nvPr/>
            </p14:nvContentPartPr>
            <p14:xfrm>
              <a:off x="9062063" y="1419598"/>
              <a:ext cx="983880" cy="1015920"/>
            </p14:xfrm>
          </p:contentPart>
        </mc:Choice>
        <mc:Fallback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68C9B3ED-9BF8-4101-8CDB-39227C692A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53423" y="1410598"/>
                <a:ext cx="1001520" cy="10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F54D5740-8A5F-40AF-B42C-4861293ACA84}"/>
                  </a:ext>
                </a:extLst>
              </p14:cNvPr>
              <p14:cNvContentPartPr/>
              <p14:nvPr/>
            </p14:nvContentPartPr>
            <p14:xfrm>
              <a:off x="10040183" y="1044838"/>
              <a:ext cx="510120" cy="376920"/>
            </p14:xfrm>
          </p:contentPart>
        </mc:Choice>
        <mc:Fallback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F54D5740-8A5F-40AF-B42C-4861293ACA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31183" y="1035838"/>
                <a:ext cx="5277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CBEE3510-E319-4C5D-9BD9-8220AD4B634E}"/>
                  </a:ext>
                </a:extLst>
              </p14:cNvPr>
              <p14:cNvContentPartPr/>
              <p14:nvPr/>
            </p14:nvContentPartPr>
            <p14:xfrm>
              <a:off x="8193023" y="3414718"/>
              <a:ext cx="18720" cy="43560"/>
            </p14:xfrm>
          </p:contentPart>
        </mc:Choice>
        <mc:Fallback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CBEE3510-E319-4C5D-9BD9-8220AD4B634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84023" y="3406078"/>
                <a:ext cx="36360" cy="612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35D91308-328F-4924-B000-49D2FE34108F}"/>
              </a:ext>
            </a:extLst>
          </p:cNvPr>
          <p:cNvSpPr txBox="1"/>
          <p:nvPr/>
        </p:nvSpPr>
        <p:spPr>
          <a:xfrm>
            <a:off x="991354" y="1013813"/>
            <a:ext cx="1023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C66A91B-A20F-495E-B09C-C83E0EB380BD}"/>
              </a:ext>
            </a:extLst>
          </p:cNvPr>
          <p:cNvSpPr txBox="1"/>
          <p:nvPr/>
        </p:nvSpPr>
        <p:spPr>
          <a:xfrm>
            <a:off x="4795513" y="940910"/>
            <a:ext cx="1023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A’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A5D61EC-3647-4186-BE9E-42E211D7AAD0}"/>
              </a:ext>
            </a:extLst>
          </p:cNvPr>
          <p:cNvSpPr txBox="1"/>
          <p:nvPr/>
        </p:nvSpPr>
        <p:spPr>
          <a:xfrm>
            <a:off x="10227745" y="1013813"/>
            <a:ext cx="1023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96ED008-977D-4B2A-B47C-27C570BE755F}"/>
              </a:ext>
            </a:extLst>
          </p:cNvPr>
          <p:cNvSpPr txBox="1"/>
          <p:nvPr/>
        </p:nvSpPr>
        <p:spPr>
          <a:xfrm>
            <a:off x="7038315" y="5106833"/>
            <a:ext cx="1023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33651F8-AA0F-46DA-B2F6-A3D9DC23A4BD}"/>
              </a:ext>
            </a:extLst>
          </p:cNvPr>
          <p:cNvSpPr txBox="1"/>
          <p:nvPr/>
        </p:nvSpPr>
        <p:spPr>
          <a:xfrm>
            <a:off x="1063029" y="4832588"/>
            <a:ext cx="1023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4897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FDCA32DA-2DA9-48DB-9C75-05546A5F2B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2" y="981727"/>
            <a:ext cx="6903882" cy="519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7C6D5B0-4D31-4199-BAE8-753693E58481}"/>
                  </a:ext>
                </a:extLst>
              </p:cNvPr>
              <p:cNvSpPr txBox="1"/>
              <p:nvPr/>
            </p:nvSpPr>
            <p:spPr>
              <a:xfrm>
                <a:off x="7295826" y="1480073"/>
                <a:ext cx="416449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235</m:t>
                          </m:r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Pre>
                            <m:sPre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sPr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Pre>
                            <m:sPre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92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236</m:t>
                              </m:r>
                            </m:sup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sPr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Pre>
                            <m:sPre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36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93</m:t>
                              </m:r>
                            </m:sup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𝐾𝑟</m:t>
                              </m:r>
                            </m:e>
                          </m:sPr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56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140</m:t>
                              </m:r>
                            </m:sup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𝐵𝑎</m:t>
                              </m:r>
                            </m:e>
                          </m:sPr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Pre>
                            <m:sPre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sPr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7C6D5B0-4D31-4199-BAE8-753693E58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826" y="1480073"/>
                <a:ext cx="4164496" cy="381515"/>
              </a:xfrm>
              <a:prstGeom prst="rect">
                <a:avLst/>
              </a:prstGeom>
              <a:blipFill>
                <a:blip r:embed="rId3"/>
                <a:stretch>
                  <a:fillRect r="-4685" b="-16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AA6C0A3-A291-45F5-AB2B-811F68307659}"/>
                  </a:ext>
                </a:extLst>
              </p:cNvPr>
              <p:cNvSpPr txBox="1"/>
              <p:nvPr/>
            </p:nvSpPr>
            <p:spPr>
              <a:xfrm>
                <a:off x="7295826" y="1993045"/>
                <a:ext cx="4164496" cy="382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235</m:t>
                          </m:r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Pre>
                            <m:sPre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sPr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Pre>
                            <m:sPre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92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236</m:t>
                              </m:r>
                            </m:sup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sPr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Pre>
                            <m:sPre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38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94</m:t>
                              </m:r>
                            </m:sup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𝑆𝑟</m:t>
                              </m:r>
                            </m:e>
                          </m:sPr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54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140</m:t>
                              </m:r>
                            </m:sup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𝑋𝑒</m:t>
                              </m:r>
                            </m:e>
                          </m:sPr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Pre>
                            <m:sPre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sPr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AA6C0A3-A291-45F5-AB2B-811F68307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826" y="1993045"/>
                <a:ext cx="4164496" cy="382349"/>
              </a:xfrm>
              <a:prstGeom prst="rect">
                <a:avLst/>
              </a:prstGeom>
              <a:blipFill>
                <a:blip r:embed="rId4"/>
                <a:stretch>
                  <a:fillRect r="-13177" b="-31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6A0CF2CE-8F10-401D-96C8-EBBA0EE0FF44}"/>
              </a:ext>
            </a:extLst>
          </p:cNvPr>
          <p:cNvSpPr txBox="1"/>
          <p:nvPr/>
        </p:nvSpPr>
        <p:spPr>
          <a:xfrm>
            <a:off x="7295826" y="900539"/>
            <a:ext cx="463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        Fission nucléaire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931A8-FBD3-41DE-82C1-61288C3B66A8}"/>
              </a:ext>
            </a:extLst>
          </p:cNvPr>
          <p:cNvSpPr/>
          <p:nvPr/>
        </p:nvSpPr>
        <p:spPr>
          <a:xfrm>
            <a:off x="7295826" y="834031"/>
            <a:ext cx="4819974" cy="2942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B36DDFE-0088-499D-9A2B-CD88950FD1E5}"/>
                  </a:ext>
                </a:extLst>
              </p:cNvPr>
              <p:cNvSpPr txBox="1"/>
              <p:nvPr/>
            </p:nvSpPr>
            <p:spPr>
              <a:xfrm>
                <a:off x="7408322" y="2730098"/>
                <a:ext cx="39978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/>
                  <a:t>Production :</a:t>
                </a:r>
              </a:p>
              <a:p>
                <a:r>
                  <a:rPr lang="fr-FR" dirty="0"/>
                  <a:t>-Une fission libère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r>
                  <a:rPr lang="fr-FR" dirty="0"/>
                  <a:t>-1 gramme d’Uranium 235 libère 10 GJ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B36DDFE-0088-499D-9A2B-CD88950F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322" y="2730098"/>
                <a:ext cx="3997839" cy="923330"/>
              </a:xfrm>
              <a:prstGeom prst="rect">
                <a:avLst/>
              </a:prstGeom>
              <a:blipFill>
                <a:blip r:embed="rId5"/>
                <a:stretch>
                  <a:fillRect l="-1220" t="-3974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5504C0B5-EE3F-443F-89BC-A0D68385EE95}"/>
              </a:ext>
            </a:extLst>
          </p:cNvPr>
          <p:cNvSpPr txBox="1"/>
          <p:nvPr/>
        </p:nvSpPr>
        <p:spPr>
          <a:xfrm>
            <a:off x="2613990" y="126145"/>
            <a:ext cx="7384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Utilisation de l’interaction forte</a:t>
            </a:r>
          </a:p>
        </p:txBody>
      </p:sp>
    </p:spTree>
    <p:extLst>
      <p:ext uri="{BB962C8B-B14F-4D97-AF65-F5344CB8AC3E}">
        <p14:creationId xmlns:p14="http://schemas.microsoft.com/office/powerpoint/2010/main" val="336366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65ED5-A6DD-4CFA-A599-F00BDAD8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644" y="82520"/>
            <a:ext cx="10515600" cy="1325563"/>
          </a:xfrm>
        </p:spPr>
        <p:txBody>
          <a:bodyPr/>
          <a:lstStyle/>
          <a:p>
            <a:r>
              <a:rPr lang="fr-FR" dirty="0"/>
              <a:t>Fusion nucléaire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B1398B0-9A32-4749-9FE7-EDB36DB102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0955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DDA20D1-AA18-483A-A4C1-9D594D6E63D3}"/>
                  </a:ext>
                </a:extLst>
              </p:cNvPr>
              <p:cNvSpPr txBox="1"/>
              <p:nvPr/>
            </p:nvSpPr>
            <p:spPr>
              <a:xfrm>
                <a:off x="4969564" y="1468713"/>
                <a:ext cx="62119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- Nécessite d’atteindre des température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r>
                  <a:rPr lang="fr-FR" dirty="0"/>
                  <a:t>- Confinement d’un plasma chaud =&gt; ex : Tokamak de ITER. </a:t>
                </a:r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DDA20D1-AA18-483A-A4C1-9D594D6E6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564" y="1468713"/>
                <a:ext cx="6211957" cy="646331"/>
              </a:xfrm>
              <a:prstGeom prst="rect">
                <a:avLst/>
              </a:prstGeom>
              <a:blipFill>
                <a:blip r:embed="rId3"/>
                <a:stretch>
                  <a:fillRect l="-785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C'est quoi tokamak">
            <a:extLst>
              <a:ext uri="{FF2B5EF4-FFF2-40B4-BE49-F238E27FC236}">
                <a16:creationId xmlns:a16="http://schemas.microsoft.com/office/drawing/2014/main" id="{6C1E5DB2-E6C8-4195-A6FB-0CD58D4D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79" y="2236304"/>
            <a:ext cx="6232141" cy="36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D2EA1B6-2D6B-4A77-83EF-5E49ACE697B4}"/>
                  </a:ext>
                </a:extLst>
              </p:cNvPr>
              <p:cNvSpPr txBox="1"/>
              <p:nvPr/>
            </p:nvSpPr>
            <p:spPr>
              <a:xfrm>
                <a:off x="838200" y="4492487"/>
                <a:ext cx="2236831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 </m:t>
                      </m:r>
                      <m:sPre>
                        <m:sPre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sPre>
                        <m:sPre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 </m:t>
                      </m:r>
                      <m:sPre>
                        <m:sPre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D2EA1B6-2D6B-4A77-83EF-5E49ACE69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2487"/>
                <a:ext cx="2236831" cy="282834"/>
              </a:xfrm>
              <a:prstGeom prst="rect">
                <a:avLst/>
              </a:prstGeom>
              <a:blipFill>
                <a:blip r:embed="rId5"/>
                <a:stretch>
                  <a:fillRect l="-546" t="-2174" r="-1093" b="-17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48854DDB-1DB7-499C-BBA1-C1B3A1938503}"/>
              </a:ext>
            </a:extLst>
          </p:cNvPr>
          <p:cNvSpPr txBox="1"/>
          <p:nvPr/>
        </p:nvSpPr>
        <p:spPr>
          <a:xfrm>
            <a:off x="4969564" y="5845308"/>
            <a:ext cx="570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-Réalisation de champs magnétique très intense : 12 T</a:t>
            </a:r>
          </a:p>
        </p:txBody>
      </p:sp>
    </p:spTree>
    <p:extLst>
      <p:ext uri="{BB962C8B-B14F-4D97-AF65-F5344CB8AC3E}">
        <p14:creationId xmlns:p14="http://schemas.microsoft.com/office/powerpoint/2010/main" val="8759837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347</Words>
  <Application>Microsoft Office PowerPoint</Application>
  <PresentationFormat>Grand écran</PresentationFormat>
  <Paragraphs>83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Thème Office</vt:lpstr>
      <vt:lpstr>Production d’énergie électrique  décarbonée</vt:lpstr>
      <vt:lpstr>Prérequis :</vt:lpstr>
      <vt:lpstr>Hypothèses:</vt:lpstr>
      <vt:lpstr>Calcul de la puissance de l’éolienne </vt:lpstr>
      <vt:lpstr>Ordres de grandeur</vt:lpstr>
      <vt:lpstr>Exemp</vt:lpstr>
      <vt:lpstr>Présentation PowerPoint</vt:lpstr>
      <vt:lpstr>Présentation PowerPoint</vt:lpstr>
      <vt:lpstr>Fusion nucléaire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d’énergie décarbonée</dc:title>
  <dc:creator>antoine covolo</dc:creator>
  <cp:lastModifiedBy>antoine covolo</cp:lastModifiedBy>
  <cp:revision>2</cp:revision>
  <dcterms:created xsi:type="dcterms:W3CDTF">2022-03-20T13:34:34Z</dcterms:created>
  <dcterms:modified xsi:type="dcterms:W3CDTF">2022-03-21T07:09:15Z</dcterms:modified>
</cp:coreProperties>
</file>