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271d3c1bf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271d3c1bf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271d3c1bf3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271d3c1bf3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271d3c1bf3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271d3c1bf3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271d3c1bf3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271d3c1bf3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271d3c1bf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271d3c1bf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271d3c1bf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271d3c1bf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271d3c1bf3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271d3c1bf3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271d3c1bf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271d3c1bf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fr" sz="2800"/>
              <a:t>LPOB 86: Ondes dans les plasmas</a:t>
            </a:r>
            <a:endParaRPr sz="2900"/>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Plan &amp; </a:t>
            </a:r>
            <a:r>
              <a:rPr lang="fr"/>
              <a:t>bibliographie</a:t>
            </a:r>
            <a:endParaRPr/>
          </a:p>
        </p:txBody>
      </p:sp>
      <p:sp>
        <p:nvSpPr>
          <p:cNvPr id="61" name="Google Shape;61;p14"/>
          <p:cNvSpPr txBox="1"/>
          <p:nvPr>
            <p:ph idx="1" type="body"/>
          </p:nvPr>
        </p:nvSpPr>
        <p:spPr>
          <a:xfrm>
            <a:off x="311700" y="1152475"/>
            <a:ext cx="8520600" cy="3878100"/>
          </a:xfrm>
          <a:prstGeom prst="rect">
            <a:avLst/>
          </a:prstGeom>
        </p:spPr>
        <p:txBody>
          <a:bodyPr anchorCtr="0" anchor="t" bIns="91425" lIns="91425" spcFirstLastPara="1" rIns="91425" wrap="square" tIns="91425">
            <a:normAutofit fontScale="70000" lnSpcReduction="10000"/>
          </a:bodyPr>
          <a:lstStyle/>
          <a:p>
            <a:pPr indent="0" lvl="0" marL="0" rtl="0" algn="l">
              <a:spcBef>
                <a:spcPts val="0"/>
              </a:spcBef>
              <a:spcAft>
                <a:spcPts val="0"/>
              </a:spcAft>
              <a:buNone/>
            </a:pPr>
            <a:r>
              <a:rPr lang="fr"/>
              <a:t>L2</a:t>
            </a:r>
            <a:endParaRPr/>
          </a:p>
          <a:p>
            <a:pPr indent="0" lvl="0" marL="0" rtl="0" algn="l">
              <a:spcBef>
                <a:spcPts val="1200"/>
              </a:spcBef>
              <a:spcAft>
                <a:spcPts val="0"/>
              </a:spcAft>
              <a:buNone/>
            </a:pPr>
            <a:r>
              <a:rPr lang="fr"/>
              <a:t>Introduction: E</a:t>
            </a:r>
            <a:r>
              <a:rPr lang="fr"/>
              <a:t>n 1901, Marconi établit la première communication transatlantique, une performance qui lui vaudra le prix nobel quelques années plus tard. Étant donné que dans un milieu homogène, une onde n’est sensé se propager qu’en ligne droite, les scientifiques ont cherchés à comprendre comment le signal avait pu s’affranchir de la sphéricité de la Terre pour atteindre l’autre côté de l’océan. L’hypothèse de couches réfléchissantes est alors posée, et sera développée pour finalement aboutir à l’existence d’une couche de l’atmosphère appelée ionosphère, un plasma qui permet la réflection des ondes radios pour atteindre des endroits éloignés du globe. A travers cet exemple, nous allons essayer de comprendre les propriétés générales de l’interaction onde-plasma</a:t>
            </a:r>
            <a:endParaRPr/>
          </a:p>
          <a:p>
            <a:pPr indent="-308610" lvl="0" marL="457200" rtl="0" algn="l">
              <a:spcBef>
                <a:spcPts val="1200"/>
              </a:spcBef>
              <a:spcAft>
                <a:spcPts val="0"/>
              </a:spcAft>
              <a:buSzPct val="100000"/>
              <a:buAutoNum type="arabicPeriod"/>
            </a:pPr>
            <a:r>
              <a:rPr lang="fr"/>
              <a:t>Propagation d’une onde </a:t>
            </a:r>
            <a:r>
              <a:rPr lang="fr"/>
              <a:t>électromagnétique</a:t>
            </a:r>
            <a:endParaRPr/>
          </a:p>
          <a:p>
            <a:pPr indent="-290830" lvl="1" marL="914400" rtl="0" algn="l">
              <a:spcBef>
                <a:spcPts val="0"/>
              </a:spcBef>
              <a:spcAft>
                <a:spcPts val="0"/>
              </a:spcAft>
              <a:buSzPct val="100000"/>
              <a:buAutoNum type="arabicPeriod"/>
            </a:pPr>
            <a:r>
              <a:rPr lang="fr"/>
              <a:t>Cadre de l’étude</a:t>
            </a:r>
            <a:endParaRPr/>
          </a:p>
          <a:p>
            <a:pPr indent="-290830" lvl="1" marL="914400" rtl="0" algn="l">
              <a:spcBef>
                <a:spcPts val="0"/>
              </a:spcBef>
              <a:spcAft>
                <a:spcPts val="0"/>
              </a:spcAft>
              <a:buSzPct val="100000"/>
              <a:buAutoNum type="arabicPeriod"/>
            </a:pPr>
            <a:r>
              <a:rPr lang="fr"/>
              <a:t>Equation de Maxwelle</a:t>
            </a:r>
            <a:endParaRPr/>
          </a:p>
          <a:p>
            <a:pPr indent="-290830" lvl="1" marL="914400" rtl="0" algn="l">
              <a:spcBef>
                <a:spcPts val="0"/>
              </a:spcBef>
              <a:spcAft>
                <a:spcPts val="0"/>
              </a:spcAft>
              <a:buSzPct val="100000"/>
              <a:buAutoNum type="arabicPeriod"/>
            </a:pPr>
            <a:r>
              <a:rPr lang="fr"/>
              <a:t>Relation de dispersion</a:t>
            </a:r>
            <a:endParaRPr/>
          </a:p>
          <a:p>
            <a:pPr indent="-290830" lvl="1" marL="914400" rtl="0" algn="l">
              <a:spcBef>
                <a:spcPts val="0"/>
              </a:spcBef>
              <a:spcAft>
                <a:spcPts val="0"/>
              </a:spcAft>
              <a:buSzPct val="100000"/>
              <a:buAutoNum type="arabicPeriod"/>
            </a:pPr>
            <a:r>
              <a:rPr lang="fr"/>
              <a:t>Structure</a:t>
            </a:r>
            <a:r>
              <a:rPr lang="fr"/>
              <a:t> de l’onde</a:t>
            </a:r>
            <a:endParaRPr/>
          </a:p>
          <a:p>
            <a:pPr indent="-308610" lvl="0" marL="457200" rtl="0" algn="l">
              <a:spcBef>
                <a:spcPts val="0"/>
              </a:spcBef>
              <a:spcAft>
                <a:spcPts val="0"/>
              </a:spcAft>
              <a:buSzPct val="100000"/>
              <a:buAutoNum type="arabicPeriod"/>
            </a:pPr>
            <a:r>
              <a:rPr lang="fr"/>
              <a:t>Paquet d’onde et vitesse de groupe</a:t>
            </a:r>
            <a:endParaRPr/>
          </a:p>
          <a:p>
            <a:pPr indent="-290830" lvl="1" marL="914400" rtl="0" algn="l">
              <a:spcBef>
                <a:spcPts val="0"/>
              </a:spcBef>
              <a:spcAft>
                <a:spcPts val="0"/>
              </a:spcAft>
              <a:buSzPct val="100000"/>
              <a:buAutoNum type="arabicPeriod"/>
            </a:pPr>
            <a:r>
              <a:rPr lang="fr"/>
              <a:t>propagation de 2 onde de </a:t>
            </a:r>
            <a:r>
              <a:rPr lang="fr"/>
              <a:t>vitesse</a:t>
            </a:r>
            <a:r>
              <a:rPr lang="fr"/>
              <a:t> différente</a:t>
            </a:r>
            <a:endParaRPr/>
          </a:p>
          <a:p>
            <a:pPr indent="-290830" lvl="1" marL="914400" rtl="0" algn="l">
              <a:spcBef>
                <a:spcPts val="0"/>
              </a:spcBef>
              <a:spcAft>
                <a:spcPts val="0"/>
              </a:spcAft>
              <a:buSzPct val="100000"/>
              <a:buAutoNum type="arabicPeriod"/>
            </a:pPr>
            <a:r>
              <a:rPr lang="fr"/>
              <a:t>généralisation</a:t>
            </a:r>
            <a:r>
              <a:rPr lang="fr"/>
              <a:t> au paquet d’onde</a:t>
            </a:r>
            <a:endParaRPr/>
          </a:p>
          <a:p>
            <a:pPr indent="-308610" lvl="0" marL="457200" rtl="0" algn="l">
              <a:spcBef>
                <a:spcPts val="0"/>
              </a:spcBef>
              <a:spcAft>
                <a:spcPts val="0"/>
              </a:spcAft>
              <a:buSzPct val="100000"/>
              <a:buChar char="●"/>
            </a:pPr>
            <a:r>
              <a:rPr lang="fr"/>
              <a:t>le livre LLC</a:t>
            </a:r>
            <a:endParaRPr/>
          </a:p>
          <a:p>
            <a:pPr indent="-308610" lvl="0" marL="457200" rtl="0" algn="l">
              <a:spcBef>
                <a:spcPts val="0"/>
              </a:spcBef>
              <a:spcAft>
                <a:spcPts val="0"/>
              </a:spcAft>
              <a:buSzPct val="100000"/>
              <a:buChar char="●"/>
            </a:pPr>
            <a:r>
              <a:rPr lang="fr"/>
              <a:t>le livre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I) 1) Cadre de l’étude</a:t>
            </a:r>
            <a:endParaRPr/>
          </a:p>
        </p:txBody>
      </p:sp>
      <p:sp>
        <p:nvSpPr>
          <p:cNvPr id="67" name="Google Shape;67;p15"/>
          <p:cNvSpPr txBox="1"/>
          <p:nvPr>
            <p:ph idx="1" type="body"/>
          </p:nvPr>
        </p:nvSpPr>
        <p:spPr>
          <a:xfrm>
            <a:off x="311700" y="1152475"/>
            <a:ext cx="62895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fr"/>
              <a:t>Constitution du</a:t>
            </a:r>
            <a:r>
              <a:rPr lang="fr"/>
              <a:t> plasma n+ n-</a:t>
            </a:r>
            <a:endParaRPr/>
          </a:p>
          <a:p>
            <a:pPr indent="-342900" lvl="0" marL="457200" rtl="0" algn="l">
              <a:spcBef>
                <a:spcPts val="0"/>
              </a:spcBef>
              <a:spcAft>
                <a:spcPts val="0"/>
              </a:spcAft>
              <a:buSzPts val="1800"/>
              <a:buChar char="●"/>
            </a:pPr>
            <a:r>
              <a:rPr lang="fr"/>
              <a:t>Plasma peu dense :  -&gt; pas de collisions et pas d’interaction electrostat</a:t>
            </a:r>
            <a:endParaRPr/>
          </a:p>
          <a:p>
            <a:pPr indent="-342900" lvl="0" marL="457200" rtl="0" algn="l">
              <a:spcBef>
                <a:spcPts val="0"/>
              </a:spcBef>
              <a:spcAft>
                <a:spcPts val="0"/>
              </a:spcAft>
              <a:buSzPts val="1800"/>
              <a:buChar char="●"/>
            </a:pPr>
            <a:r>
              <a:rPr lang="fr"/>
              <a:t>Champ E + PFD + M_ion&gt;&gt; m_e-  -&gt; le mv des ion et </a:t>
            </a:r>
            <a:r>
              <a:rPr lang="fr"/>
              <a:t>négligeable</a:t>
            </a:r>
            <a:endParaRPr/>
          </a:p>
          <a:p>
            <a:pPr indent="-342900" lvl="0" marL="457200" rtl="0" algn="l">
              <a:spcBef>
                <a:spcPts val="0"/>
              </a:spcBef>
              <a:spcAft>
                <a:spcPts val="0"/>
              </a:spcAft>
              <a:buSzPts val="1800"/>
              <a:buChar char="●"/>
            </a:pPr>
            <a:r>
              <a:rPr lang="fr"/>
              <a:t>expression de J</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I) 2) </a:t>
            </a:r>
            <a:r>
              <a:rPr lang="fr"/>
              <a:t>Equation</a:t>
            </a:r>
            <a:r>
              <a:rPr lang="fr"/>
              <a:t> de Maxwelle</a:t>
            </a:r>
            <a:endParaRPr/>
          </a:p>
        </p:txBody>
      </p:sp>
      <p:sp>
        <p:nvSpPr>
          <p:cNvPr id="73" name="Google Shape;73;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Propagation</a:t>
            </a:r>
            <a:r>
              <a:rPr lang="fr"/>
              <a:t> d’un onde monochromatique</a:t>
            </a:r>
            <a:endParaRPr/>
          </a:p>
          <a:p>
            <a:pPr indent="-342900" lvl="0" marL="457200" rtl="0" algn="l">
              <a:spcBef>
                <a:spcPts val="1200"/>
              </a:spcBef>
              <a:spcAft>
                <a:spcPts val="0"/>
              </a:spcAft>
              <a:buSzPts val="1800"/>
              <a:buChar char="●"/>
            </a:pPr>
            <a:r>
              <a:rPr lang="fr"/>
              <a:t>Non relativiste -&gt; F_lorentz_B négligeable</a:t>
            </a:r>
            <a:endParaRPr/>
          </a:p>
          <a:p>
            <a:pPr indent="-342900" lvl="0" marL="457200" rtl="0" algn="l">
              <a:spcBef>
                <a:spcPts val="0"/>
              </a:spcBef>
              <a:spcAft>
                <a:spcPts val="0"/>
              </a:spcAft>
              <a:buSzPts val="1800"/>
              <a:buChar char="●"/>
            </a:pPr>
            <a:r>
              <a:rPr lang="fr"/>
              <a:t>PFD + Eq de Maxwelle + J -&gt; ED du champ E</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I) 3) Relation de dispersion</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On cherche des solutions de la forme d’ OPPH</a:t>
            </a:r>
            <a:endParaRPr/>
          </a:p>
          <a:p>
            <a:pPr indent="0" lvl="0" marL="0" rtl="0" algn="l">
              <a:spcBef>
                <a:spcPts val="1200"/>
              </a:spcBef>
              <a:spcAft>
                <a:spcPts val="0"/>
              </a:spcAft>
              <a:buNone/>
            </a:pPr>
            <a:r>
              <a:rPr lang="fr"/>
              <a:t>Ecriture de E en complex</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fr"/>
              <a:t>Résolution</a:t>
            </a:r>
            <a:r>
              <a:rPr lang="fr"/>
              <a:t> de l’eq qui donne la relation de dispersion</a:t>
            </a:r>
            <a:endParaRPr/>
          </a:p>
          <a:p>
            <a:pPr indent="0" lvl="0" marL="0" rtl="0" algn="l">
              <a:spcBef>
                <a:spcPts val="1200"/>
              </a:spcBef>
              <a:spcAft>
                <a:spcPts val="0"/>
              </a:spcAft>
              <a:buNone/>
            </a:pPr>
            <a:r>
              <a:rPr lang="fr"/>
              <a:t>description des cas w&gt;wp et w&lt;wp</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fr"/>
              <a:t>plus w est </a:t>
            </a:r>
            <a:r>
              <a:rPr lang="fr"/>
              <a:t>élevé</a:t>
            </a:r>
            <a:r>
              <a:rPr lang="fr"/>
              <a:t> plus on se rapproche d’une onde dans le vide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I) 4) Structure de l’onde</a:t>
            </a: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fr"/>
              <a:t>En notation réel on </a:t>
            </a:r>
            <a:r>
              <a:rPr lang="fr"/>
              <a:t>retrouve</a:t>
            </a:r>
            <a:r>
              <a:rPr lang="fr"/>
              <a:t> le </a:t>
            </a:r>
            <a:r>
              <a:rPr lang="fr"/>
              <a:t>trièdre</a:t>
            </a:r>
            <a:r>
              <a:rPr lang="fr"/>
              <a:t> direct -&gt; OPPH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II)1)Propagation de 2 ondes de fréquence différente</a:t>
            </a:r>
            <a:endParaRPr/>
          </a:p>
        </p:txBody>
      </p:sp>
      <p:sp>
        <p:nvSpPr>
          <p:cNvPr id="91" name="Google Shape;91;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fr"/>
              <a:t>Ond e moyenne de pulsation w0 v=w0/k0</a:t>
            </a:r>
            <a:endParaRPr/>
          </a:p>
          <a:p>
            <a:pPr indent="0" lvl="0" marL="0" rtl="0" algn="l">
              <a:spcBef>
                <a:spcPts val="1200"/>
              </a:spcBef>
              <a:spcAft>
                <a:spcPts val="1200"/>
              </a:spcAft>
              <a:buNone/>
            </a:pPr>
            <a:r>
              <a:rPr lang="fr"/>
              <a:t>onde de </a:t>
            </a:r>
            <a:r>
              <a:rPr lang="fr"/>
              <a:t>l'enveloppe</a:t>
            </a:r>
            <a:r>
              <a:rPr lang="fr"/>
              <a:t> de pulsation dw v=dw/dk</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II) 2) Généralisation pour la notion de paquete d’onde</a:t>
            </a:r>
            <a:endParaRPr/>
          </a:p>
        </p:txBody>
      </p:sp>
      <p:sp>
        <p:nvSpPr>
          <p:cNvPr id="97" name="Google Shape;97;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fr"/>
              <a:t>Approfondire</a:t>
            </a:r>
            <a:endParaRPr/>
          </a:p>
        </p:txBody>
      </p:sp>
      <p:sp>
        <p:nvSpPr>
          <p:cNvPr id="103" name="Google Shape;103;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fr"/>
              <a:t>Le maximum sur le soleil</a:t>
            </a:r>
            <a:endParaRPr/>
          </a:p>
          <a:p>
            <a:pPr indent="-342900" lvl="0" marL="457200" rtl="0" algn="l">
              <a:spcBef>
                <a:spcPts val="0"/>
              </a:spcBef>
              <a:spcAft>
                <a:spcPts val="0"/>
              </a:spcAft>
              <a:buSzPts val="1800"/>
              <a:buChar char="●"/>
            </a:pPr>
            <a:r>
              <a:rPr lang="fr"/>
              <a:t> Onde Alfvén : onde transverse</a:t>
            </a:r>
            <a:endParaRPr/>
          </a:p>
          <a:p>
            <a:pPr indent="-342900" lvl="0" marL="457200" rtl="0" algn="l">
              <a:spcBef>
                <a:spcPts val="0"/>
              </a:spcBef>
              <a:spcAft>
                <a:spcPts val="0"/>
              </a:spcAft>
              <a:buSzPts val="1800"/>
              <a:buChar char="●"/>
            </a:pPr>
            <a:r>
              <a:rPr lang="fr"/>
              <a:t> Onde de choc dans les plasma</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