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59" r:id="rId8"/>
    <p:sldId id="265" r:id="rId9"/>
    <p:sldId id="260" r:id="rId10"/>
    <p:sldId id="266" r:id="rId11"/>
    <p:sldId id="261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9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200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4FE9D-8737-387A-B5A2-0431EE84F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303F2B-3C7C-2055-590A-D37BCFDC4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58FEC0-4E89-824E-4842-36B98157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D710-E463-C940-8B65-521659E4F47E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A6265A-9063-EE58-412D-369008C3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E08BB8-EB8F-51F0-5021-87BB6FF0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B2D8-6BCC-7C4F-85E4-19B021118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8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4A1D8C-47E2-4393-6964-EC442210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2301DB-3ECC-D8F3-1949-78333C060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21D455-9D89-D4B4-0505-02A4F182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D710-E463-C940-8B65-521659E4F47E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6D50E9-7E9C-44B8-1F42-2E964D59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9DC3B0-E153-1D54-04F4-48B16338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B2D8-6BCC-7C4F-85E4-19B021118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65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7001BE-FFDC-EDF8-2C42-C9FB05587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904A2C-5C34-6874-3AE6-A843935C9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996338-5307-6D51-8CEA-7D1EC5DC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D710-E463-C940-8B65-521659E4F47E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AEC7B1-DBB4-AB4E-69B4-10F8B4C1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F8A9CF-0D0B-3069-5D90-723E697B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B2D8-6BCC-7C4F-85E4-19B021118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37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C59F0E-52C4-D409-7061-B2967BCC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3DAC4-BF9F-D224-F5F7-D621362A0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888B4C-F805-0D79-7454-CB75E34D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D710-E463-C940-8B65-521659E4F47E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410719-FEA7-FDF3-D223-102ECDF3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89F807-1D0E-FA36-6188-8274410E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B2D8-6BCC-7C4F-85E4-19B021118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5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2E1712-4BA1-898B-BB79-497BC19D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6C7E88-B261-023B-E828-2D10C98C3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DD51BC-173F-9641-7B61-C0653060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D710-E463-C940-8B65-521659E4F47E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4B148F-7D5F-BA4E-9851-0DDF72D7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50D32A-C0A5-635C-B41D-41B698C0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B2D8-6BCC-7C4F-85E4-19B021118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43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FEA62C-46AE-047D-33ED-EE50AF5D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8F435-8740-1130-62B2-6A31101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FCFE2E-2EF4-191D-58A3-DF3EC9C54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E05DA7-F3F0-6FEC-CB0C-E52CDAF7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D710-E463-C940-8B65-521659E4F47E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7849FD-42D1-48A3-5103-F4D8C4C8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AC6F81-28B2-541A-A302-555565030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B2D8-6BCC-7C4F-85E4-19B021118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31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5CBAA-EC9A-ACDF-BA53-9662D7EB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84F5DB-1110-1176-0D7A-234A85DD2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D40768-CA1C-7E48-485E-5B2EE8B68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FFEBB9-B2A5-9578-6643-2630188A5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389695-54D8-6DE3-AC38-FFA1D9177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C5A6AD-886B-75C1-C2E4-F9D122AF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D710-E463-C940-8B65-521659E4F47E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F602704-3752-C654-01C7-210AA735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192205-D374-7D54-635C-656513BB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B2D8-6BCC-7C4F-85E4-19B021118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7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45BC1-31F5-D5B7-0CAA-4DBB084B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760865-3852-86E2-CBE2-0263DBF4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D710-E463-C940-8B65-521659E4F47E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1CC20F-3328-C8E4-3A92-0540A7B9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1DF4E5-14BE-17D1-4FAE-EA550D9D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B2D8-6BCC-7C4F-85E4-19B021118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76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B9B1B2-74F8-438F-535F-5E6F23F6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D710-E463-C940-8B65-521659E4F47E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66278F-BED0-EB47-F31F-5C4A0040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6C0658-4A64-2891-3E97-FF58C4CA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B2D8-6BCC-7C4F-85E4-19B021118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15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73DCA-8BB4-ACC3-667B-320942477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4CDBCD-CEA3-BF1F-C92A-B6F53E3A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375461-4A58-22A5-6AED-7B39DB65B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004270-CD5F-19BA-AA42-2740606E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D710-E463-C940-8B65-521659E4F47E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F7B8CE-7713-363D-0003-A13737EE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4E648D-A780-90B2-D671-39B316B3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B2D8-6BCC-7C4F-85E4-19B021118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65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C847F-B4F8-9466-744E-094FA5B0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D2BDE85-1F37-1E0E-6379-02E5460DC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0C3B0D-E38B-3BC2-B8D2-BA7897865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276FED-9A09-5253-9695-934B7754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D710-E463-C940-8B65-521659E4F47E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D60C65-DEAC-8CA2-B3DB-1B6B26E7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AA9733-87F5-AF56-941A-C801BA7B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B2D8-6BCC-7C4F-85E4-19B021118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74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A5F683-D78B-6E7F-7B45-A67A2C5C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437A63-1781-ADBD-909D-2B577C90E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EA37EB-808A-8EDB-2297-E681E03C3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BD710-E463-C940-8B65-521659E4F47E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41D0CC-32F7-6C2F-7EBA-18194973A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95F187-07AC-AD10-8C50-016C3652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B2D8-6BCC-7C4F-85E4-19B0211183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9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C251C-6702-C729-06C2-D934E7987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057" y="523648"/>
            <a:ext cx="10297886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LPOB 21 </a:t>
            </a:r>
            <a:r>
              <a:rPr lang="fr-FR" b="1" dirty="0">
                <a:effectLst/>
              </a:rPr>
              <a:t>Milieux magnétiques: diamagnétisme, paramagnétisme, ferromagnétisme.</a:t>
            </a:r>
            <a:r>
              <a:rPr lang="fr-FR" dirty="0"/>
              <a:t>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B88AE6-5A09-4C3E-5F6F-4F1B29E5B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/>
              <a:t>Niveau L3</a:t>
            </a:r>
          </a:p>
          <a:p>
            <a:pPr algn="l"/>
            <a:r>
              <a:rPr lang="fr-FR" dirty="0"/>
              <a:t>Prérequis: Physique statistique (ensemble canonique), physique quantique (moment orbital, spin, magnéton de </a:t>
            </a:r>
            <a:r>
              <a:rPr lang="fr-FR" dirty="0" err="1"/>
              <a:t>bohr</a:t>
            </a:r>
            <a:r>
              <a:rPr lang="fr-FR" dirty="0"/>
              <a:t>, rapport gyromagnétique)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23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82DE32-9FB3-CD00-A709-05E36D9B6E10}"/>
              </a:ext>
            </a:extLst>
          </p:cNvPr>
          <p:cNvSpPr/>
          <p:nvPr/>
        </p:nvSpPr>
        <p:spPr>
          <a:xfrm>
            <a:off x="-1017638" y="-250723"/>
            <a:ext cx="13863484" cy="71087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14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C251C-6702-C729-06C2-D934E7987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757" y="0"/>
            <a:ext cx="11837338" cy="1526378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Résolution équation auto-cohérente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91663BA-6958-C757-5B5A-59225D5B4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08" b="13339"/>
          <a:stretch/>
        </p:blipFill>
        <p:spPr>
          <a:xfrm>
            <a:off x="4149562" y="2191968"/>
            <a:ext cx="3534699" cy="214405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E006E9-4793-8B59-B5AF-EE9BC7B92B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08" b="13339"/>
          <a:stretch/>
        </p:blipFill>
        <p:spPr>
          <a:xfrm>
            <a:off x="368709" y="2191969"/>
            <a:ext cx="3534698" cy="214405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F2335E1-048B-5BCE-7A6F-E7E19FF465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492" t="-2981" r="-484" b="16320"/>
          <a:stretch/>
        </p:blipFill>
        <p:spPr>
          <a:xfrm>
            <a:off x="7930416" y="2191968"/>
            <a:ext cx="3534697" cy="21440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932F875-EA88-6D66-8E16-055D8F1376EA}"/>
                  </a:ext>
                </a:extLst>
              </p:cNvPr>
              <p:cNvSpPr txBox="1"/>
              <p:nvPr/>
            </p:nvSpPr>
            <p:spPr>
              <a:xfrm>
                <a:off x="1778524" y="4336025"/>
                <a:ext cx="715068" cy="565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932F875-EA88-6D66-8E16-055D8F137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524" y="4336025"/>
                <a:ext cx="715068" cy="565668"/>
              </a:xfrm>
              <a:prstGeom prst="rect">
                <a:avLst/>
              </a:prstGeom>
              <a:blipFill>
                <a:blip r:embed="rId5"/>
                <a:stretch>
                  <a:fillRect l="-7018" t="-2222" r="-7018"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A5D1570-1F8F-CF33-7C44-83033A6F14ED}"/>
                  </a:ext>
                </a:extLst>
              </p:cNvPr>
              <p:cNvSpPr txBox="1"/>
              <p:nvPr/>
            </p:nvSpPr>
            <p:spPr>
              <a:xfrm>
                <a:off x="5738466" y="4293694"/>
                <a:ext cx="715068" cy="565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A5D1570-1F8F-CF33-7C44-83033A6F1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466" y="4293694"/>
                <a:ext cx="715068" cy="565668"/>
              </a:xfrm>
              <a:prstGeom prst="rect">
                <a:avLst/>
              </a:prstGeom>
              <a:blipFill>
                <a:blip r:embed="rId6"/>
                <a:stretch>
                  <a:fillRect l="-6897" r="-6897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6E365B8-2147-6969-A18D-D3B300500114}"/>
                  </a:ext>
                </a:extLst>
              </p:cNvPr>
              <p:cNvSpPr txBox="1"/>
              <p:nvPr/>
            </p:nvSpPr>
            <p:spPr>
              <a:xfrm>
                <a:off x="9340230" y="4280857"/>
                <a:ext cx="715068" cy="565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6E365B8-2147-6969-A18D-D3B300500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230" y="4280857"/>
                <a:ext cx="715068" cy="565668"/>
              </a:xfrm>
              <a:prstGeom prst="rect">
                <a:avLst/>
              </a:prstGeom>
              <a:blipFill>
                <a:blip r:embed="rId7"/>
                <a:stretch>
                  <a:fillRect l="-7018" r="-7018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30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82DE32-9FB3-CD00-A709-05E36D9B6E10}"/>
              </a:ext>
            </a:extLst>
          </p:cNvPr>
          <p:cNvSpPr/>
          <p:nvPr/>
        </p:nvSpPr>
        <p:spPr>
          <a:xfrm>
            <a:off x="-1017638" y="-250723"/>
            <a:ext cx="13863484" cy="71087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47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82DE32-9FB3-CD00-A709-05E36D9B6E10}"/>
              </a:ext>
            </a:extLst>
          </p:cNvPr>
          <p:cNvSpPr/>
          <p:nvPr/>
        </p:nvSpPr>
        <p:spPr>
          <a:xfrm>
            <a:off x="-1017638" y="-250723"/>
            <a:ext cx="13863484" cy="71087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43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C251C-6702-C729-06C2-D934E7987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057" y="523648"/>
            <a:ext cx="10297886" cy="837066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Introduction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B88AE6-5A09-4C3E-5F6F-4F1B29E5B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057" y="1360714"/>
            <a:ext cx="9144000" cy="1012372"/>
          </a:xfrm>
        </p:spPr>
        <p:txBody>
          <a:bodyPr/>
          <a:lstStyle/>
          <a:p>
            <a:pPr algn="l"/>
            <a:r>
              <a:rPr lang="fr-FR" dirty="0"/>
              <a:t>Magnétisme un phénomène constaté depuis longtemps et utilisé pour s’orienter </a:t>
            </a:r>
          </a:p>
          <a:p>
            <a:pPr algn="l"/>
            <a:endParaRPr lang="fr-FR" dirty="0"/>
          </a:p>
        </p:txBody>
      </p:sp>
      <p:pic>
        <p:nvPicPr>
          <p:cNvPr id="5" name="Image 4" descr="Une image contenant périphérique, noir, boussole, jauge&#10;&#10;Description générée automatiquement">
            <a:extLst>
              <a:ext uri="{FF2B5EF4-FFF2-40B4-BE49-F238E27FC236}">
                <a16:creationId xmlns:a16="http://schemas.microsoft.com/office/drawing/2014/main" id="{AAA680E4-4AB5-85B6-F8F5-01CFB7F61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933" y="1782833"/>
            <a:ext cx="2531224" cy="2070709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584258AE-5791-519D-F974-7A101BAB2F26}"/>
              </a:ext>
            </a:extLst>
          </p:cNvPr>
          <p:cNvSpPr txBox="1">
            <a:spLocks/>
          </p:cNvSpPr>
          <p:nvPr/>
        </p:nvSpPr>
        <p:spPr>
          <a:xfrm>
            <a:off x="947057" y="3853542"/>
            <a:ext cx="9144000" cy="101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Une compréhension plus tardive des phénomènes sous jacent</a:t>
            </a:r>
          </a:p>
          <a:p>
            <a:pPr algn="l"/>
            <a:endParaRPr lang="fr-FR" dirty="0"/>
          </a:p>
        </p:txBody>
      </p:sp>
      <p:pic>
        <p:nvPicPr>
          <p:cNvPr id="9" name="Image 8" descr="Une image contenant personne, homme, intérieur, complet&#10;&#10;Description générée automatiquement">
            <a:extLst>
              <a:ext uri="{FF2B5EF4-FFF2-40B4-BE49-F238E27FC236}">
                <a16:creationId xmlns:a16="http://schemas.microsoft.com/office/drawing/2014/main" id="{9D651F7D-FF44-DFEA-9190-5D7C52DDF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943" y="4359728"/>
            <a:ext cx="1492199" cy="2025359"/>
          </a:xfrm>
          <a:prstGeom prst="rect">
            <a:avLst/>
          </a:prstGeom>
        </p:spPr>
      </p:pic>
      <p:pic>
        <p:nvPicPr>
          <p:cNvPr id="11" name="Image 10" descr="Une image contenant personne, homme, mur, complet&#10;&#10;Description générée automatiquement">
            <a:extLst>
              <a:ext uri="{FF2B5EF4-FFF2-40B4-BE49-F238E27FC236}">
                <a16:creationId xmlns:a16="http://schemas.microsoft.com/office/drawing/2014/main" id="{745EF95B-9D7C-3987-1D36-5BAFD2BF5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346" y="4347446"/>
            <a:ext cx="1492199" cy="1998924"/>
          </a:xfrm>
          <a:prstGeom prst="rect">
            <a:avLst/>
          </a:prstGeom>
        </p:spPr>
      </p:pic>
      <p:pic>
        <p:nvPicPr>
          <p:cNvPr id="13" name="Image 12" descr="Une image contenant personne, mur, homme, posant&#10;&#10;Description générée automatiquement">
            <a:extLst>
              <a:ext uri="{FF2B5EF4-FFF2-40B4-BE49-F238E27FC236}">
                <a16:creationId xmlns:a16="http://schemas.microsoft.com/office/drawing/2014/main" id="{DBB83830-AE06-207A-5903-8736709D7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347446"/>
            <a:ext cx="1673799" cy="2025359"/>
          </a:xfrm>
          <a:prstGeom prst="rect">
            <a:avLst/>
          </a:prstGeom>
        </p:spPr>
      </p:pic>
      <p:pic>
        <p:nvPicPr>
          <p:cNvPr id="15" name="Image 14" descr="Une image contenant personne, homme, mur, cravate&#10;&#10;Description générée automatiquement">
            <a:extLst>
              <a:ext uri="{FF2B5EF4-FFF2-40B4-BE49-F238E27FC236}">
                <a16:creationId xmlns:a16="http://schemas.microsoft.com/office/drawing/2014/main" id="{4CABE9C1-CB34-93C4-9A1E-F51D95ACF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4782" y="4365724"/>
            <a:ext cx="1318103" cy="197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6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82DE32-9FB3-CD00-A709-05E36D9B6E10}"/>
              </a:ext>
            </a:extLst>
          </p:cNvPr>
          <p:cNvSpPr/>
          <p:nvPr/>
        </p:nvSpPr>
        <p:spPr>
          <a:xfrm>
            <a:off x="-1017638" y="-250723"/>
            <a:ext cx="13863484" cy="71087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71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C251C-6702-C729-06C2-D934E7987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056" y="0"/>
            <a:ext cx="11484429" cy="1526378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Le diamagnétisme et le paramagnétisme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C9E95C3-3EF0-0548-82DA-2F0F66A6AC4C}"/>
              </a:ext>
            </a:extLst>
          </p:cNvPr>
          <p:cNvGrpSpPr/>
          <p:nvPr/>
        </p:nvGrpSpPr>
        <p:grpSpPr>
          <a:xfrm>
            <a:off x="685800" y="1973686"/>
            <a:ext cx="8316686" cy="646331"/>
            <a:chOff x="685800" y="1973686"/>
            <a:chExt cx="8316686" cy="646331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F52BA0A-3ABF-7342-A21D-AEDF06276A9D}"/>
                </a:ext>
              </a:extLst>
            </p:cNvPr>
            <p:cNvSpPr txBox="1"/>
            <p:nvPr/>
          </p:nvSpPr>
          <p:spPr>
            <a:xfrm>
              <a:off x="685800" y="1973686"/>
              <a:ext cx="8316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Paramagnétisme: les éléments constitutifs du matériau possède un moment magnétique     permanent alors il est paramagnétique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9F7F9D25-915E-704A-6F19-612C22E32C17}"/>
                    </a:ext>
                  </a:extLst>
                </p:cNvPr>
                <p:cNvSpPr txBox="1"/>
                <p:nvPr/>
              </p:nvSpPr>
              <p:spPr>
                <a:xfrm>
                  <a:off x="1890252" y="2296851"/>
                  <a:ext cx="24628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9F7F9D25-915E-704A-6F19-612C22E32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0252" y="2296851"/>
                  <a:ext cx="246286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15000" r="-15000" b="-2608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014B8F3-94A1-3AC5-C4DD-41168D0418F0}"/>
              </a:ext>
            </a:extLst>
          </p:cNvPr>
          <p:cNvGrpSpPr/>
          <p:nvPr/>
        </p:nvGrpSpPr>
        <p:grpSpPr>
          <a:xfrm>
            <a:off x="685800" y="3459540"/>
            <a:ext cx="8316686" cy="923330"/>
            <a:chOff x="685800" y="3459540"/>
            <a:chExt cx="8316686" cy="923330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D3639C0-CF2E-ECAE-BD1B-14F1F9B76D83}"/>
                </a:ext>
              </a:extLst>
            </p:cNvPr>
            <p:cNvSpPr txBox="1"/>
            <p:nvPr/>
          </p:nvSpPr>
          <p:spPr>
            <a:xfrm>
              <a:off x="685800" y="3459540"/>
              <a:ext cx="83166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Diamagnétisme: pour un matériau quelconque, lorsqu’on applique un champ magnétique, les électrons réagissent de manière à minimiser le champ magnétique (loi de Lenz), des moments magnétiques sont alors induits pour diminuer  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FD1FD71-0DAA-26B1-F11C-35B177793706}"/>
                </a:ext>
              </a:extLst>
            </p:cNvPr>
            <p:cNvSpPr txBox="1"/>
            <p:nvPr/>
          </p:nvSpPr>
          <p:spPr>
            <a:xfrm>
              <a:off x="7265691" y="4046879"/>
              <a:ext cx="24628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b="1" dirty="0"/>
                <a:t>B</a:t>
              </a:r>
            </a:p>
          </p:txBody>
        </p:sp>
      </p:grpSp>
      <p:pic>
        <p:nvPicPr>
          <p:cNvPr id="17" name="Image 16" descr="Une image contenant table&#10;&#10;Description générée automatiquement">
            <a:extLst>
              <a:ext uri="{FF2B5EF4-FFF2-40B4-BE49-F238E27FC236}">
                <a16:creationId xmlns:a16="http://schemas.microsoft.com/office/drawing/2014/main" id="{A4AA9EF3-F0CA-4452-C708-77A826FF7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743" y="1526378"/>
            <a:ext cx="26924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7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82DE32-9FB3-CD00-A709-05E36D9B6E10}"/>
              </a:ext>
            </a:extLst>
          </p:cNvPr>
          <p:cNvSpPr/>
          <p:nvPr/>
        </p:nvSpPr>
        <p:spPr>
          <a:xfrm>
            <a:off x="-1017638" y="-250723"/>
            <a:ext cx="13863484" cy="71087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37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C251C-6702-C729-06C2-D934E7987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31" y="-325927"/>
            <a:ext cx="11837338" cy="1526378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Théorie semi-classique du diamagnétisme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B22A704-6A83-43A2-33E6-59059AF4408F}"/>
              </a:ext>
            </a:extLst>
          </p:cNvPr>
          <p:cNvGrpSpPr/>
          <p:nvPr/>
        </p:nvGrpSpPr>
        <p:grpSpPr>
          <a:xfrm>
            <a:off x="6796545" y="1772100"/>
            <a:ext cx="4819185" cy="3674907"/>
            <a:chOff x="3802622" y="1609868"/>
            <a:chExt cx="4819185" cy="3674907"/>
          </a:xfrm>
        </p:grpSpPr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5BF6AF02-8FD2-FC50-E136-656D5D5D5B53}"/>
                </a:ext>
              </a:extLst>
            </p:cNvPr>
            <p:cNvCxnSpPr/>
            <p:nvPr/>
          </p:nvCxnSpPr>
          <p:spPr>
            <a:xfrm>
              <a:off x="5810862" y="3982065"/>
              <a:ext cx="0" cy="1268362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avec flèche 3">
              <a:extLst>
                <a:ext uri="{FF2B5EF4-FFF2-40B4-BE49-F238E27FC236}">
                  <a16:creationId xmlns:a16="http://schemas.microsoft.com/office/drawing/2014/main" id="{FB04A508-63F2-7598-6AC8-A8E915A1A2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0864" y="1769807"/>
              <a:ext cx="0" cy="22122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784E476F-2C0E-8899-13BD-F1991C710EDF}"/>
                </a:ext>
              </a:extLst>
            </p:cNvPr>
            <p:cNvCxnSpPr>
              <a:cxnSpLocks/>
              <a:endCxn id="13" idx="5"/>
            </p:cNvCxnSpPr>
            <p:nvPr/>
          </p:nvCxnSpPr>
          <p:spPr>
            <a:xfrm>
              <a:off x="5810864" y="3982065"/>
              <a:ext cx="1420038" cy="6050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0BAB8E26-D6F2-BD4D-34CF-7C1FAFCC7FA8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 flipH="1">
              <a:off x="4390822" y="3982065"/>
              <a:ext cx="1420041" cy="6050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70B2A7A-6AAD-39E5-F3CD-FD7E570BA20B}"/>
                </a:ext>
              </a:extLst>
            </p:cNvPr>
            <p:cNvSpPr/>
            <p:nvPr/>
          </p:nvSpPr>
          <p:spPr>
            <a:xfrm>
              <a:off x="3802622" y="3429000"/>
              <a:ext cx="4016480" cy="1356852"/>
            </a:xfrm>
            <a:prstGeom prst="ellipse">
              <a:avLst/>
            </a:prstGeom>
            <a:solidFill>
              <a:schemeClr val="accent1">
                <a:alpha val="26518"/>
              </a:schemeClr>
            </a:solidFill>
            <a:ln>
              <a:solidFill>
                <a:schemeClr val="tx1"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7043D362-266D-B759-AE3F-2BD4CA757978}"/>
                </a:ext>
              </a:extLst>
            </p:cNvPr>
            <p:cNvCxnSpPr/>
            <p:nvPr/>
          </p:nvCxnSpPr>
          <p:spPr>
            <a:xfrm flipV="1">
              <a:off x="5810862" y="2757949"/>
              <a:ext cx="0" cy="12241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èche vers le bas 26">
              <a:extLst>
                <a:ext uri="{FF2B5EF4-FFF2-40B4-BE49-F238E27FC236}">
                  <a16:creationId xmlns:a16="http://schemas.microsoft.com/office/drawing/2014/main" id="{38979430-AC86-86C8-35C8-B1DC27A8919D}"/>
                </a:ext>
              </a:extLst>
            </p:cNvPr>
            <p:cNvSpPr/>
            <p:nvPr/>
          </p:nvSpPr>
          <p:spPr>
            <a:xfrm flipV="1">
              <a:off x="4860675" y="1871502"/>
              <a:ext cx="221221" cy="58993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29A67923-F0EA-EA2B-3409-6006C59F9E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6154" y="4269857"/>
              <a:ext cx="806969" cy="3025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BDAB650E-1583-BCAC-2884-B65B866C05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0131" y="4586750"/>
              <a:ext cx="761276" cy="2749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F1CBDAF-EEC1-F067-AC4E-4143B1B4DC24}"/>
                </a:ext>
              </a:extLst>
            </p:cNvPr>
            <p:cNvSpPr txBox="1"/>
            <p:nvPr/>
          </p:nvSpPr>
          <p:spPr>
            <a:xfrm>
              <a:off x="4272477" y="1945393"/>
              <a:ext cx="588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B(</a:t>
              </a:r>
              <a:r>
                <a:rPr lang="fr-FR" b="1" dirty="0" err="1"/>
                <a:t>t</a:t>
              </a:r>
              <a:r>
                <a:rPr lang="fr-FR" b="1" dirty="0"/>
                <a:t>)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B82BD9AA-2A3F-3157-FC92-23A5D7A05572}"/>
                </a:ext>
              </a:extLst>
            </p:cNvPr>
            <p:cNvSpPr txBox="1"/>
            <p:nvPr/>
          </p:nvSpPr>
          <p:spPr>
            <a:xfrm>
              <a:off x="5485319" y="3692099"/>
              <a:ext cx="588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O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E7A3107-235B-596F-87C6-F6E1749E322F}"/>
                </a:ext>
              </a:extLst>
            </p:cNvPr>
            <p:cNvSpPr txBox="1"/>
            <p:nvPr/>
          </p:nvSpPr>
          <p:spPr>
            <a:xfrm>
              <a:off x="5915841" y="1609868"/>
              <a:ext cx="588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z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83E2211F-C845-4CE4-B720-ECFA22B93F86}"/>
                </a:ext>
              </a:extLst>
            </p:cNvPr>
            <p:cNvSpPr txBox="1"/>
            <p:nvPr/>
          </p:nvSpPr>
          <p:spPr>
            <a:xfrm>
              <a:off x="4272477" y="4593437"/>
              <a:ext cx="588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x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FEE0277-C1C7-12D0-07F8-10B2352BEDB4}"/>
                </a:ext>
              </a:extLst>
            </p:cNvPr>
            <p:cNvSpPr txBox="1"/>
            <p:nvPr/>
          </p:nvSpPr>
          <p:spPr>
            <a:xfrm>
              <a:off x="6389556" y="3922760"/>
              <a:ext cx="588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r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9296240C-2821-FA4B-CF8B-220AD1AC3571}"/>
                </a:ext>
              </a:extLst>
            </p:cNvPr>
            <p:cNvSpPr txBox="1"/>
            <p:nvPr/>
          </p:nvSpPr>
          <p:spPr>
            <a:xfrm>
              <a:off x="8033609" y="4085899"/>
              <a:ext cx="588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v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1938CEDE-5700-9C82-9091-567DDCD60AEA}"/>
                    </a:ext>
                  </a:extLst>
                </p:cNvPr>
                <p:cNvSpPr txBox="1"/>
                <p:nvPr/>
              </p:nvSpPr>
              <p:spPr>
                <a:xfrm>
                  <a:off x="6280717" y="4890756"/>
                  <a:ext cx="588198" cy="394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𝝋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1938CEDE-5700-9C82-9091-567DDCD60A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0717" y="4890756"/>
                  <a:ext cx="588198" cy="394019"/>
                </a:xfrm>
                <a:prstGeom prst="rect">
                  <a:avLst/>
                </a:prstGeom>
                <a:blipFill>
                  <a:blip r:embed="rId2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5F2C298A-FFA9-F861-C373-12B98C578C12}"/>
                </a:ext>
              </a:extLst>
            </p:cNvPr>
            <p:cNvSpPr txBox="1"/>
            <p:nvPr/>
          </p:nvSpPr>
          <p:spPr>
            <a:xfrm>
              <a:off x="5886345" y="2573283"/>
              <a:ext cx="588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L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EDE95594-051B-89A5-1B41-6E21B1A32FBD}"/>
                    </a:ext>
                  </a:extLst>
                </p:cNvPr>
                <p:cNvSpPr txBox="1"/>
                <p:nvPr/>
              </p:nvSpPr>
              <p:spPr>
                <a:xfrm>
                  <a:off x="5213704" y="4907715"/>
                  <a:ext cx="5881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EDE95594-051B-89A5-1B41-6E21B1A32F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704" y="4907715"/>
                  <a:ext cx="58819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66E661D8-3190-928A-FC75-D9D3BD49BC45}"/>
                </a:ext>
              </a:extLst>
            </p:cNvPr>
            <p:cNvSpPr/>
            <p:nvPr/>
          </p:nvSpPr>
          <p:spPr>
            <a:xfrm>
              <a:off x="7214925" y="4527308"/>
              <a:ext cx="117986" cy="118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4A91EA7F-BE8D-14CE-0C63-07D110A71703}"/>
                  </a:ext>
                </a:extLst>
              </p:cNvPr>
              <p:cNvSpPr txBox="1"/>
              <p:nvPr/>
            </p:nvSpPr>
            <p:spPr>
              <a:xfrm>
                <a:off x="1091381" y="1772100"/>
                <a:ext cx="557119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Système étudié: électron de masse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dirty="0"/>
                  <a:t> de charge -q</a:t>
                </a:r>
              </a:p>
              <a:p>
                <a:r>
                  <a:rPr lang="fr-FR" dirty="0"/>
                  <a:t>Hypothèse d’une trajectoire circulaire de rayon r </a:t>
                </a:r>
              </a:p>
              <a:p>
                <a:endParaRPr lang="fr-FR" dirty="0"/>
              </a:p>
              <a:p>
                <a:r>
                  <a:rPr lang="fr-FR" dirty="0"/>
                  <a:t>1</a:t>
                </a:r>
                <a:r>
                  <a:rPr lang="fr-FR" baseline="30000" dirty="0"/>
                  <a:t>er</a:t>
                </a:r>
                <a:r>
                  <a:rPr lang="fr-FR" dirty="0"/>
                  <a:t> étape: relier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à 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</m:oMath>
                </a14:m>
                <a:endParaRPr lang="fr-FR" b="1" dirty="0"/>
              </a:p>
              <a:p>
                <a:endParaRPr lang="fr-FR" b="1" dirty="0"/>
              </a:p>
              <a:p>
                <a:r>
                  <a:rPr lang="fr-FR" dirty="0"/>
                  <a:t>2</a:t>
                </a:r>
                <a:r>
                  <a:rPr lang="fr-FR" baseline="30000" dirty="0"/>
                  <a:t>ème</a:t>
                </a:r>
                <a:r>
                  <a:rPr lang="fr-FR" dirty="0"/>
                  <a:t> étape: établir le champ </a:t>
                </a:r>
                <a:r>
                  <a:rPr lang="fr-FR" b="1" dirty="0"/>
                  <a:t>B</a:t>
                </a:r>
                <a:r>
                  <a:rPr lang="fr-FR" dirty="0"/>
                  <a:t> qui perturbe le système par création d’un champ </a:t>
                </a:r>
                <a:r>
                  <a:rPr lang="fr-FR" b="1" dirty="0"/>
                  <a:t>E</a:t>
                </a:r>
                <a:r>
                  <a:rPr lang="fr-FR" dirty="0"/>
                  <a:t> (Maxwell-Faraday)</a:t>
                </a:r>
              </a:p>
              <a:p>
                <a:endParaRPr lang="fr-FR" dirty="0"/>
              </a:p>
              <a:p>
                <a:r>
                  <a:rPr lang="fr-FR" dirty="0"/>
                  <a:t>3</a:t>
                </a:r>
                <a:r>
                  <a:rPr lang="fr-FR" baseline="30000" dirty="0"/>
                  <a:t>ème</a:t>
                </a:r>
                <a:r>
                  <a:rPr lang="fr-FR" dirty="0"/>
                  <a:t> étape: estimer la variation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sur un petit déplacement de l’électron </a:t>
                </a:r>
              </a:p>
              <a:p>
                <a:endParaRPr lang="fr-FR" dirty="0"/>
              </a:p>
              <a:p>
                <a:r>
                  <a:rPr lang="fr-FR" dirty="0"/>
                  <a:t>4</a:t>
                </a:r>
                <a:r>
                  <a:rPr lang="fr-FR" baseline="30000" dirty="0"/>
                  <a:t>ème</a:t>
                </a:r>
                <a:r>
                  <a:rPr lang="fr-FR" dirty="0"/>
                  <a:t> étape: relier la variation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fr-FR" dirty="0"/>
                  <a:t> à  une variation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endParaRPr lang="fr-FR" b="1" dirty="0"/>
              </a:p>
              <a:p>
                <a:r>
                  <a:rPr lang="fr-FR" dirty="0"/>
                  <a:t>grâce à l’étape 1</a:t>
                </a:r>
              </a:p>
              <a:p>
                <a:endParaRPr lang="fr-FR" dirty="0"/>
              </a:p>
              <a:p>
                <a:r>
                  <a:rPr lang="fr-FR" dirty="0"/>
                  <a:t>5</a:t>
                </a:r>
                <a:r>
                  <a:rPr lang="fr-FR" baseline="30000" dirty="0"/>
                  <a:t>ème</a:t>
                </a:r>
                <a:r>
                  <a:rPr lang="fr-FR" dirty="0"/>
                  <a:t> étape: relier l’aimantation </a:t>
                </a:r>
                <a:r>
                  <a:rPr lang="fr-FR" b="1" dirty="0"/>
                  <a:t>M</a:t>
                </a:r>
                <a:r>
                  <a:rPr lang="fr-FR" dirty="0"/>
                  <a:t> à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fr-FR" dirty="0"/>
                  <a:t> puis comparer au résultat avec un modèle quantique </a:t>
                </a:r>
              </a:p>
            </p:txBody>
          </p:sp>
        </mc:Choice>
        <mc:Fallback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4A91EA7F-BE8D-14CE-0C63-07D110A71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81" y="1772100"/>
                <a:ext cx="5571197" cy="4524315"/>
              </a:xfrm>
              <a:prstGeom prst="rect">
                <a:avLst/>
              </a:prstGeom>
              <a:blipFill>
                <a:blip r:embed="rId4"/>
                <a:stretch>
                  <a:fillRect l="-682" t="-560" r="-1818" b="-14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37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82DE32-9FB3-CD00-A709-05E36D9B6E10}"/>
              </a:ext>
            </a:extLst>
          </p:cNvPr>
          <p:cNvSpPr/>
          <p:nvPr/>
        </p:nvSpPr>
        <p:spPr>
          <a:xfrm>
            <a:off x="-1017638" y="-250723"/>
            <a:ext cx="13863484" cy="71087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67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C251C-6702-C729-06C2-D934E7987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85" y="-86127"/>
            <a:ext cx="9579429" cy="1182805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Cas général pour J quelconque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FC1AF6-037F-41F2-9FEB-574ED7C9F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80" y="1631091"/>
            <a:ext cx="3997428" cy="6197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73294AF-1A4D-1D19-3F74-D2E5C016FAFB}"/>
                  </a:ext>
                </a:extLst>
              </p:cNvPr>
              <p:cNvSpPr txBox="1"/>
              <p:nvPr/>
            </p:nvSpPr>
            <p:spPr>
              <a:xfrm>
                <a:off x="1306285" y="1197068"/>
                <a:ext cx="4299156" cy="393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𝐽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den>
                    </m:f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73294AF-1A4D-1D19-3F74-D2E5C016F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5" y="1197068"/>
                <a:ext cx="4299156" cy="393441"/>
              </a:xfrm>
              <a:prstGeom prst="rect">
                <a:avLst/>
              </a:prstGeom>
              <a:blipFill>
                <a:blip r:embed="rId3"/>
                <a:stretch>
                  <a:fillRect l="-1765" t="-6250" b="-218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que 7">
            <a:extLst>
              <a:ext uri="{FF2B5EF4-FFF2-40B4-BE49-F238E27FC236}">
                <a16:creationId xmlns:a16="http://schemas.microsoft.com/office/drawing/2014/main" id="{1767E89C-E7CC-DC89-3495-B01FE783B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4065" y="1590509"/>
            <a:ext cx="5198698" cy="357465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8AE0192-02CB-0E8A-C6CF-2C7F8FBF869D}"/>
              </a:ext>
            </a:extLst>
          </p:cNvPr>
          <p:cNvSpPr txBox="1"/>
          <p:nvPr/>
        </p:nvSpPr>
        <p:spPr>
          <a:xfrm>
            <a:off x="1306285" y="5003688"/>
            <a:ext cx="136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Loi de Curie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41F5E5F-CADD-8319-1B42-FC3E8FA4C4A4}"/>
                  </a:ext>
                </a:extLst>
              </p:cNvPr>
              <p:cNvSpPr txBox="1"/>
              <p:nvPr/>
            </p:nvSpPr>
            <p:spPr>
              <a:xfrm>
                <a:off x="2643091" y="4880703"/>
                <a:ext cx="63914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41F5E5F-CADD-8319-1B42-FC3E8FA4C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091" y="4880703"/>
                <a:ext cx="639149" cy="518604"/>
              </a:xfrm>
              <a:prstGeom prst="rect">
                <a:avLst/>
              </a:prstGeom>
              <a:blipFill>
                <a:blip r:embed="rId6"/>
                <a:stretch>
                  <a:fillRect l="-7843" t="-4762" r="-7843" b="-119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BDBF8EFB-9395-7273-0891-6E4A296ECE35}"/>
                  </a:ext>
                </a:extLst>
              </p:cNvPr>
              <p:cNvSpPr txBox="1"/>
              <p:nvPr/>
            </p:nvSpPr>
            <p:spPr>
              <a:xfrm>
                <a:off x="3531172" y="4961551"/>
                <a:ext cx="559384" cy="407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BDBF8EFB-9395-7273-0891-6E4A296E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172" y="4961551"/>
                <a:ext cx="559384" cy="407227"/>
              </a:xfrm>
              <a:prstGeom prst="rect">
                <a:avLst/>
              </a:prstGeom>
              <a:blipFill>
                <a:blip r:embed="rId7"/>
                <a:stretch>
                  <a:fillRect l="-13043" r="-8696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8F194CCC-D196-BD17-16F9-F7FAF2512406}"/>
                  </a:ext>
                </a:extLst>
              </p:cNvPr>
              <p:cNvSpPr txBox="1"/>
              <p:nvPr/>
            </p:nvSpPr>
            <p:spPr>
              <a:xfrm>
                <a:off x="1338383" y="5715602"/>
                <a:ext cx="1870512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i="1" dirty="0"/>
                  <a:t>C</a:t>
                </a:r>
                <a:r>
                  <a:rPr lang="fr-F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8F194CCC-D196-BD17-16F9-F7FAF2512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383" y="5715602"/>
                <a:ext cx="1870512" cy="405624"/>
              </a:xfrm>
              <a:prstGeom prst="rect">
                <a:avLst/>
              </a:prstGeom>
              <a:blipFill>
                <a:blip r:embed="rId8"/>
                <a:stretch>
                  <a:fillRect l="-7432" t="-6250" r="-2027" b="-218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EDAD188-6BB6-6752-E6C7-3A04FB72D383}"/>
                  </a:ext>
                </a:extLst>
              </p:cNvPr>
              <p:cNvSpPr txBox="1"/>
              <p:nvPr/>
            </p:nvSpPr>
            <p:spPr>
              <a:xfrm>
                <a:off x="1244305" y="3625974"/>
                <a:ext cx="3256760" cy="48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Pour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den>
                    </m:f>
                  </m:oMath>
                </a14:m>
                <a:r>
                  <a:rPr lang="fr-FR" dirty="0"/>
                  <a:t>  &lt;&lt; 1</a:t>
                </a: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EDAD188-6BB6-6752-E6C7-3A04FB72D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05" y="3625974"/>
                <a:ext cx="3256760" cy="485646"/>
              </a:xfrm>
              <a:prstGeom prst="rect">
                <a:avLst/>
              </a:prstGeom>
              <a:blipFill>
                <a:blip r:embed="rId9"/>
                <a:stretch>
                  <a:fillRect l="-1163" b="-102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6386828-D899-9F5A-2EAA-631544066424}"/>
                  </a:ext>
                </a:extLst>
              </p:cNvPr>
              <p:cNvSpPr txBox="1"/>
              <p:nvPr/>
            </p:nvSpPr>
            <p:spPr>
              <a:xfrm>
                <a:off x="1244305" y="2418005"/>
                <a:ext cx="3256760" cy="48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Pour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den>
                    </m:f>
                  </m:oMath>
                </a14:m>
                <a:r>
                  <a:rPr lang="fr-FR" dirty="0"/>
                  <a:t>  &gt;&gt; 1</a:t>
                </a:r>
              </a:p>
            </p:txBody>
          </p:sp>
        </mc:Choice>
        <mc:Fallback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6386828-D899-9F5A-2EAA-631544066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05" y="2418005"/>
                <a:ext cx="3256760" cy="485646"/>
              </a:xfrm>
              <a:prstGeom prst="rect">
                <a:avLst/>
              </a:prstGeom>
              <a:blipFill>
                <a:blip r:embed="rId10"/>
                <a:stretch>
                  <a:fillRect l="-1163" b="-102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1800784-208C-06B1-860F-EA3F13ECC62F}"/>
                  </a:ext>
                </a:extLst>
              </p:cNvPr>
              <p:cNvSpPr txBox="1"/>
              <p:nvPr/>
            </p:nvSpPr>
            <p:spPr>
              <a:xfrm>
                <a:off x="1338383" y="3052923"/>
                <a:ext cx="975716" cy="296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1</a:t>
                </a:r>
              </a:p>
            </p:txBody>
          </p:sp>
        </mc:Choice>
        <mc:Fallback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1800784-208C-06B1-860F-EA3F13ECC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383" y="3052923"/>
                <a:ext cx="975716" cy="296428"/>
              </a:xfrm>
              <a:prstGeom prst="rect">
                <a:avLst/>
              </a:prstGeom>
              <a:blipFill>
                <a:blip r:embed="rId11"/>
                <a:stretch>
                  <a:fillRect l="-7692" t="-25000" r="-12821" b="-4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5C9A4029-EBE6-4653-D21C-F0EAA35D35DC}"/>
                  </a:ext>
                </a:extLst>
              </p:cNvPr>
              <p:cNvSpPr txBox="1"/>
              <p:nvPr/>
            </p:nvSpPr>
            <p:spPr>
              <a:xfrm>
                <a:off x="2820422" y="2918645"/>
                <a:ext cx="1944611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5C9A4029-EBE6-4653-D21C-F0EAA35D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422" y="2918645"/>
                <a:ext cx="1944611" cy="518604"/>
              </a:xfrm>
              <a:prstGeom prst="rect">
                <a:avLst/>
              </a:prstGeom>
              <a:blipFill>
                <a:blip r:embed="rId12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B1325339-5F2A-D725-DED4-8D9F8A9C2989}"/>
                  </a:ext>
                </a:extLst>
              </p:cNvPr>
              <p:cNvSpPr txBox="1"/>
              <p:nvPr/>
            </p:nvSpPr>
            <p:spPr>
              <a:xfrm>
                <a:off x="1338383" y="4239325"/>
                <a:ext cx="1383969" cy="421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B1325339-5F2A-D725-DED4-8D9F8A9C2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383" y="4239325"/>
                <a:ext cx="1383969" cy="421782"/>
              </a:xfrm>
              <a:prstGeom prst="rect">
                <a:avLst/>
              </a:prstGeom>
              <a:blipFill>
                <a:blip r:embed="rId13"/>
                <a:stretch>
                  <a:fillRect l="-5455" r="-7273" b="-1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AC6C48C3-2E9C-EB63-968F-9A451B33E0EA}"/>
                  </a:ext>
                </a:extLst>
              </p:cNvPr>
              <p:cNvSpPr txBox="1"/>
              <p:nvPr/>
            </p:nvSpPr>
            <p:spPr>
              <a:xfrm>
                <a:off x="2771387" y="4159572"/>
                <a:ext cx="3153871" cy="527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AC6C48C3-2E9C-EB63-968F-9A451B33E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387" y="4159572"/>
                <a:ext cx="3153871" cy="527645"/>
              </a:xfrm>
              <a:prstGeom prst="rect">
                <a:avLst/>
              </a:prstGeom>
              <a:blipFill>
                <a:blip r:embed="rId14"/>
                <a:stretch>
                  <a:fillRect t="-4651"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FF91275-23D8-8455-C67E-5206E9582D22}"/>
              </a:ext>
            </a:extLst>
          </p:cNvPr>
          <p:cNvSpPr/>
          <p:nvPr/>
        </p:nvSpPr>
        <p:spPr>
          <a:xfrm>
            <a:off x="1319216" y="4788813"/>
            <a:ext cx="3122175" cy="6839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7601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4167</TotalTime>
  <Words>292</Words>
  <Application>Microsoft Macintosh PowerPoint</Application>
  <PresentationFormat>Grand écran</PresentationFormat>
  <Paragraphs>50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Thème Office</vt:lpstr>
      <vt:lpstr>LPOB 21 Milieux magnétiques: diamagnétisme, paramagnétisme, ferromagnétisme.  </vt:lpstr>
      <vt:lpstr>Présentation PowerPoint</vt:lpstr>
      <vt:lpstr>Introduction </vt:lpstr>
      <vt:lpstr>Présentation PowerPoint</vt:lpstr>
      <vt:lpstr>Le diamagnétisme et le paramagnétisme</vt:lpstr>
      <vt:lpstr>Présentation PowerPoint</vt:lpstr>
      <vt:lpstr>Théorie semi-classique du diamagnétisme</vt:lpstr>
      <vt:lpstr>Présentation PowerPoint</vt:lpstr>
      <vt:lpstr>Cas général pour J quelconque</vt:lpstr>
      <vt:lpstr>Présentation PowerPoint</vt:lpstr>
      <vt:lpstr>Résolution équation auto-cohérente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LPOB 21 Milieux magnétiques: diamagnétisme, paramagnétisme, ferromagnétisme.  </dc:title>
  <dc:creator>Theophile Rabier</dc:creator>
  <cp:lastModifiedBy>Theophile Rabier</cp:lastModifiedBy>
  <cp:revision>12</cp:revision>
  <dcterms:created xsi:type="dcterms:W3CDTF">2022-04-28T11:49:53Z</dcterms:created>
  <dcterms:modified xsi:type="dcterms:W3CDTF">2022-05-01T09:17:28Z</dcterms:modified>
</cp:coreProperties>
</file>