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5" r:id="rId8"/>
    <p:sldId id="260" r:id="rId9"/>
    <p:sldId id="261" r:id="rId10"/>
    <p:sldId id="266" r:id="rId11"/>
    <p:sldId id="262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6467F5-8B53-4610-815E-8C20D786C6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F0EF37-D7E7-426F-A081-71BA9EF4EE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6C40AC-E1C7-43A1-A2BD-73C639897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E4A5-6143-41B5-A683-9FAAE4D0D9C7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699448-9E77-48CF-B079-647959DB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F70A2C-4472-4B86-BAD2-17B74E9BC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40D93-7F6F-4967-BCAF-BD3192E126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082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03E6D0-9908-43EA-9A84-1563F0B96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B58FBE7-9C85-4C7B-864B-A3F7A5C7A5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F7AE13-E27B-4F44-B24E-45E7D151E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E4A5-6143-41B5-A683-9FAAE4D0D9C7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E1A230-1636-4735-B179-368793F04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9A04BA-DFB1-4DE1-BCF3-62ED06269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40D93-7F6F-4967-BCAF-BD3192E126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7607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19C24D1-B9C1-4A0B-BB0B-4DDDDE0208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3A5014B-8E3B-4814-A62E-0F8EFF4B6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530420-5904-4358-84FF-EF2A2660E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E4A5-6143-41B5-A683-9FAAE4D0D9C7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D750DE-9808-411E-9867-F1696D771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493B68-7743-40F0-BFD1-8FE9547D4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40D93-7F6F-4967-BCAF-BD3192E126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491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53960F-6905-4FB3-94BD-B9744FAC1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6D3F85-5793-43E2-88BD-1C96678C4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BE437E-DAEE-46E8-85A7-6C8439D8A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E4A5-6143-41B5-A683-9FAAE4D0D9C7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3ABEC8-5660-4F9D-B3F4-A1692B6AF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3604BC-B31B-4C32-8167-8EBCC8E8F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40D93-7F6F-4967-BCAF-BD3192E126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632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3A81CF-92B7-4059-BA41-E94093646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6849D61-2BFB-4B1B-9B82-D478D735C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6B308E-EAA0-4C74-919D-5A7006175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E4A5-6143-41B5-A683-9FAAE4D0D9C7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0050C9-8E24-4796-B3BE-6D63E4620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751AAA-2906-45D5-86B5-96BFC34DD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40D93-7F6F-4967-BCAF-BD3192E126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7442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D1C1C8-1142-49B4-A0B2-D1D7DBE2D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800A21-B86A-4C96-843C-C7481D981B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96160AC-71D6-45ED-85F6-E3E471983E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5053293-59A3-4A4A-A3E8-44F3B3EFB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E4A5-6143-41B5-A683-9FAAE4D0D9C7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3DA2818-4619-41F9-993E-1BC3BB06A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BD3248-AB29-4AFA-8936-41051944C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40D93-7F6F-4967-BCAF-BD3192E126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672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62AEE9-7814-4255-A644-02536A53F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5F3DB27-70E8-49ED-8144-4EBA64107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F277F1-5BD1-4E16-9A94-AC9865508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33E1357-1ABC-4FA3-AB97-EB99DC6362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27F9CB8-5718-4D4E-81C0-3343A6F726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DFC7EE9-62B1-4987-9210-9DF2C4971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E4A5-6143-41B5-A683-9FAAE4D0D9C7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6992624-87E2-41E1-B064-49B3A11E6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BE389EB-0FAA-420C-8036-3035A24D1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40D93-7F6F-4967-BCAF-BD3192E126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77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6515B5-9E56-423D-B244-FC6212B2E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134D000-2D3A-49CF-978F-B0B2AE862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E4A5-6143-41B5-A683-9FAAE4D0D9C7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CD6665C-33DE-4CBB-B26C-0D0D3D601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46363B7-809A-431D-97BB-C15FB2039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40D93-7F6F-4967-BCAF-BD3192E126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494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E23CEA5-DDD1-4694-995B-1E732D962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E4A5-6143-41B5-A683-9FAAE4D0D9C7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AEC04D8-D194-407B-BA93-5270E9F1B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B50948F-6154-4EEA-B2B5-4BBD5FA8C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40D93-7F6F-4967-BCAF-BD3192E126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3824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07A75B-11A2-443E-A635-4B1188E40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5C7AE4-27BA-4B0A-BA04-E0751CFE9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B2EDC97-6B45-4239-B560-A998DED3EB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95232B4-680A-476A-800D-B3F028DE1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E4A5-6143-41B5-A683-9FAAE4D0D9C7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C347087-846E-469B-87DE-688FB23B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CDB68BF-37B9-4D04-97FF-EB15B1726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40D93-7F6F-4967-BCAF-BD3192E126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96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7DCF14-0972-4FE3-B042-A1CAE4D9B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0F39BBA-70F0-4136-BE2F-BD8AFD77B2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05A0982-670E-490D-B796-74EC78B21E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EFD38B-D057-4443-BFFE-0086912F8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E4A5-6143-41B5-A683-9FAAE4D0D9C7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D111C1-2CF2-4438-B30E-0E87B338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FDB9057-9004-45E3-B8DA-673898579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40D93-7F6F-4967-BCAF-BD3192E126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418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46F4840-7949-4B2F-8C5B-97BD1BD17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FF2790C-61FE-47B9-A4BD-B60188D42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0BE003-A252-4F49-9B91-AC08D3D01C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CE4A5-6143-41B5-A683-9FAAE4D0D9C7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E0A4DC-5888-4A61-8BB8-F5ECE28F5D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AA281B-CC7D-4C07-ABA3-0D4F90FDC0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40D93-7F6F-4967-BCAF-BD3192E126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4594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12FFEE-896C-41DF-B776-F0C87B49B4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L'onde plane progressive harmonique : modèle physique et limites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064C97E-25FD-4D07-8E94-C2486BB0B5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Niveau L2</a:t>
            </a:r>
          </a:p>
        </p:txBody>
      </p:sp>
    </p:spTree>
    <p:extLst>
      <p:ext uri="{BB962C8B-B14F-4D97-AF65-F5344CB8AC3E}">
        <p14:creationId xmlns:p14="http://schemas.microsoft.com/office/powerpoint/2010/main" val="3065441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1E1502-BA5A-416C-85DF-81B15F99B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C43D7D-A4A3-4138-94C3-ECDF1EBFF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446684-32BA-4B93-BFD8-762D89CB78B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2493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AEB01E-EAA9-4916-BCAC-036557082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77A21C-87A2-459F-A0F2-A85FBB93E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55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DD3173-0F99-4F1F-AB45-40D4D2FFB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Prérequis: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073401-D43D-425B-BBB3-A21182632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Equation de d’Alembert</a:t>
            </a:r>
          </a:p>
          <a:p>
            <a:r>
              <a:rPr lang="fr-FR" dirty="0"/>
              <a:t>Onde plane progressive</a:t>
            </a:r>
          </a:p>
          <a:p>
            <a:r>
              <a:rPr lang="fr-FR" dirty="0"/>
              <a:t>Equations Maxwell</a:t>
            </a:r>
          </a:p>
          <a:p>
            <a:r>
              <a:rPr lang="fr-FR" dirty="0"/>
              <a:t>Transformée de Fourier</a:t>
            </a:r>
          </a:p>
        </p:txBody>
      </p:sp>
    </p:spTree>
    <p:extLst>
      <p:ext uri="{BB962C8B-B14F-4D97-AF65-F5344CB8AC3E}">
        <p14:creationId xmlns:p14="http://schemas.microsoft.com/office/powerpoint/2010/main" val="3023907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1E1502-BA5A-416C-85DF-81B15F99B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C43D7D-A4A3-4138-94C3-ECDF1EBFF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446684-32BA-4B93-BFD8-762D89CB78B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997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8E4AE2-0865-4059-8278-3C90241E1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Définition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10CAA290-3027-454D-8BBE-F38A2A0725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r-FR" u="sng" dirty="0"/>
                  <a:t>L’onde</a:t>
                </a:r>
                <a:r>
                  <a:rPr lang="fr-FR" dirty="0"/>
                  <a:t> est phénomène physique dans lequel une perturbation locale se déplace sans qu’il n’y ait de déplacement de matière en moyenne.</a:t>
                </a:r>
              </a:p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:r>
                  <a:rPr lang="fr-FR" dirty="0"/>
                  <a:t>On note l’amplitude de la déformation locale en un point M :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10CAA290-3027-454D-8BBE-F38A2A0725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0020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0BAED1-A76B-4C2E-9B00-549E246FD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000" y="486353"/>
            <a:ext cx="10515600" cy="4351338"/>
          </a:xfrm>
        </p:spPr>
        <p:txBody>
          <a:bodyPr/>
          <a:lstStyle/>
          <a:p>
            <a:r>
              <a:rPr lang="fr-FR" u="sng" dirty="0"/>
              <a:t>Onde plane </a:t>
            </a:r>
            <a:r>
              <a:rPr lang="fr-FR" dirty="0"/>
              <a:t>: L’expression de la déformation ne dépend que d’une direction cartésienne de l’espace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4167599A-64D1-40B6-8240-2C32DB291986}"/>
                  </a:ext>
                </a:extLst>
              </p:cNvPr>
              <p:cNvSpPr txBox="1"/>
              <p:nvPr/>
            </p:nvSpPr>
            <p:spPr>
              <a:xfrm>
                <a:off x="6236581" y="3059667"/>
                <a:ext cx="521152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/>
                  <a:t>=&gt; </a:t>
                </a: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𝑎𝑣𝑒𝑐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= </m:t>
                    </m:r>
                    <m:acc>
                      <m:accPr>
                        <m:chr m:val="⃗"/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e>
                    </m:acc>
                  </m:oMath>
                </a14:m>
                <a:endParaRPr lang="fr-FR" sz="2400" dirty="0"/>
              </a:p>
            </p:txBody>
          </p:sp>
        </mc:Choice>
        <mc:Fallback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4167599A-64D1-40B6-8240-2C32DB2919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6581" y="3059667"/>
                <a:ext cx="5211526" cy="461665"/>
              </a:xfrm>
              <a:prstGeom prst="rect">
                <a:avLst/>
              </a:prstGeom>
              <a:blipFill>
                <a:blip r:embed="rId2"/>
                <a:stretch>
                  <a:fillRect l="-1754"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30" name="Picture 6" descr="Onde plane et progressive (problème de définition)">
            <a:extLst>
              <a:ext uri="{FF2B5EF4-FFF2-40B4-BE49-F238E27FC236}">
                <a16:creationId xmlns:a16="http://schemas.microsoft.com/office/drawing/2014/main" id="{3FC6DB9D-FB3D-4C2B-A5A3-BDE8EF06EB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86" t="19294" r="30291" b="47244"/>
          <a:stretch/>
        </p:blipFill>
        <p:spPr bwMode="auto">
          <a:xfrm>
            <a:off x="932507" y="2118511"/>
            <a:ext cx="4816443" cy="3051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044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5E98A7-88AB-4E58-88CF-A8763C44C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91" y="494765"/>
            <a:ext cx="10515600" cy="4351338"/>
          </a:xfrm>
        </p:spPr>
        <p:txBody>
          <a:bodyPr/>
          <a:lstStyle/>
          <a:p>
            <a:r>
              <a:rPr lang="fr-FR" u="sng" dirty="0"/>
              <a:t>Onde plane progressive </a:t>
            </a:r>
            <a:r>
              <a:rPr lang="fr-FR" dirty="0"/>
              <a:t>: onde qui se propage sans atténuation ni déformation à une vitesse  v</a:t>
            </a:r>
          </a:p>
          <a:p>
            <a:pPr marL="0" indent="0">
              <a:buNone/>
            </a:pPr>
            <a:r>
              <a:rPr lang="fr-FR" dirty="0"/>
              <a:t>.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3BBB3B7-EBE5-418F-83BB-49D8BB062F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667" t="23973" r="28788" b="22694"/>
          <a:stretch/>
        </p:blipFill>
        <p:spPr>
          <a:xfrm>
            <a:off x="684291" y="1600199"/>
            <a:ext cx="4821382" cy="365760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AE435283-F199-4D1D-933D-D31B023D9DB9}"/>
                  </a:ext>
                </a:extLst>
              </p:cNvPr>
              <p:cNvSpPr txBox="1"/>
              <p:nvPr/>
            </p:nvSpPr>
            <p:spPr>
              <a:xfrm>
                <a:off x="7120896" y="2482233"/>
                <a:ext cx="3500445" cy="45382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endParaRPr lang="fr-FR" sz="2400" b="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</m:d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𝜏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fr-FR" sz="2400" b="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fr-FR" sz="2400" dirty="0"/>
              </a:p>
              <a:p>
                <a:r>
                  <a:rPr lang="fr-FR" sz="2400" b="0" dirty="0"/>
                  <a:t>Donc </a:t>
                </a: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 −</m:t>
                    </m:r>
                    <m:f>
                      <m:f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num>
                      <m:den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den>
                    </m:f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fr-FR" sz="2400" b="0" dirty="0"/>
              </a:p>
              <a:p>
                <a:r>
                  <a:rPr lang="fr-FR" sz="2400" dirty="0"/>
                  <a:t>Suivant les z décroissants :</a:t>
                </a:r>
              </a:p>
              <a:p>
                <a:endParaRPr lang="fr-FR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b="0" dirty="0"/>
              </a:p>
              <a:p>
                <a:r>
                  <a:rPr lang="fr-FR" sz="2400" dirty="0"/>
                  <a:t> </a:t>
                </a:r>
              </a:p>
              <a:p>
                <a:endParaRPr lang="fr-FR" sz="2400" b="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fr-FR" sz="2400" b="0" dirty="0"/>
              </a:p>
              <a:p>
                <a:endParaRPr lang="fr-FR" sz="2400" dirty="0"/>
              </a:p>
            </p:txBody>
          </p:sp>
        </mc:Choice>
        <mc:Fallback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AE435283-F199-4D1D-933D-D31B023D9D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0896" y="2482233"/>
                <a:ext cx="3500445" cy="4538294"/>
              </a:xfrm>
              <a:prstGeom prst="rect">
                <a:avLst/>
              </a:prstGeom>
              <a:blipFill>
                <a:blip r:embed="rId3"/>
                <a:stretch>
                  <a:fillRect l="-2613" t="-671" r="-10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4837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1E1502-BA5A-416C-85DF-81B15F99B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C43D7D-A4A3-4138-94C3-ECDF1EBFF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446684-32BA-4B93-BFD8-762D89CB78B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9667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9817650A-F84F-40DC-8199-A9FE647AA0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62000" y="951289"/>
                <a:ext cx="10515600" cy="4955421"/>
              </a:xfrm>
            </p:spPr>
            <p:txBody>
              <a:bodyPr>
                <a:normAutofit/>
              </a:bodyPr>
              <a:lstStyle/>
              <a:p>
                <a:r>
                  <a:rPr lang="fr-FR" dirty="0"/>
                  <a:t>L’onde réelle n’a pas une extension spatiale et temporelle infinie</a:t>
                </a:r>
              </a:p>
              <a:p>
                <a:endParaRPr lang="fr-FR" dirty="0"/>
              </a:p>
              <a:p>
                <a:r>
                  <a:rPr lang="fr-FR" dirty="0"/>
                  <a:t>On peut quand même se servir des </a:t>
                </a:r>
                <a:r>
                  <a:rPr lang="fr-FR" dirty="0" err="1"/>
                  <a:t>OPPHs</a:t>
                </a:r>
                <a:r>
                  <a:rPr lang="fr-FR" dirty="0"/>
                  <a:t> pour la décomposer.</a:t>
                </a:r>
              </a:p>
              <a:p>
                <a:endParaRPr lang="fr-FR" dirty="0"/>
              </a:p>
              <a:p>
                <a:r>
                  <a:rPr lang="fr-FR" dirty="0"/>
                  <a:t>Les </a:t>
                </a:r>
                <a:r>
                  <a:rPr lang="fr-FR" dirty="0" err="1"/>
                  <a:t>OPPHs</a:t>
                </a:r>
                <a:r>
                  <a:rPr lang="fr-FR" dirty="0"/>
                  <a:t> sont une famille libre et génératrice des fonctions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e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dirty="0"/>
                  <a:t>.</a:t>
                </a:r>
              </a:p>
              <a:p>
                <a:endParaRPr lang="fr-FR" dirty="0"/>
              </a:p>
              <a:p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fr-FR" b="0" i="1" smtClean="0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b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f>
                          <m:f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num>
                          <m:den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den>
                        </m:f>
                        <m:nary>
                          <m:nary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fr-FR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∞</m:t>
                            </m:r>
                          </m:sub>
                          <m:sup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∞</m:t>
                            </m:r>
                          </m:sup>
                          <m:e>
                            <m:f>
                              <m:fPr>
                                <m:ctrlP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𝑑𝑘</m:t>
                                </m:r>
                              </m:num>
                              <m:den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den>
                            </m:f>
                            <m:acc>
                              <m:accPr>
                                <m:chr m:val="̂"/>
                                <m:ctrlP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</m:acc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  <m:sSup>
                              <m:sSupPr>
                                <m:ctrlP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𝑘𝑧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𝜔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p>
                          </m:e>
                        </m:nary>
                      </m:e>
                    </m:nary>
                  </m:oMath>
                </a14:m>
                <a:endParaRPr lang="fr-FR" dirty="0"/>
              </a:p>
              <a:p>
                <a:pPr marL="0" indent="0">
                  <a:buNone/>
                </a:pPr>
                <a:r>
                  <a:rPr lang="fr-FR" dirty="0"/>
                  <a:t>-&gt; Combinaison linéaire des </a:t>
                </a:r>
                <a:r>
                  <a:rPr lang="fr-FR" dirty="0" err="1"/>
                  <a:t>OPPHs</a:t>
                </a:r>
                <a:r>
                  <a:rPr lang="fr-FR" dirty="0"/>
                  <a:t> pondérées par le coefficient de Fourier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  <m:r>
                      <a:rPr lang="fr-F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dirty="0"/>
                  <a:t> </a:t>
                </a:r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9817650A-F84F-40DC-8199-A9FE647AA0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951289"/>
                <a:ext cx="10515600" cy="4955421"/>
              </a:xfrm>
              <a:blipFill>
                <a:blip r:embed="rId2"/>
                <a:stretch>
                  <a:fillRect l="-1159" t="-196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05A80260-FFC2-469B-AEB6-179B3EEC66E3}"/>
              </a:ext>
            </a:extLst>
          </p:cNvPr>
          <p:cNvSpPr/>
          <p:nvPr/>
        </p:nvSpPr>
        <p:spPr>
          <a:xfrm>
            <a:off x="1059255" y="3829615"/>
            <a:ext cx="6102036" cy="914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610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941C6D11-A9C0-46F2-AE8C-84946A6DF9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65772" y="630568"/>
                <a:ext cx="10515600" cy="5389986"/>
              </a:xfrm>
            </p:spPr>
            <p:txBody>
              <a:bodyPr/>
              <a:lstStyle/>
              <a:p>
                <a:r>
                  <a:rPr lang="fr-FR" dirty="0"/>
                  <a:t>Dans le cadre d’une équation de propagation linéaire, il faut que les ondes planes soient solution, par superposition,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dirty="0"/>
                  <a:t> le sera.</a:t>
                </a:r>
              </a:p>
              <a:p>
                <a:r>
                  <a:rPr lang="fr-FR" dirty="0"/>
                  <a:t>Donc k et </a:t>
                </a:r>
                <a14:m>
                  <m:oMath xmlns:m="http://schemas.openxmlformats.org/officeDocument/2006/math">
                    <m:r>
                      <a:rPr lang="fr-F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fr-FR" dirty="0"/>
                  <a:t> sont liées par la relation de dispersion. (dans le cas de d’Alembert :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fr-FR" dirty="0"/>
                  <a:t>)</a:t>
                </a:r>
              </a:p>
              <a:p>
                <a:pPr marL="0" indent="0">
                  <a:buNone/>
                </a:pPr>
                <a:endParaRPr lang="fr-FR" dirty="0"/>
              </a:p>
              <a:p>
                <a:r>
                  <a:rPr lang="fr-FR" dirty="0"/>
                  <a:t>de façon plus générale : </a:t>
                </a:r>
                <a14:m>
                  <m:oMath xmlns:m="http://schemas.openxmlformats.org/officeDocument/2006/math">
                    <m:r>
                      <a:rPr lang="fr-F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fr-FR" dirty="0"/>
              </a:p>
              <a:p>
                <a:pPr marL="0" indent="0">
                  <a:buNone/>
                </a:pPr>
                <a:r>
                  <a:rPr lang="fr-FR" dirty="0"/>
                  <a:t>D’où :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b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f>
                          <m:f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𝑑𝑘</m:t>
                            </m:r>
                          </m:num>
                          <m:den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den>
                        </m:f>
                        <m:acc>
                          <m:accPr>
                            <m:chr m:val="̂"/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acc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sSup>
                          <m:sSup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𝑘𝑧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e>
                    </m:nary>
                  </m:oMath>
                </a14:m>
                <a:endParaRPr lang="fr-FR" dirty="0"/>
              </a:p>
              <a:p>
                <a:endParaRPr lang="fr-FR" dirty="0"/>
              </a:p>
              <a:p>
                <a:r>
                  <a:rPr lang="fr-FR" dirty="0"/>
                  <a:t>Propriété des </a:t>
                </a:r>
                <a:r>
                  <a:rPr lang="fr-FR" dirty="0" err="1"/>
                  <a:t>TFs</a:t>
                </a:r>
                <a:r>
                  <a:rPr lang="fr-FR" dirty="0"/>
                  <a:t>: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≥ </m:t>
                    </m:r>
                    <m:f>
                      <m:fPr>
                        <m:ctrlP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fr-FR" dirty="0"/>
              </a:p>
              <a:p>
                <a:endParaRPr lang="fr-FR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941C6D11-A9C0-46F2-AE8C-84946A6DF9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5772" y="630568"/>
                <a:ext cx="10515600" cy="5389986"/>
              </a:xfrm>
              <a:blipFill>
                <a:blip r:embed="rId2"/>
                <a:stretch>
                  <a:fillRect l="-1217" t="-180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854243B0-060E-4F6A-891A-B28EFFA664B2}"/>
              </a:ext>
            </a:extLst>
          </p:cNvPr>
          <p:cNvSpPr/>
          <p:nvPr/>
        </p:nvSpPr>
        <p:spPr>
          <a:xfrm>
            <a:off x="1711104" y="3521797"/>
            <a:ext cx="5133315" cy="914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1E03FC-9640-435E-B852-BE00B9B841DB}"/>
              </a:ext>
            </a:extLst>
          </p:cNvPr>
          <p:cNvSpPr/>
          <p:nvPr/>
        </p:nvSpPr>
        <p:spPr>
          <a:xfrm>
            <a:off x="1023041" y="543207"/>
            <a:ext cx="9958812" cy="914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22445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</TotalTime>
  <Words>280</Words>
  <Application>Microsoft Office PowerPoint</Application>
  <PresentationFormat>Grand écran</PresentationFormat>
  <Paragraphs>39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Roboto</vt:lpstr>
      <vt:lpstr>Thème Office</vt:lpstr>
      <vt:lpstr>L'onde plane progressive harmonique : modèle physique et limites</vt:lpstr>
      <vt:lpstr>Prérequis:</vt:lpstr>
      <vt:lpstr>Présentation PowerPoint</vt:lpstr>
      <vt:lpstr>Définition :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L'onde plane progressive harmonique : modèle physique et limites</dc:title>
  <dc:creator>antoine covolo</dc:creator>
  <cp:lastModifiedBy>antoine covolo</cp:lastModifiedBy>
  <cp:revision>1</cp:revision>
  <dcterms:created xsi:type="dcterms:W3CDTF">2022-04-07T16:35:54Z</dcterms:created>
  <dcterms:modified xsi:type="dcterms:W3CDTF">2022-04-08T09:38:39Z</dcterms:modified>
</cp:coreProperties>
</file>