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81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84A25-EF67-AA4E-AC97-57E33F4C3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5419CA-0C03-B840-87CE-D0AF0C014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52C6E-4A8A-B342-9161-92EAA33A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BE2A3-C0BE-434E-AE75-270BD5A3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4EF8E-020B-F34B-9E6E-9C831E68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63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46B4B-EC0B-C342-8499-3FEE599B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91D3B3-496C-5D42-A815-4AFD02CB2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29A0D-40D3-5440-9058-7C990673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066338-5CBE-9448-A9D1-46FAE20C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52EE6-94A2-124C-901E-FC454503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66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2B4688-A809-4645-A550-A82AE5814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14C831-E8FF-7B4F-9C65-6838EF5FC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841D5-7EDF-164E-A05A-968C1F1C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13A49F-109B-2949-8CB7-413D92B8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2B8A5-E3F3-FF49-875B-FE2A1557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1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D9D4C-2F5A-0742-977F-CC506214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9D62C-51A3-C947-B680-80254163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AFEFBF-B694-FE47-BFA1-00DCBDB1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D78E2-E5A6-704D-BE53-3C0CDF78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CB2B7-30BD-8A4B-B5F1-0E9DD0FD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62ADB-D411-B849-8849-B0701C1C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D1054E-D7DF-2A4D-947C-CF2D058C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08A6CC-97F0-AC4C-B685-C439C76B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CF794-1791-E544-BB4A-9959E6DA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F2BCF6-AD43-024A-9B4F-57140DD1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09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329A-CCCE-9645-ABED-099154BA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14811-372F-7545-B7A2-AA7155275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0D6669-6FBC-5B43-8E65-304B06590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D95A01-4B3B-9843-AC9A-B5CECA01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985FE3-B3C0-EE4C-938E-5C6C66BE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766C3-8CE0-D544-85AF-EF24ADF2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4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21456-3D1C-D947-BEC8-3AE7DEDC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78366D-D4E4-4947-9E98-EB773ACAE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A59AAC-15D2-7A43-88C6-8DE946BDC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91FA02-58FC-6548-AF66-EAEF78D8C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41DF0B-7FB4-5B45-8058-90244C1E0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CD669E-AA31-C547-B76A-7ADF17E5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AD0BCE-EE9F-474C-9B6C-A3F693DD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664CE9-35C4-234D-BF9D-192BCC4D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3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073BD-A845-274B-B08A-BB4E4894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D54638-6D15-8249-9E90-86DECDCC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86ED2B-881B-9B47-A138-7C55ED63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18E1DB-EF09-4148-89F1-447552BD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42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BD56B3-55A7-3643-B92E-8A1CFDE6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7FF90-B3B5-5F4E-8A08-E5F935F4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2CF2F5-7CE3-EF4E-845C-C7EAE16E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1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09018-DE9B-1D42-89AE-331C8953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34A20-FD19-5A46-B546-23637F0D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76372D-93FC-D448-8AB3-3FF73674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076D1D-4E6E-1647-A68A-A1787E08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5CBE3A-E98A-FA45-8403-3760E596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A63F7E-8CB1-6F4A-8008-FA8C5A1B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3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90627-C9DD-6249-BF09-FD218EE2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1DD921-1A67-2C43-88ED-E735CEA2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0CCA61-350B-9043-9D38-626071BC7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B8B9EE-8394-B34E-9DCB-F229B9A2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0466C9-0B1D-DD4B-A288-0A773EFE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EC12B7-57D1-944D-AC5B-A668DF42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1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4DA3F7-0193-A348-ABF0-34F00961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1A09C-0100-924A-AFEB-2A713492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75D06-943D-E444-9930-0062969D3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88547-A3B9-8240-BDE8-0EC4823B9590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2B59F-1476-664D-939E-D0DA1A832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86420-3741-9346-94C2-2A6FC9733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91DB-FE1A-6143-B629-03DA381556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4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AFCD7-CCE7-C24A-8A9B-2B80E234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6603"/>
            <a:ext cx="9144000" cy="2387600"/>
          </a:xfrm>
        </p:spPr>
        <p:txBody>
          <a:bodyPr>
            <a:noAutofit/>
          </a:bodyPr>
          <a:lstStyle/>
          <a:p>
            <a:r>
              <a:rPr lang="fr-FR" sz="4000" dirty="0">
                <a:latin typeface="Helvetica" pitchFamily="2" charset="0"/>
              </a:rPr>
              <a:t>Comportement d'une onde électromagnétique monochromatique à l'interface entre deux diélectriques.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C546E-01FC-2542-8038-C9058FD58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Helvetica" pitchFamily="2" charset="0"/>
              </a:rPr>
              <a:t>Niveau : L2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8B2DC-05DE-344A-926E-37479D031277}"/>
              </a:ext>
            </a:extLst>
          </p:cNvPr>
          <p:cNvSpPr txBox="1"/>
          <p:nvPr/>
        </p:nvSpPr>
        <p:spPr>
          <a:xfrm>
            <a:off x="10119360" y="5916731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</a:t>
            </a:r>
            <a:r>
              <a:rPr lang="fr-FR" dirty="0" err="1"/>
              <a:t>Ziapkoff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91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64D1F6C-E731-8846-92D8-C5DAA485B57F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Coefficient de Fresnel pour une onde TE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6A0F16-CEA6-9F40-994C-D044AF4A1A96}"/>
              </a:ext>
            </a:extLst>
          </p:cNvPr>
          <p:cNvSpPr txBox="1"/>
          <p:nvPr/>
        </p:nvSpPr>
        <p:spPr>
          <a:xfrm>
            <a:off x="8073756" y="4159725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Wikipedia</a:t>
            </a:r>
            <a:r>
              <a:rPr lang="fr-FR" sz="1200" dirty="0"/>
              <a:t>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F23189-71BB-FA45-B7CA-CA402922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38" y="2727788"/>
            <a:ext cx="4719518" cy="11496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DC4EAE-46BD-CE4B-A729-9D9A8CA2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60" y="2863032"/>
            <a:ext cx="5082583" cy="11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84CEE-46FB-5543-87FD-FDB2DBA3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4C309-7AEA-0441-B37D-6A46CE9C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19EB6-7216-AB46-9CA8-C424BF6FE70E}"/>
              </a:ext>
            </a:extLst>
          </p:cNvPr>
          <p:cNvSpPr/>
          <p:nvPr/>
        </p:nvSpPr>
        <p:spPr>
          <a:xfrm>
            <a:off x="-182880" y="0"/>
            <a:ext cx="12874752" cy="7083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0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29E58E-4CBE-8244-B0EC-8F813873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7662">
            <a:off x="3662783" y="2223989"/>
            <a:ext cx="4799270" cy="241002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381DD15-86F4-6547-A78B-B60BD6661004}"/>
              </a:ext>
            </a:extLst>
          </p:cNvPr>
          <p:cNvSpPr txBox="1">
            <a:spLocks/>
          </p:cNvSpPr>
          <p:nvPr/>
        </p:nvSpPr>
        <p:spPr>
          <a:xfrm>
            <a:off x="1012555" y="361716"/>
            <a:ext cx="10099729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Puissance moyenne rayonnée en incidence normale   (i = 0) à travers une surface </a:t>
            </a:r>
            <a:r>
              <a:rPr lang="fr-FR" sz="3200" dirty="0" err="1">
                <a:latin typeface="Helvetica" pitchFamily="2" charset="0"/>
              </a:rPr>
              <a:t>dS</a:t>
            </a:r>
            <a:r>
              <a:rPr lang="fr-FR" sz="3200" dirty="0">
                <a:latin typeface="Helvetica" pitchFamily="2" charset="0"/>
              </a:rPr>
              <a:t>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F3707B-01A8-244A-A8F6-76241962B8C6}"/>
              </a:ext>
            </a:extLst>
          </p:cNvPr>
          <p:cNvSpPr txBox="1"/>
          <p:nvPr/>
        </p:nvSpPr>
        <p:spPr>
          <a:xfrm>
            <a:off x="7096719" y="4759535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Garing</a:t>
            </a:r>
            <a:r>
              <a:rPr lang="fr-FR" sz="1200" dirty="0"/>
              <a:t> EM chap6</a:t>
            </a:r>
          </a:p>
        </p:txBody>
      </p:sp>
    </p:spTree>
    <p:extLst>
      <p:ext uri="{BB962C8B-B14F-4D97-AF65-F5344CB8AC3E}">
        <p14:creationId xmlns:p14="http://schemas.microsoft.com/office/powerpoint/2010/main" val="258246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83A2CE-6B8A-AC4F-8BC6-E50B61B94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3669">
            <a:off x="1532672" y="1748947"/>
            <a:ext cx="9059491" cy="3899118"/>
          </a:xfrm>
          <a:prstGeom prst="rect">
            <a:avLst/>
          </a:prstGeom>
          <a:scene3d>
            <a:camera prst="orthographicFront">
              <a:rot lat="0" lon="0" rev="21570000"/>
            </a:camera>
            <a:lightRig rig="threePt" dir="t"/>
          </a:scene3d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161ED4-5752-D24B-9B6F-CEB25632FBE6}"/>
              </a:ext>
            </a:extLst>
          </p:cNvPr>
          <p:cNvSpPr txBox="1">
            <a:spLocks/>
          </p:cNvSpPr>
          <p:nvPr/>
        </p:nvSpPr>
        <p:spPr>
          <a:xfrm>
            <a:off x="1012555" y="361716"/>
            <a:ext cx="10099729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Facteur de transmission en énergie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7D88F0-5C6D-6E41-B54E-990FFCDD698F}"/>
              </a:ext>
            </a:extLst>
          </p:cNvPr>
          <p:cNvSpPr txBox="1"/>
          <p:nvPr/>
        </p:nvSpPr>
        <p:spPr>
          <a:xfrm>
            <a:off x="8467241" y="5587865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Garing</a:t>
            </a:r>
            <a:r>
              <a:rPr lang="fr-FR" sz="1200" dirty="0"/>
              <a:t> EM chap6</a:t>
            </a:r>
          </a:p>
        </p:txBody>
      </p:sp>
    </p:spTree>
    <p:extLst>
      <p:ext uri="{BB962C8B-B14F-4D97-AF65-F5344CB8AC3E}">
        <p14:creationId xmlns:p14="http://schemas.microsoft.com/office/powerpoint/2010/main" val="23132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84CEE-46FB-5543-87FD-FDB2DBA3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4C309-7AEA-0441-B37D-6A46CE9C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19EB6-7216-AB46-9CA8-C424BF6FE70E}"/>
              </a:ext>
            </a:extLst>
          </p:cNvPr>
          <p:cNvSpPr/>
          <p:nvPr/>
        </p:nvSpPr>
        <p:spPr>
          <a:xfrm>
            <a:off x="-182880" y="0"/>
            <a:ext cx="12874752" cy="7083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6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97B785-8305-EA42-9C41-21A6D325AE5A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III/ Application : couche </a:t>
            </a:r>
            <a:r>
              <a:rPr lang="fr-FR" sz="3200" dirty="0" err="1">
                <a:latin typeface="Helvetica" pitchFamily="2" charset="0"/>
              </a:rPr>
              <a:t>anti-reflet</a:t>
            </a:r>
            <a:endParaRPr lang="fr-FR" sz="3200" dirty="0">
              <a:latin typeface="Helvetica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083E91-1766-5544-9726-9133AD225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4345" y="2003156"/>
            <a:ext cx="5803309" cy="28516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8A3429C-4AA3-444E-9DDC-E1C9D87AAD44}"/>
              </a:ext>
            </a:extLst>
          </p:cNvPr>
          <p:cNvSpPr txBox="1"/>
          <p:nvPr/>
        </p:nvSpPr>
        <p:spPr>
          <a:xfrm>
            <a:off x="8234766" y="5187352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Portelli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3743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E97B785-8305-EA42-9C41-21A6D325AE5A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III/ Application : couche </a:t>
            </a:r>
            <a:r>
              <a:rPr lang="fr-FR" sz="3200" dirty="0" err="1">
                <a:latin typeface="Helvetica" pitchFamily="2" charset="0"/>
              </a:rPr>
              <a:t>anti-reflet</a:t>
            </a:r>
            <a:endParaRPr lang="fr-FR" sz="3200" dirty="0">
              <a:latin typeface="Helvetica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A3429C-4AA3-444E-9DDC-E1C9D87AAD44}"/>
              </a:ext>
            </a:extLst>
          </p:cNvPr>
          <p:cNvSpPr txBox="1"/>
          <p:nvPr/>
        </p:nvSpPr>
        <p:spPr>
          <a:xfrm>
            <a:off x="10192719" y="6261905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Portelli</a:t>
            </a:r>
            <a:endParaRPr lang="fr-FR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522478-4CA0-F84A-BE32-7939D66D9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556" y="4662166"/>
            <a:ext cx="3688596" cy="15808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9ADAAA-AFF5-E348-A656-C51B7692A62D}"/>
              </a:ext>
            </a:extLst>
          </p:cNvPr>
          <p:cNvSpPr txBox="1"/>
          <p:nvPr/>
        </p:nvSpPr>
        <p:spPr>
          <a:xfrm>
            <a:off x="1012556" y="3903758"/>
            <a:ext cx="81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Helvetica" pitchFamily="2" charset="0"/>
              </a:rPr>
              <a:t>Structure des champs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ED6739-4083-7445-95A9-8D816A45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155" y="4133731"/>
            <a:ext cx="3962401" cy="21092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61C66B-4924-7C42-9E38-2B90D2D2AB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942" y="1762121"/>
            <a:ext cx="3732217" cy="18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8D6D47-C71A-AB44-B7DD-39FCF76C0488}"/>
              </a:ext>
            </a:extLst>
          </p:cNvPr>
          <p:cNvSpPr txBox="1">
            <a:spLocks/>
          </p:cNvSpPr>
          <p:nvPr/>
        </p:nvSpPr>
        <p:spPr>
          <a:xfrm>
            <a:off x="702590" y="244122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Relations de passage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C8749-2A07-F74D-98F8-B71AE316954B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29E45-BE92-A74C-94EF-D569722E3018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7689DA-F610-AD4C-8DBC-81021BDD8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549" y="1275070"/>
            <a:ext cx="4762500" cy="17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8D6D47-C71A-AB44-B7DD-39FCF76C0488}"/>
              </a:ext>
            </a:extLst>
          </p:cNvPr>
          <p:cNvSpPr txBox="1">
            <a:spLocks/>
          </p:cNvSpPr>
          <p:nvPr/>
        </p:nvSpPr>
        <p:spPr>
          <a:xfrm>
            <a:off x="702590" y="244122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Système d’équations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C8749-2A07-F74D-98F8-B71AE316954B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29E45-BE92-A74C-94EF-D569722E3018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4D8C6A-A989-E246-9899-3E3CF7E1A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1010" y="1208869"/>
            <a:ext cx="3843580" cy="1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8D6D47-C71A-AB44-B7DD-39FCF76C0488}"/>
              </a:ext>
            </a:extLst>
          </p:cNvPr>
          <p:cNvSpPr txBox="1">
            <a:spLocks/>
          </p:cNvSpPr>
          <p:nvPr/>
        </p:nvSpPr>
        <p:spPr>
          <a:xfrm>
            <a:off x="702590" y="244122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Système d’équations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C8749-2A07-F74D-98F8-B71AE316954B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29E45-BE92-A74C-94EF-D569722E3018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10144D-3620-9847-9773-66BA62A19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974" y="1818604"/>
            <a:ext cx="2371240" cy="123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167F229-990C-DE46-B3B5-122AB193999E}"/>
                  </a:ext>
                </a:extLst>
              </p:cNvPr>
              <p:cNvSpPr txBox="1"/>
              <p:nvPr/>
            </p:nvSpPr>
            <p:spPr>
              <a:xfrm>
                <a:off x="702590" y="1664848"/>
                <a:ext cx="2247255" cy="5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/>
                  <a:t>On pose 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167F229-990C-DE46-B3B5-122AB193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0" y="1664848"/>
                <a:ext cx="2247255" cy="518475"/>
              </a:xfrm>
              <a:prstGeom prst="rect">
                <a:avLst/>
              </a:prstGeom>
              <a:blipFill>
                <a:blip r:embed="rId3"/>
                <a:stretch>
                  <a:fillRect l="-2247"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0FE050F5-2C91-0847-B78D-B7CE1B7A75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465" y="342457"/>
            <a:ext cx="2436444" cy="11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4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AFCD7-CCE7-C24A-8A9B-2B80E234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latin typeface="Helvetica" pitchFamily="2" charset="0"/>
              </a:rPr>
              <a:t>Prérequis 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C546E-01FC-2542-8038-C9058FD58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fr-FR" sz="2000" dirty="0">
                <a:latin typeface="Helvetica" pitchFamily="2" charset="0"/>
              </a:rPr>
              <a:t>Optique géométrique </a:t>
            </a:r>
          </a:p>
          <a:p>
            <a:pPr marL="342900" indent="-342900" algn="l">
              <a:buFontTx/>
              <a:buChar char="-"/>
            </a:pPr>
            <a:r>
              <a:rPr lang="fr-FR" sz="2000" dirty="0">
                <a:latin typeface="Helvetica" pitchFamily="2" charset="0"/>
              </a:rPr>
              <a:t>Equations de Maxwell dans un </a:t>
            </a:r>
            <a:r>
              <a:rPr lang="fr-FR" sz="2000" dirty="0" err="1">
                <a:latin typeface="Helvetica" pitchFamily="2" charset="0"/>
              </a:rPr>
              <a:t>diéléctrique</a:t>
            </a:r>
            <a:r>
              <a:rPr lang="fr-FR" sz="2000" dirty="0">
                <a:latin typeface="Helvetica" pitchFamily="2" charset="0"/>
              </a:rPr>
              <a:t> avec D, H, E, B</a:t>
            </a:r>
          </a:p>
          <a:p>
            <a:pPr marL="342900" indent="-342900" algn="l">
              <a:buFontTx/>
              <a:buChar char="-"/>
            </a:pPr>
            <a:r>
              <a:rPr lang="fr-FR" sz="2000" dirty="0">
                <a:latin typeface="Helvetica" pitchFamily="2" charset="0"/>
              </a:rPr>
              <a:t>Relations de continuité (Démonstration)</a:t>
            </a:r>
          </a:p>
          <a:p>
            <a:pPr marL="342900" indent="-342900" algn="l">
              <a:buFontTx/>
              <a:buChar char="-"/>
            </a:pPr>
            <a:r>
              <a:rPr lang="fr-FR" sz="2000" dirty="0">
                <a:latin typeface="Helvetica" pitchFamily="2" charset="0"/>
              </a:rPr>
              <a:t>Vecteur de </a:t>
            </a:r>
            <a:r>
              <a:rPr lang="fr-FR" sz="2000" dirty="0" err="1">
                <a:latin typeface="Helvetica" pitchFamily="2" charset="0"/>
              </a:rPr>
              <a:t>Poynting</a:t>
            </a:r>
            <a:r>
              <a:rPr lang="fr-FR" sz="2000" dirty="0">
                <a:latin typeface="Helvetica" pitchFamily="2" charset="0"/>
              </a:rPr>
              <a:t> et puissance rayonnée</a:t>
            </a:r>
          </a:p>
          <a:p>
            <a:pPr marL="342900" indent="-342900" algn="l">
              <a:buFontTx/>
              <a:buChar char="-"/>
            </a:pPr>
            <a:endParaRPr lang="fr-FR" dirty="0">
              <a:latin typeface="Helvetica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8B2DC-05DE-344A-926E-37479D031277}"/>
              </a:ext>
            </a:extLst>
          </p:cNvPr>
          <p:cNvSpPr txBox="1"/>
          <p:nvPr/>
        </p:nvSpPr>
        <p:spPr>
          <a:xfrm>
            <a:off x="10119360" y="5916731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</a:t>
            </a:r>
            <a:r>
              <a:rPr lang="fr-FR" dirty="0" err="1"/>
              <a:t>Ziapkoff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96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8D6D47-C71A-AB44-B7DD-39FCF76C0488}"/>
              </a:ext>
            </a:extLst>
          </p:cNvPr>
          <p:cNvSpPr txBox="1">
            <a:spLocks/>
          </p:cNvSpPr>
          <p:nvPr/>
        </p:nvSpPr>
        <p:spPr>
          <a:xfrm>
            <a:off x="702590" y="244122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Deux valeurs de r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C8749-2A07-F74D-98F8-B71AE316954B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29E45-BE92-A74C-94EF-D569722E3018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10144D-3620-9847-9773-66BA62A19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81" y="1334140"/>
            <a:ext cx="1756474" cy="5440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E73B8F-AC26-0A4D-996D-D97723D21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286" y="1170409"/>
            <a:ext cx="1756475" cy="7752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B942C8-3D6D-C041-8625-1E5BD898C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170" y="2143782"/>
            <a:ext cx="2185262" cy="870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2BB1F9-FC17-C442-A6A2-EA3C5E193A5A}"/>
                  </a:ext>
                </a:extLst>
              </p:cNvPr>
              <p:cNvSpPr txBox="1"/>
              <p:nvPr/>
            </p:nvSpPr>
            <p:spPr>
              <a:xfrm>
                <a:off x="5130868" y="2425403"/>
                <a:ext cx="2247255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/>
                  <a:t>Avec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fr-FR" b="0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F2BB1F9-FC17-C442-A6A2-EA3C5E193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68" y="2425403"/>
                <a:ext cx="2247255" cy="484043"/>
              </a:xfrm>
              <a:prstGeom prst="rect">
                <a:avLst/>
              </a:prstGeom>
              <a:blipFill>
                <a:blip r:embed="rId5"/>
                <a:stretch>
                  <a:fillRect l="-2825"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9D2E59D6-23AF-2546-B4DA-D5B0CC05EA16}"/>
              </a:ext>
            </a:extLst>
          </p:cNvPr>
          <p:cNvSpPr txBox="1"/>
          <p:nvPr/>
        </p:nvSpPr>
        <p:spPr>
          <a:xfrm>
            <a:off x="1182004" y="2360622"/>
            <a:ext cx="152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a :</a:t>
            </a:r>
          </a:p>
        </p:txBody>
      </p:sp>
    </p:spTree>
    <p:extLst>
      <p:ext uri="{BB962C8B-B14F-4D97-AF65-F5344CB8AC3E}">
        <p14:creationId xmlns:p14="http://schemas.microsoft.com/office/powerpoint/2010/main" val="409765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7BF33-467E-5C48-972B-1C28CB06575A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CB171-95D7-5F4E-9684-CB3895AF643C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B19D9A-2154-BC45-AC70-D341F8797E93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Annexe 1 : Télémétrie laser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8F61B1-D2DE-CE47-B55B-449FB240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2" y="2229572"/>
            <a:ext cx="5870770" cy="310184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3B4E9B0-0F24-4847-A31F-33087F45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128" y="2019300"/>
            <a:ext cx="279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0C0292-7978-AF44-ACC3-02B1EAE3F49E}"/>
              </a:ext>
            </a:extLst>
          </p:cNvPr>
          <p:cNvSpPr txBox="1"/>
          <p:nvPr/>
        </p:nvSpPr>
        <p:spPr>
          <a:xfrm>
            <a:off x="1859797" y="5331417"/>
            <a:ext cx="28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Schéma de principe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C6BB0F-B2D9-3C4D-83BB-59FCFFC6FAE4}"/>
              </a:ext>
            </a:extLst>
          </p:cNvPr>
          <p:cNvSpPr txBox="1"/>
          <p:nvPr/>
        </p:nvSpPr>
        <p:spPr>
          <a:xfrm>
            <a:off x="7449521" y="5331417"/>
            <a:ext cx="417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Réflecteur lunaire de la mission APOLLO 11</a:t>
            </a:r>
          </a:p>
        </p:txBody>
      </p:sp>
    </p:spTree>
    <p:extLst>
      <p:ext uri="{BB962C8B-B14F-4D97-AF65-F5344CB8AC3E}">
        <p14:creationId xmlns:p14="http://schemas.microsoft.com/office/powerpoint/2010/main" val="315703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68A9C01-B249-364C-A6E3-1BCE09B41C48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Annexe 2 : Effet </a:t>
            </a:r>
            <a:r>
              <a:rPr lang="fr-FR" sz="3200" dirty="0" err="1">
                <a:latin typeface="Helvetica" pitchFamily="2" charset="0"/>
              </a:rPr>
              <a:t>Goos-Hanchen</a:t>
            </a:r>
            <a:r>
              <a:rPr lang="fr-FR" sz="3200" dirty="0">
                <a:latin typeface="Helvetica" pitchFamily="2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797EBF-F230-B042-B095-80FB8059A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05" y="3036685"/>
            <a:ext cx="6134058" cy="23118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9156C0-684B-FA45-87B9-F19C024435BB}"/>
              </a:ext>
            </a:extLst>
          </p:cNvPr>
          <p:cNvSpPr txBox="1"/>
          <p:nvPr/>
        </p:nvSpPr>
        <p:spPr>
          <a:xfrm>
            <a:off x="1012557" y="534851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valeur </a:t>
            </a:r>
            <a:r>
              <a:rPr lang="fr-FR" dirty="0" err="1"/>
              <a:t>instantanée</a:t>
            </a:r>
            <a:r>
              <a:rPr lang="fr-FR" dirty="0"/>
              <a:t> du flux d'</a:t>
            </a:r>
            <a:r>
              <a:rPr lang="fr-FR" dirty="0" err="1"/>
              <a:t>énergie</a:t>
            </a:r>
            <a:r>
              <a:rPr lang="fr-FR" dirty="0"/>
              <a:t> transmis à travers </a:t>
            </a:r>
            <a:r>
              <a:rPr lang="fr-FR" dirty="0" err="1"/>
              <a:t>dS</a:t>
            </a:r>
            <a:r>
              <a:rPr lang="fr-FR" dirty="0"/>
              <a:t> est non nulle. Elle oscille </a:t>
            </a:r>
            <a:r>
              <a:rPr lang="fr-FR" dirty="0" err="1"/>
              <a:t>sinusoidalement</a:t>
            </a:r>
            <a:r>
              <a:rPr lang="fr-FR" dirty="0"/>
              <a:t>. L’énergie transite dans le milieu 2 sous la forme d’une onde évanescente </a:t>
            </a:r>
          </a:p>
        </p:txBody>
      </p:sp>
    </p:spTree>
    <p:extLst>
      <p:ext uri="{BB962C8B-B14F-4D97-AF65-F5344CB8AC3E}">
        <p14:creationId xmlns:p14="http://schemas.microsoft.com/office/powerpoint/2010/main" val="276826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AFCD7-CCE7-C24A-8A9B-2B80E234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1170432"/>
          </a:xfrm>
        </p:spPr>
        <p:txBody>
          <a:bodyPr>
            <a:noAutofit/>
          </a:bodyPr>
          <a:lstStyle/>
          <a:p>
            <a:r>
              <a:rPr lang="fr-FR" sz="3200" dirty="0">
                <a:latin typeface="Helvetica" pitchFamily="2" charset="0"/>
              </a:rPr>
              <a:t>Introduction : Les lunettes </a:t>
            </a:r>
            <a:r>
              <a:rPr lang="fr-FR" sz="3200" dirty="0" err="1">
                <a:latin typeface="Helvetica" pitchFamily="2" charset="0"/>
              </a:rPr>
              <a:t>anti-reflet</a:t>
            </a:r>
            <a:r>
              <a:rPr lang="fr-FR" sz="3200" dirty="0">
                <a:latin typeface="Helvetica" pitchFamily="2" charset="0"/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C546E-01FC-2542-8038-C9058FD58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320"/>
            <a:ext cx="9144000" cy="1655762"/>
          </a:xfrm>
        </p:spPr>
        <p:txBody>
          <a:bodyPr/>
          <a:lstStyle/>
          <a:p>
            <a:r>
              <a:rPr lang="fr-FR" sz="2000" dirty="0">
                <a:latin typeface="Helvetica" pitchFamily="2" charset="0"/>
              </a:rPr>
              <a:t>Problématique : Pourquoi parle t-on de lunettes anti reflet et comment peut on expliquer ce phénomène ?</a:t>
            </a:r>
          </a:p>
          <a:p>
            <a:pPr marL="342900" indent="-342900" algn="l">
              <a:buFontTx/>
              <a:buChar char="-"/>
            </a:pPr>
            <a:endParaRPr lang="fr-FR" dirty="0">
              <a:latin typeface="Helvetica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48B2DC-05DE-344A-926E-37479D031277}"/>
              </a:ext>
            </a:extLst>
          </p:cNvPr>
          <p:cNvSpPr txBox="1"/>
          <p:nvPr/>
        </p:nvSpPr>
        <p:spPr>
          <a:xfrm>
            <a:off x="10119360" y="5916731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</a:t>
            </a:r>
            <a:r>
              <a:rPr lang="fr-FR" dirty="0" err="1"/>
              <a:t>Ziapkoff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848689-5C59-CA47-866F-26EA64366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1724" y="1512455"/>
            <a:ext cx="2627204" cy="33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84CEE-46FB-5543-87FD-FDB2DBA3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4C309-7AEA-0441-B37D-6A46CE9C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E19EB6-7216-AB46-9CA8-C424BF6FE70E}"/>
              </a:ext>
            </a:extLst>
          </p:cNvPr>
          <p:cNvSpPr/>
          <p:nvPr/>
        </p:nvSpPr>
        <p:spPr>
          <a:xfrm>
            <a:off x="-182880" y="0"/>
            <a:ext cx="12874752" cy="7083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60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ADB67-5D07-324C-A16E-D3EF5601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1638" cy="3212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D10753-10C6-334A-8DD6-F5A40FC7B359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EAAF5-94BC-5B40-BB04-364128D22050}"/>
              </a:ext>
            </a:extLst>
          </p:cNvPr>
          <p:cNvSpPr/>
          <p:nvPr/>
        </p:nvSpPr>
        <p:spPr>
          <a:xfrm>
            <a:off x="5114440" y="-108488"/>
            <a:ext cx="7729831" cy="71920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F48342-D914-2942-9046-7EA253966703}"/>
              </a:ext>
            </a:extLst>
          </p:cNvPr>
          <p:cNvSpPr txBox="1"/>
          <p:nvPr/>
        </p:nvSpPr>
        <p:spPr>
          <a:xfrm>
            <a:off x="3244312" y="2935359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Garing</a:t>
            </a:r>
            <a:r>
              <a:rPr lang="fr-FR" sz="1200" dirty="0"/>
              <a:t> EM chap6</a:t>
            </a:r>
          </a:p>
        </p:txBody>
      </p:sp>
    </p:spTree>
    <p:extLst>
      <p:ext uri="{BB962C8B-B14F-4D97-AF65-F5344CB8AC3E}">
        <p14:creationId xmlns:p14="http://schemas.microsoft.com/office/powerpoint/2010/main" val="140735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A8D6D47-C71A-AB44-B7DD-39FCF76C0488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Phénomène de réflexion totale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867285-A1EF-6E4E-98E6-69DCFB26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5" y="1533164"/>
            <a:ext cx="7035800" cy="1168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65A2190-AC77-1849-815C-0F9FE7598E79}"/>
              </a:ext>
            </a:extLst>
          </p:cNvPr>
          <p:cNvSpPr txBox="1"/>
          <p:nvPr/>
        </p:nvSpPr>
        <p:spPr>
          <a:xfrm>
            <a:off x="5910021" y="2701564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Garing</a:t>
            </a:r>
            <a:r>
              <a:rPr lang="fr-FR" sz="1200" dirty="0"/>
              <a:t> EM chap6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C8749-2A07-F74D-98F8-B71AE316954B}"/>
              </a:ext>
            </a:extLst>
          </p:cNvPr>
          <p:cNvSpPr/>
          <p:nvPr/>
        </p:nvSpPr>
        <p:spPr>
          <a:xfrm>
            <a:off x="7687159" y="0"/>
            <a:ext cx="5157112" cy="7083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29E45-BE92-A74C-94EF-D569722E3018}"/>
              </a:ext>
            </a:extLst>
          </p:cNvPr>
          <p:cNvSpPr/>
          <p:nvPr/>
        </p:nvSpPr>
        <p:spPr>
          <a:xfrm>
            <a:off x="-182880" y="3212358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4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2ADB67-5D07-324C-A16E-D3EF5601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1638" cy="3212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D10753-10C6-334A-8DD6-F5A40FC7B359}"/>
              </a:ext>
            </a:extLst>
          </p:cNvPr>
          <p:cNvSpPr/>
          <p:nvPr/>
        </p:nvSpPr>
        <p:spPr>
          <a:xfrm>
            <a:off x="-115503" y="3231227"/>
            <a:ext cx="12874752" cy="38711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EAAF5-94BC-5B40-BB04-364128D22050}"/>
              </a:ext>
            </a:extLst>
          </p:cNvPr>
          <p:cNvSpPr/>
          <p:nvPr/>
        </p:nvSpPr>
        <p:spPr>
          <a:xfrm>
            <a:off x="5114440" y="-108488"/>
            <a:ext cx="7729831" cy="71920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F48342-D914-2942-9046-7EA253966703}"/>
              </a:ext>
            </a:extLst>
          </p:cNvPr>
          <p:cNvSpPr txBox="1"/>
          <p:nvPr/>
        </p:nvSpPr>
        <p:spPr>
          <a:xfrm>
            <a:off x="3244312" y="2935359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Garing</a:t>
            </a:r>
            <a:r>
              <a:rPr lang="fr-FR" sz="1200" dirty="0"/>
              <a:t> EM chap6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A370D7D-BDBF-7B4A-9930-ED08DA79509E}"/>
              </a:ext>
            </a:extLst>
          </p:cNvPr>
          <p:cNvCxnSpPr/>
          <p:nvPr/>
        </p:nvCxnSpPr>
        <p:spPr>
          <a:xfrm flipV="1">
            <a:off x="1328286" y="298383"/>
            <a:ext cx="288758" cy="4620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425F433-C077-7E42-B681-EF7A55A2A68C}"/>
              </a:ext>
            </a:extLst>
          </p:cNvPr>
          <p:cNvCxnSpPr>
            <a:cxnSpLocks/>
          </p:cNvCxnSpPr>
          <p:nvPr/>
        </p:nvCxnSpPr>
        <p:spPr>
          <a:xfrm flipV="1">
            <a:off x="2937679" y="1884774"/>
            <a:ext cx="594793" cy="3466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708C073-0EAD-BE40-B7F3-96611BDA66AF}"/>
              </a:ext>
            </a:extLst>
          </p:cNvPr>
          <p:cNvCxnSpPr>
            <a:cxnSpLocks/>
          </p:cNvCxnSpPr>
          <p:nvPr/>
        </p:nvCxnSpPr>
        <p:spPr>
          <a:xfrm flipH="1" flipV="1">
            <a:off x="2956199" y="531525"/>
            <a:ext cx="332957" cy="5687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3D89539-CF77-4643-BA9E-1FC0E6FC2148}"/>
                  </a:ext>
                </a:extLst>
              </p:cNvPr>
              <p:cNvSpPr txBox="1"/>
              <p:nvPr/>
            </p:nvSpPr>
            <p:spPr>
              <a:xfrm>
                <a:off x="659330" y="84715"/>
                <a:ext cx="1337912" cy="44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groupCh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3D89539-CF77-4643-BA9E-1FC0E6FC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0" y="84715"/>
                <a:ext cx="1337912" cy="444674"/>
              </a:xfrm>
              <a:prstGeom prst="rect">
                <a:avLst/>
              </a:prstGeom>
              <a:blipFill>
                <a:blip r:embed="rId3"/>
                <a:stretch>
                  <a:fillRect t="-16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01A1E66-E614-064D-8879-48A6E77EEEC2}"/>
                  </a:ext>
                </a:extLst>
              </p:cNvPr>
              <p:cNvSpPr txBox="1"/>
              <p:nvPr/>
            </p:nvSpPr>
            <p:spPr>
              <a:xfrm>
                <a:off x="2529458" y="168492"/>
                <a:ext cx="1337912" cy="44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baseline="-25000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groupCh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01A1E66-E614-064D-8879-48A6E77E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58" y="168492"/>
                <a:ext cx="1337912" cy="444674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3DA963B-6F97-0241-B212-AF054784BC8F}"/>
                  </a:ext>
                </a:extLst>
              </p:cNvPr>
              <p:cNvSpPr txBox="1"/>
              <p:nvPr/>
            </p:nvSpPr>
            <p:spPr>
              <a:xfrm>
                <a:off x="2740819" y="1873371"/>
                <a:ext cx="1337912" cy="44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groupCh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3DA963B-6F97-0241-B212-AF054784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19" y="1873371"/>
                <a:ext cx="1337912" cy="444674"/>
              </a:xfrm>
              <a:prstGeom prst="rect">
                <a:avLst/>
              </a:prstGeom>
              <a:blipFill>
                <a:blip r:embed="rId5"/>
                <a:stretch>
                  <a:fillRect t="-13889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18">
            <a:extLst>
              <a:ext uri="{FF2B5EF4-FFF2-40B4-BE49-F238E27FC236}">
                <a16:creationId xmlns:a16="http://schemas.microsoft.com/office/drawing/2014/main" id="{85A78112-7EA1-E043-A5A2-D32BCB299D00}"/>
              </a:ext>
            </a:extLst>
          </p:cNvPr>
          <p:cNvSpPr/>
          <p:nvPr/>
        </p:nvSpPr>
        <p:spPr>
          <a:xfrm>
            <a:off x="4494998" y="1260909"/>
            <a:ext cx="105878" cy="125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ED26E0-2842-AF46-9CDE-DFC7C117F1EE}"/>
              </a:ext>
            </a:extLst>
          </p:cNvPr>
          <p:cNvSpPr txBox="1"/>
          <p:nvPr/>
        </p:nvSpPr>
        <p:spPr>
          <a:xfrm>
            <a:off x="4442178" y="1151778"/>
            <a:ext cx="55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D0F1A14-4EC4-3B4B-96DA-9B5CE99146CD}"/>
                  </a:ext>
                </a:extLst>
              </p:cNvPr>
              <p:cNvSpPr txBox="1"/>
              <p:nvPr/>
            </p:nvSpPr>
            <p:spPr>
              <a:xfrm>
                <a:off x="4001200" y="845603"/>
                <a:ext cx="1337912" cy="44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fr-FR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fr-FR" baseline="-25000" dirty="0" smtClean="0"/>
                            <m:t>z</m:t>
                          </m:r>
                          <m:r>
                            <m:rPr>
                              <m:nor/>
                            </m:rPr>
                            <a:rPr lang="fr-FR" baseline="-25000" dirty="0" smtClean="0"/>
                            <m:t> </m:t>
                          </m:r>
                        </m:e>
                      </m:groupCh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D0F1A14-4EC4-3B4B-96DA-9B5CE9914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200" y="845603"/>
                <a:ext cx="1337912" cy="444674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39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64D1F6C-E731-8846-92D8-C5DAA485B57F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Coefficient de Fresnel pour une onde TM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0CCCEB-92CC-2141-BB28-D98DABB84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66" y="2787750"/>
            <a:ext cx="10536867" cy="12599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6A0F16-CEA6-9F40-994C-D044AF4A1A96}"/>
              </a:ext>
            </a:extLst>
          </p:cNvPr>
          <p:cNvSpPr txBox="1"/>
          <p:nvPr/>
        </p:nvSpPr>
        <p:spPr>
          <a:xfrm>
            <a:off x="8073756" y="4159725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Wikipedia</a:t>
            </a:r>
            <a:r>
              <a:rPr lang="fr-F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074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2254EA-E4BB-0748-BF79-6A3F6311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1790700"/>
            <a:ext cx="1008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0071E45-CBBC-E745-814A-B3850B5BE89B}"/>
              </a:ext>
            </a:extLst>
          </p:cNvPr>
          <p:cNvSpPr txBox="1">
            <a:spLocks/>
          </p:cNvSpPr>
          <p:nvPr/>
        </p:nvSpPr>
        <p:spPr>
          <a:xfrm>
            <a:off x="1012556" y="361716"/>
            <a:ext cx="9144000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Helvetica" pitchFamily="2" charset="0"/>
              </a:rPr>
              <a:t>Incidence de Brewster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4A8521-4612-C74A-90B6-EE06F7062F4D}"/>
              </a:ext>
            </a:extLst>
          </p:cNvPr>
          <p:cNvSpPr txBox="1"/>
          <p:nvPr/>
        </p:nvSpPr>
        <p:spPr>
          <a:xfrm>
            <a:off x="9825065" y="5048853"/>
            <a:ext cx="285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</a:t>
            </a:r>
            <a:r>
              <a:rPr lang="fr-FR" sz="1200" dirty="0" err="1"/>
              <a:t>Wikipedia</a:t>
            </a:r>
            <a:r>
              <a:rPr lang="fr-FR" sz="12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451CCF-42C9-644E-B3EC-83EED6A77ECB}"/>
              </a:ext>
            </a:extLst>
          </p:cNvPr>
          <p:cNvSpPr txBox="1"/>
          <p:nvPr/>
        </p:nvSpPr>
        <p:spPr>
          <a:xfrm>
            <a:off x="1859797" y="5243780"/>
            <a:ext cx="339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Photographie non polarisée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9ACD0D-09AE-D64D-8D02-9D2402A7FD43}"/>
              </a:ext>
            </a:extLst>
          </p:cNvPr>
          <p:cNvSpPr txBox="1"/>
          <p:nvPr/>
        </p:nvSpPr>
        <p:spPr>
          <a:xfrm>
            <a:off x="6532320" y="5262004"/>
            <a:ext cx="460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Photographie polarisée à l’angle de Brewster</a:t>
            </a:r>
          </a:p>
        </p:txBody>
      </p:sp>
    </p:spTree>
    <p:extLst>
      <p:ext uri="{BB962C8B-B14F-4D97-AF65-F5344CB8AC3E}">
        <p14:creationId xmlns:p14="http://schemas.microsoft.com/office/powerpoint/2010/main" val="4131830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271</Words>
  <Application>Microsoft Macintosh PowerPoint</Application>
  <PresentationFormat>Grand écran</PresentationFormat>
  <Paragraphs>50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</vt:lpstr>
      <vt:lpstr>Thème Office</vt:lpstr>
      <vt:lpstr>Comportement d'une onde électromagnétique monochromatique à l'interface entre deux diélectriques.</vt:lpstr>
      <vt:lpstr>Prérequis :</vt:lpstr>
      <vt:lpstr>Introduction : Les lunettes anti-reflet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Comportement d'une onde électromagnétique monochromatique à l'interface entre deux diélectriques.</dc:title>
  <dc:creator>Victor Ziapkoff</dc:creator>
  <cp:lastModifiedBy>Victor Ziapkoff</cp:lastModifiedBy>
  <cp:revision>9</cp:revision>
  <dcterms:created xsi:type="dcterms:W3CDTF">2022-04-07T06:38:46Z</dcterms:created>
  <dcterms:modified xsi:type="dcterms:W3CDTF">2022-04-07T16:56:04Z</dcterms:modified>
</cp:coreProperties>
</file>