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drEZoNPL29abXQ2/Zy/7VqEET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F01BD8-5C01-4524-A1AB-7EA2F86B1943}">
  <a:tblStyle styleId="{E4F01BD8-5C01-4524-A1AB-7EA2F86B19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5d1a0c01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5d1a0c0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jpg"/><Relationship Id="rId6" Type="http://schemas.openxmlformats.org/officeDocument/2006/relationships/hyperlink" Target="https://www.youtube.com/watch?v=IZaGmUGBdC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5d1a0c010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Pour préparation</a:t>
            </a:r>
            <a:endParaRPr/>
          </a:p>
        </p:txBody>
      </p:sp>
      <p:sp>
        <p:nvSpPr>
          <p:cNvPr id="85" name="Google Shape;85;g135d1a0c010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Pour ce qui est de la contextualisation de la leçon, voici quelques sujets d'annales de concours qui pourraient être utilisés. Cela peut vous donner des idées de systèmes, de questions à se poser à leur propos, des valeurs numériques, voire peut-être d'expérience illustrative (chaufferette artisanale du capes ?)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production de béton CCINP MP 2020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décomposition de l'hydrazine, propergols, propulsion e3a MP 2015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combustion du bois Centrale Physique-chimie 1 PSI 2021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les carburants e3a 2016 physique-chimie PSI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étude d'une chaufferette artisanale (composition CAPES 2014)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Etat standard 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643328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fr-F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un gaz pur ou un mélange gazeux : l’état standard est celui du gaz parfait à la pression P° = 1 bar et à la température 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fr-F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un constituant en phase condensée (liquide ou solide), l’état standard est celui du corps pur, dans le même état physique, à la température T et à la pression p° = 1 bar.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164892" y="50788"/>
            <a:ext cx="11862216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Intérêt de l’enthalpie de réaction ? </a:t>
            </a:r>
            <a:endParaRPr/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1003093" y="1503337"/>
            <a:ext cx="9714875" cy="5728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 de savoir si la réaction libère de l’énergie ou pas</a:t>
            </a:r>
            <a:endParaRPr/>
          </a:p>
        </p:txBody>
      </p:sp>
      <p:graphicFrame>
        <p:nvGraphicFramePr>
          <p:cNvPr id="159" name="Google Shape;159;p10"/>
          <p:cNvGraphicFramePr/>
          <p:nvPr/>
        </p:nvGraphicFramePr>
        <p:xfrm>
          <a:off x="164892" y="23085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{E4F01BD8-5C01-4524-A1AB-7EA2F86B1943}</a:tableStyleId>
              </a:tblPr>
              <a:tblGrid>
                <a:gridCol w="2390150"/>
                <a:gridCol w="5518000"/>
                <a:gridCol w="3954075"/>
              </a:tblGrid>
              <a:tr h="61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Signe de ∆rH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La réaction est dite :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Exemple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54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cap="none" strike="noStrike"/>
                        <a:t>∆rH &lt; 0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Réaction acide base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Acide chloridrique + soude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(Cf partie 2)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Réaction de combustion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2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∆rH &gt; 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Réaction de l’introduction (DrH°=+164kJ/mol)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1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∆rH = 0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Athermique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/>
                        <a:t>Estérification de Fisher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/>
          <p:nvPr/>
        </p:nvSpPr>
        <p:spPr>
          <a:xfrm>
            <a:off x="-224852" y="0"/>
            <a:ext cx="13236314" cy="749508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Etat standard de référence d’un élément </a:t>
            </a:r>
            <a:endParaRPr/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838199" y="1825624"/>
            <a:ext cx="10029669" cy="399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lang="fr-FR" sz="3600" u="sng">
                <a:solidFill>
                  <a:srgbClr val="FF0000"/>
                </a:solidFill>
              </a:rPr>
              <a:t>Définition</a:t>
            </a:r>
            <a:r>
              <a:rPr lang="fr-FR" sz="36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r-FR" sz="3600"/>
              <a:t>L’état standard de référence correspond à </a:t>
            </a:r>
            <a:r>
              <a:rPr b="0" i="0" lang="fr-FR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l’état standard du corps pur simple le plus stable, dans son état le plus stable à la température T.</a:t>
            </a:r>
            <a:endParaRPr sz="3600"/>
          </a:p>
        </p:txBody>
      </p:sp>
      <p:sp>
        <p:nvSpPr>
          <p:cNvPr id="171" name="Google Shape;171;p12"/>
          <p:cNvSpPr txBox="1"/>
          <p:nvPr/>
        </p:nvSpPr>
        <p:spPr>
          <a:xfrm>
            <a:off x="3436496" y="4499760"/>
            <a:ext cx="60935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Espèce chimique + état physique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838199" y="5380672"/>
            <a:ext cx="1023828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de température standard.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les tables thermodynamiques sont établies généralement pour une température de T = 25°C = 298 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00" y="3429000"/>
            <a:ext cx="11739000" cy="135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434" y="1923276"/>
            <a:ext cx="11751066" cy="121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>
            <p:ph type="title"/>
          </p:nvPr>
        </p:nvSpPr>
        <p:spPr>
          <a:xfrm>
            <a:off x="423436" y="677041"/>
            <a:ext cx="10930364" cy="70173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Exemples d’état standard de référence à 25°C 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284813" y="224853"/>
            <a:ext cx="11647357" cy="10792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784" l="0" r="0" t="-1348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fr-FR"/>
              <a:t> </a:t>
            </a:r>
            <a:endParaRPr/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838200" y="1439737"/>
            <a:ext cx="10515600" cy="43513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16" r="0" t="-22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fr-FR"/>
              <a:t> </a:t>
            </a:r>
            <a:endParaRPr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271" y="4451260"/>
            <a:ext cx="12011729" cy="110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138992" y="136363"/>
            <a:ext cx="99140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thermodynamique ( Distribué + lien pdf ) a T = 298 K =25°C </a:t>
            </a:r>
            <a:endParaRPr/>
          </a:p>
        </p:txBody>
      </p:sp>
      <p:pic>
        <p:nvPicPr>
          <p:cNvPr id="192" name="Google Shape;19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616" y="855377"/>
            <a:ext cx="3912433" cy="563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>
            <a:off x="7450111" y="831137"/>
            <a:ext cx="4287187" cy="461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855377"/>
            <a:ext cx="4599804" cy="540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type="title"/>
          </p:nvPr>
        </p:nvSpPr>
        <p:spPr>
          <a:xfrm>
            <a:off x="420822" y="196112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Cycle de Hess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798819" y="2308485"/>
            <a:ext cx="2575693" cy="1066983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7060366" y="2308485"/>
            <a:ext cx="2575693" cy="106698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3227168" y="5163992"/>
            <a:ext cx="50666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Corps purs simples dans leur état standard de référence </a:t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3007313" y="4973983"/>
            <a:ext cx="5286532" cy="1334124"/>
          </a:xfrm>
          <a:prstGeom prst="rect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2343417" y="2556542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Réactifs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7654884" y="2556542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Produits</a:t>
            </a:r>
            <a:endParaRPr/>
          </a:p>
        </p:txBody>
      </p:sp>
      <p:cxnSp>
        <p:nvCxnSpPr>
          <p:cNvPr id="206" name="Google Shape;206;p16"/>
          <p:cNvCxnSpPr/>
          <p:nvPr/>
        </p:nvCxnSpPr>
        <p:spPr>
          <a:xfrm>
            <a:off x="4374512" y="2807457"/>
            <a:ext cx="2685854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16"/>
          <p:cNvCxnSpPr/>
          <p:nvPr/>
        </p:nvCxnSpPr>
        <p:spPr>
          <a:xfrm>
            <a:off x="3007313" y="3429000"/>
            <a:ext cx="1110698" cy="1491451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16"/>
          <p:cNvCxnSpPr/>
          <p:nvPr/>
        </p:nvCxnSpPr>
        <p:spPr>
          <a:xfrm flipH="1" rot="10800000">
            <a:off x="7060366" y="3375468"/>
            <a:ext cx="1126284" cy="1544983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9" name="Google Shape;209;p16"/>
          <p:cNvSpPr txBox="1"/>
          <p:nvPr/>
        </p:nvSpPr>
        <p:spPr>
          <a:xfrm>
            <a:off x="-39437" y="4025192"/>
            <a:ext cx="6093500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2713756" y="2010407"/>
            <a:ext cx="6093500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5301462" y="4102627"/>
            <a:ext cx="609350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: combustion acétylène (TABLE)</a:t>
            </a:r>
            <a:endParaRPr/>
          </a:p>
        </p:txBody>
      </p:sp>
      <p:pic>
        <p:nvPicPr>
          <p:cNvPr id="217" name="Google Shape;21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571" y="2445440"/>
            <a:ext cx="5401429" cy="12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640" y="3909837"/>
            <a:ext cx="5079360" cy="40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639" y="4457668"/>
            <a:ext cx="5183925" cy="78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7ZsSSUqs6Nw/maxresdefault.jpg" id="224" name="Google Shape;2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616" y="404664"/>
            <a:ext cx="6528726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552" y="4797152"/>
            <a:ext cx="81343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LCFI 77 Application du premier principe à la transformation chimique 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24000" y="402217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fr-FR" sz="3600"/>
              <a:t>Niveau</a:t>
            </a:r>
            <a:r>
              <a:rPr lang="fr-FR" sz="3600"/>
              <a:t> : MP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fr-FR" sz="3600"/>
              <a:t>Elément imposé </a:t>
            </a:r>
            <a:r>
              <a:rPr lang="fr-FR" sz="3600"/>
              <a:t>: Mettre en œuvre une technique de calorimétrie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92" name="Google Shape;92;p1"/>
          <p:cNvSpPr txBox="1"/>
          <p:nvPr/>
        </p:nvSpPr>
        <p:spPr>
          <a:xfrm>
            <a:off x="9612444" y="6273225"/>
            <a:ext cx="6093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Courtois Théo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2 : Réaction de l’introduction</a:t>
            </a:r>
            <a:endParaRPr/>
          </a:p>
        </p:txBody>
      </p:sp>
      <p:pic>
        <p:nvPicPr>
          <p:cNvPr id="231" name="Google Shape;23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01" y="2530136"/>
            <a:ext cx="1130239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/>
          <p:nvPr/>
        </p:nvSpPr>
        <p:spPr>
          <a:xfrm>
            <a:off x="319861" y="2049905"/>
            <a:ext cx="5501390" cy="1536494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6280809" y="2049905"/>
            <a:ext cx="5501390" cy="1536494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2448348" y="2094539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Réactifs</a:t>
            </a:r>
            <a:endParaRPr/>
          </a:p>
        </p:txBody>
      </p:sp>
      <p:sp>
        <p:nvSpPr>
          <p:cNvPr id="235" name="Google Shape;235;p19"/>
          <p:cNvSpPr txBox="1"/>
          <p:nvPr/>
        </p:nvSpPr>
        <p:spPr>
          <a:xfrm>
            <a:off x="8314451" y="2094539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Produits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: Cycle de Hess </a:t>
            </a:r>
            <a:endParaRPr/>
          </a:p>
        </p:txBody>
      </p:sp>
      <p:pic>
        <p:nvPicPr>
          <p:cNvPr id="241" name="Google Shape;24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01" y="2530136"/>
            <a:ext cx="1130239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/>
          <p:nvPr/>
        </p:nvSpPr>
        <p:spPr>
          <a:xfrm>
            <a:off x="319861" y="2049905"/>
            <a:ext cx="5501390" cy="1536494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6280809" y="2049905"/>
            <a:ext cx="5501390" cy="1536494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2448348" y="2094539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Réactifs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8314451" y="2094539"/>
            <a:ext cx="3237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Produits</a:t>
            </a:r>
            <a:endParaRPr/>
          </a:p>
        </p:txBody>
      </p:sp>
      <p:pic>
        <p:nvPicPr>
          <p:cNvPr id="246" name="Google Shape;2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9951" y="5559915"/>
            <a:ext cx="6697010" cy="67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/>
          <p:nvPr/>
        </p:nvSpPr>
        <p:spPr>
          <a:xfrm>
            <a:off x="2448348" y="5006715"/>
            <a:ext cx="6888611" cy="1334124"/>
          </a:xfrm>
          <a:prstGeom prst="rect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775162" y="5059041"/>
            <a:ext cx="44265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Etat standard de référence </a:t>
            </a:r>
            <a:endParaRPr/>
          </a:p>
        </p:txBody>
      </p:sp>
      <p:cxnSp>
        <p:nvCxnSpPr>
          <p:cNvPr id="249" name="Google Shape;249;p20"/>
          <p:cNvCxnSpPr/>
          <p:nvPr/>
        </p:nvCxnSpPr>
        <p:spPr>
          <a:xfrm>
            <a:off x="2834824" y="3646360"/>
            <a:ext cx="1347433" cy="1300394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0" name="Google Shape;250;p20"/>
          <p:cNvCxnSpPr/>
          <p:nvPr/>
        </p:nvCxnSpPr>
        <p:spPr>
          <a:xfrm flipH="1" rot="10800000">
            <a:off x="7730233" y="3616379"/>
            <a:ext cx="1301271" cy="132379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1" name="Google Shape;251;p20"/>
          <p:cNvSpPr txBox="1"/>
          <p:nvPr/>
        </p:nvSpPr>
        <p:spPr>
          <a:xfrm>
            <a:off x="462099" y="3628830"/>
            <a:ext cx="26084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On dissocie les réactifs  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8866021" y="3849390"/>
            <a:ext cx="26084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On forme les produits</a:t>
            </a:r>
            <a:endParaRPr/>
          </a:p>
        </p:txBody>
      </p:sp>
      <p:sp>
        <p:nvSpPr>
          <p:cNvPr id="253" name="Google Shape;253;p20"/>
          <p:cNvSpPr txBox="1"/>
          <p:nvPr/>
        </p:nvSpPr>
        <p:spPr>
          <a:xfrm>
            <a:off x="-272249" y="4242983"/>
            <a:ext cx="609350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4806162" y="3884055"/>
            <a:ext cx="6093500" cy="5847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1107219"/>
            <a:ext cx="11401182" cy="1013681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0" name="Google Shape;260;p21"/>
          <p:cNvSpPr txBox="1"/>
          <p:nvPr/>
        </p:nvSpPr>
        <p:spPr>
          <a:xfrm>
            <a:off x="982799" y="301430"/>
            <a:ext cx="47195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On dissocie les réactifs  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1121849" y="4111003"/>
            <a:ext cx="62441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On forme les produits</a:t>
            </a:r>
            <a:endParaRPr/>
          </a:p>
        </p:txBody>
      </p:sp>
      <p:pic>
        <p:nvPicPr>
          <p:cNvPr id="262" name="Google Shape;2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3795" y="3090815"/>
            <a:ext cx="6697010" cy="67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/>
        </p:nvSpPr>
        <p:spPr>
          <a:xfrm>
            <a:off x="3489006" y="2589941"/>
            <a:ext cx="44265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Etat standard de référence </a:t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2162192" y="2537615"/>
            <a:ext cx="6888611" cy="1334124"/>
          </a:xfrm>
          <a:prstGeom prst="rect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799" y="4634223"/>
            <a:ext cx="8964276" cy="1638529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66" name="Google Shape;266;p21"/>
          <p:cNvCxnSpPr/>
          <p:nvPr/>
        </p:nvCxnSpPr>
        <p:spPr>
          <a:xfrm>
            <a:off x="863600" y="3289300"/>
            <a:ext cx="1041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7" name="Google Shape;267;p21"/>
          <p:cNvSpPr txBox="1"/>
          <p:nvPr/>
        </p:nvSpPr>
        <p:spPr>
          <a:xfrm>
            <a:off x="6212800" y="362633"/>
            <a:ext cx="6093500" cy="5847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4755362" y="4027996"/>
            <a:ext cx="6093500" cy="5847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/>
        </p:nvSpPr>
        <p:spPr>
          <a:xfrm>
            <a:off x="2158584" y="4886793"/>
            <a:ext cx="78398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2158584" y="614287"/>
            <a:ext cx="7495082" cy="52322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thermodynamique </a:t>
            </a:r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64" y="2061603"/>
            <a:ext cx="10391871" cy="3235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82799"/>
            <a:ext cx="12183406" cy="2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Généralisation : Loi de Hess</a:t>
            </a: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4511"/>
            <a:ext cx="6388100" cy="358903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6781800" y="3886567"/>
            <a:ext cx="5410200" cy="6649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8407400" y="3337580"/>
            <a:ext cx="1879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Loi de Hess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5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fr-FR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II] Détermination expérimentale d’une enthalpie de réaction</a:t>
            </a:r>
            <a:endParaRPr/>
          </a:p>
        </p:txBody>
      </p:sp>
      <p:pic>
        <p:nvPicPr>
          <p:cNvPr descr="Une image contenant intérieur, table, assis, café&#10;&#10;Description générée automatiquement" id="295" name="Google Shape;295;p25"/>
          <p:cNvPicPr preferRelativeResize="0"/>
          <p:nvPr/>
        </p:nvPicPr>
        <p:blipFill rotWithShape="1">
          <a:blip r:embed="rId3">
            <a:alphaModFix/>
          </a:blip>
          <a:srcRect b="0" l="2934" r="0" t="0"/>
          <a:stretch/>
        </p:blipFill>
        <p:spPr>
          <a:xfrm>
            <a:off x="6140659" y="643466"/>
            <a:ext cx="4054014" cy="5568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intérieur, table, assis, café&#10;&#10;Description générée automatiquement" id="300" name="Google Shape;3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89" y="511510"/>
            <a:ext cx="4214689" cy="561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1677" y="1003471"/>
            <a:ext cx="6240834" cy="485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/>
        </p:nvSpPr>
        <p:spPr>
          <a:xfrm>
            <a:off x="304800" y="262034"/>
            <a:ext cx="11887200" cy="64633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Réaction réalisé :  Acide chloridrique + Soude à 1 mol/L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8162" y="2336726"/>
            <a:ext cx="5112680" cy="3974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/>
          <p:nvPr/>
        </p:nvSpPr>
        <p:spPr>
          <a:xfrm>
            <a:off x="2908162" y="3912433"/>
            <a:ext cx="1454046" cy="8694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2592084" y="5003858"/>
            <a:ext cx="632155" cy="494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5921112" y="2817280"/>
            <a:ext cx="1757701" cy="494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6566796" y="3888520"/>
            <a:ext cx="1454046" cy="8694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674936" y="4838474"/>
            <a:ext cx="2550587" cy="70788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mL d’acide chloridrique à 1mol/L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7678813" y="3636003"/>
            <a:ext cx="2386039" cy="92333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ml de soude à 1mol/L toutes les 15 secondes </a:t>
            </a:r>
            <a:endParaRPr/>
          </a:p>
        </p:txBody>
      </p:sp>
      <p:pic>
        <p:nvPicPr>
          <p:cNvPr descr="Tracer le niveau de l&amp;#39;eau liquide sur un schéma - CE2 - Exercice  Questionner le monde - Kartable" id="314" name="Google Shape;3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6920" y="2027455"/>
            <a:ext cx="1127287" cy="15244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7"/>
          <p:cNvCxnSpPr>
            <a:stCxn id="314" idx="0"/>
          </p:cNvCxnSpPr>
          <p:nvPr/>
        </p:nvCxnSpPr>
        <p:spPr>
          <a:xfrm rot="5400000">
            <a:off x="6100513" y="1159405"/>
            <a:ext cx="1932000" cy="3668100"/>
          </a:xfrm>
          <a:prstGeom prst="bentConnector4">
            <a:avLst>
              <a:gd fmla="val -11832" name="adj1"/>
              <a:gd fmla="val 99924" name="adj2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6" name="Google Shape;316;p27"/>
          <p:cNvSpPr txBox="1"/>
          <p:nvPr/>
        </p:nvSpPr>
        <p:spPr>
          <a:xfrm>
            <a:off x="364083" y="2485557"/>
            <a:ext cx="2544078" cy="1015663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mesure </a:t>
            </a: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lorsque la température ne varie plus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52" y="3972230"/>
            <a:ext cx="10645405" cy="241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9973" y="224925"/>
            <a:ext cx="10056994" cy="32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337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171162"/>
            <a:ext cx="2840182" cy="2371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fr-FR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Repères de progressivité</a:t>
            </a:r>
            <a:endParaRPr/>
          </a:p>
        </p:txBody>
      </p:sp>
      <p:pic>
        <p:nvPicPr>
          <p:cNvPr id="99" name="Google Shape;9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1137" y="336728"/>
            <a:ext cx="7542127" cy="61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34938" y="3571588"/>
            <a:ext cx="3886199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MPSI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 de base de thermodynamique déjà vu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fermé,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Premier principe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Enthalpie, fonction d’état, capacité thermique, transition de phase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ytimg.com/vi/7ZsSSUqs6Nw/maxresdefault.jpg"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416" y="1051198"/>
            <a:ext cx="6528726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604" y="4797152"/>
            <a:ext cx="81343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459416" y="44929"/>
            <a:ext cx="10678484" cy="646331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Ouverture :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314" y="685417"/>
            <a:ext cx="7795791" cy="274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847" y="3429000"/>
            <a:ext cx="10688542" cy="27435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 txBox="1"/>
          <p:nvPr/>
        </p:nvSpPr>
        <p:spPr>
          <a:xfrm>
            <a:off x="2548328" y="149902"/>
            <a:ext cx="6550702" cy="461665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Annexe : Mesure de la masse en eau 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8739266" y="929390"/>
            <a:ext cx="275819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données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Mcal=185,3g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M1=80,26g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M2=61g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T1=20,3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T2=68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TF=40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U=6,44g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433464" y="365125"/>
            <a:ext cx="10920335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Etat standard</a:t>
            </a:r>
            <a:endParaRPr/>
          </a:p>
        </p:txBody>
      </p:sp>
      <p:sp>
        <p:nvSpPr>
          <p:cNvPr id="343" name="Google Shape;343;p31"/>
          <p:cNvSpPr txBox="1"/>
          <p:nvPr>
            <p:ph idx="1" type="body"/>
          </p:nvPr>
        </p:nvSpPr>
        <p:spPr>
          <a:xfrm>
            <a:off x="324162" y="1855579"/>
            <a:ext cx="11727930" cy="282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Approximation</a:t>
            </a:r>
            <a:r>
              <a:rPr lang="fr-FR"/>
              <a:t> :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fr-FR"/>
              <a:t>Chaque gaz est assimilé à un gaz parfait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fr-FR"/>
              <a:t>Chaque état condensé est supposé incompressible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fr-FR"/>
              <a:t>Solutions infiniment diluées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fr-FR"/>
              <a:t>Approximation des mélanges idéaux : interactions A-A, A-B, B-B identiques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fr-FR" sz="3700"/>
              <a:t>Annexe : Bombe calorimétrique</a:t>
            </a:r>
            <a:endParaRPr/>
          </a:p>
        </p:txBody>
      </p:sp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permet de mesurer le dégagement de chaleur au cours d’une réaction chimique mettant en jeu des gaz et effectuée à volume constant</a:t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mbe calorimétrique — Wikipédia" id="352" name="Google Shape;3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743" y="807593"/>
            <a:ext cx="5239568" cy="523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415" y="542225"/>
            <a:ext cx="8383170" cy="239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958954" y="3324502"/>
            <a:ext cx="60935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Notion de base de thermodynamique déjà vu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fermé,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Premier principe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Enthalpie, fonction d’état, capacité thermique, transition de phase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Calorimètre, Enthalpie de changement d’état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805721" y="156178"/>
            <a:ext cx="10515599" cy="932688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Attendus du programme de MP </a:t>
            </a:r>
            <a:endParaRPr/>
          </a:p>
        </p:txBody>
      </p:sp>
      <p:pic>
        <p:nvPicPr>
          <p:cNvPr id="112" name="Google Shape;11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890" y="1088866"/>
            <a:ext cx="9291260" cy="422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19920" y="5501493"/>
            <a:ext cx="11887199" cy="120032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Point clé </a:t>
            </a: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Donner une formulation du premier principe de la thermodynamique adaptée à la chimie.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Mesurer expérimentalement une enthalpie de réaction.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19100" y="200234"/>
            <a:ext cx="11353800" cy="1325563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 de la leçon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152400" y="1978805"/>
            <a:ext cx="11887199" cy="120032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Point clé </a:t>
            </a: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Donner une formulation du premier principe de la thermodynamique adaptée à la chimie.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Savoir calculer et mesurer expérimentalement une enthalpie de réaction.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152400" y="3429000"/>
            <a:ext cx="1185722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Capacités travaillées 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Calculer une enthalpie de réaction a partir des tables thermodynamiques (Hess)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capable de reconnaître le caractère endothermique ou exothermique d’un réaction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Savoir déterminer expérimentalement une enthalpie de réaction 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152400" y="5240471"/>
            <a:ext cx="108085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Difficultés possibles pour l’élève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Leçon avec beaucoup de nouvelles notion, chemin fictif, hypothèses.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Première partie relativement lourde.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-224852" y="0"/>
            <a:ext cx="13236314" cy="7495082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722" y="1152297"/>
            <a:ext cx="9154803" cy="609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3956151" y="213736"/>
            <a:ext cx="1949972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Chlorure d’ammonium</a:t>
            </a:r>
            <a:endParaRPr/>
          </a:p>
        </p:txBody>
      </p:sp>
      <p:sp>
        <p:nvSpPr>
          <p:cNvPr id="133" name="Google Shape;133;p7"/>
          <p:cNvSpPr txBox="1"/>
          <p:nvPr/>
        </p:nvSpPr>
        <p:spPr>
          <a:xfrm>
            <a:off x="1678495" y="210643"/>
            <a:ext cx="1675151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Hydroxyde de barium </a:t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342" y="2357579"/>
            <a:ext cx="5473866" cy="3863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neau attention | CMCAS du Dauphine Pays de Rhône"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861" y="3167048"/>
            <a:ext cx="1533159" cy="13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1839639" y="3074062"/>
            <a:ext cx="302801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Lunette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Hotte </a:t>
            </a:r>
            <a:endParaRPr/>
          </a:p>
        </p:txBody>
      </p:sp>
      <p:cxnSp>
        <p:nvCxnSpPr>
          <p:cNvPr id="137" name="Google Shape;137;p7"/>
          <p:cNvCxnSpPr/>
          <p:nvPr/>
        </p:nvCxnSpPr>
        <p:spPr>
          <a:xfrm flipH="1" rot="10800000">
            <a:off x="4836199" y="5096019"/>
            <a:ext cx="3447738" cy="704538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7"/>
          <p:cNvSpPr txBox="1"/>
          <p:nvPr/>
        </p:nvSpPr>
        <p:spPr>
          <a:xfrm>
            <a:off x="3833330" y="5508169"/>
            <a:ext cx="16882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Eau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544575" y="5523513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Vidéo de la réaction: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https://www.youtube.com/watch?v=IZaGmUGBdC0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313544" y="353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Attention 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733269" y="1360930"/>
            <a:ext cx="10515599" cy="2851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fr-FR" sz="2400">
                <a:solidFill>
                  <a:srgbClr val="FF0000"/>
                </a:solidFill>
              </a:rPr>
              <a:t>Hydroxyde de Barium</a:t>
            </a:r>
            <a:endParaRPr b="1" sz="24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R: 20/21/22 Nocif par inhalation, par contact avec la peau et par ingestion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R: 34 Provoque des brûlures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S: 26 En cas de contact avec les yeux, laver immédiatement consulter un ophtalmologiste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S: 36/37/39 Porter un vêtement de protection approprié, des gants et un appareil de protection des yeux/du visage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r-FR" sz="2000"/>
              <a:t>S: 45 En cas d’accident ou de malaise consulter immédiatement un médecin et lui montrer l’emballage ou l’étiquette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733269" y="4557010"/>
            <a:ext cx="555260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Chlorure d’ammonium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rial"/>
              <a:buChar char="•"/>
            </a:pPr>
            <a:r>
              <a:rPr b="0" i="0" lang="fr-FR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R22 : nocif par ingestion 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rial"/>
              <a:buChar char="•"/>
            </a:pPr>
            <a:r>
              <a:rPr b="0" i="0" lang="fr-FR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R36 : irritant pour les yeux 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Arial"/>
              <a:buChar char="•"/>
            </a:pPr>
            <a:r>
              <a:rPr b="0" i="0" lang="fr-FR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S22 : ne pas inhaler les poussières.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2022-01-29T14:15:41Z</dcterms:created>
  <dc:creator>Theo Courtois</dc:creator>
</cp:coreProperties>
</file>