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50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7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8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27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30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14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36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3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34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77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4173-146E-1048-A5A8-B4D489944C16}" type="datetimeFigureOut">
              <a:rPr lang="fr-FR" smtClean="0"/>
              <a:t>03/02/22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F1A45-6DBA-DA49-9A7B-DD01142501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99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2.wdp"/><Relationship Id="rId5" Type="http://schemas.openxmlformats.org/officeDocument/2006/relationships/image" Target="../media/image8.jpeg"/><Relationship Id="rId6" Type="http://schemas.microsoft.com/office/2007/relationships/hdphoto" Target="../media/hdphoto3.wdp"/><Relationship Id="rId7" Type="http://schemas.openxmlformats.org/officeDocument/2006/relationships/image" Target="../media/image9.jpeg"/><Relationship Id="rId8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Equilibre chimique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Niveau : MP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93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Vérification expérimentale de </a:t>
            </a:r>
            <a:r>
              <a:rPr lang="fr-FR" sz="3200" smtClean="0"/>
              <a:t>la relation </a:t>
            </a:r>
            <a:r>
              <a:rPr lang="fr-FR" sz="3200" dirty="0" smtClean="0"/>
              <a:t>de </a:t>
            </a:r>
            <a:r>
              <a:rPr lang="fr-FR" sz="3200" dirty="0" err="1" smtClean="0"/>
              <a:t>Van’t</a:t>
            </a:r>
            <a:r>
              <a:rPr lang="fr-FR" sz="3200" dirty="0" smtClean="0"/>
              <a:t> </a:t>
            </a:r>
            <a:r>
              <a:rPr lang="fr-FR" sz="3200" dirty="0" err="1" smtClean="0"/>
              <a:t>Hoff</a:t>
            </a:r>
            <a:endParaRPr lang="fr-FR" sz="3200" dirty="0"/>
          </a:p>
        </p:txBody>
      </p:sp>
      <p:pic>
        <p:nvPicPr>
          <p:cNvPr id="4" name="Image 3" descr="chemix (4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9641"/>
            <a:ext cx="3287888" cy="32368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21667" y="1665112"/>
            <a:ext cx="44873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Equation de réaction de la pile Daniell : </a:t>
            </a:r>
          </a:p>
          <a:p>
            <a:endParaRPr lang="fr-FR" dirty="0"/>
          </a:p>
          <a:p>
            <a:r>
              <a:rPr lang="fr-FR" dirty="0" smtClean="0"/>
              <a:t>Cu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 + Zn</a:t>
            </a:r>
            <a:r>
              <a:rPr lang="fr-FR" baseline="-25000" dirty="0" smtClean="0"/>
              <a:t>(s)</a:t>
            </a:r>
            <a:r>
              <a:rPr lang="fr-FR" dirty="0" smtClean="0"/>
              <a:t> -&gt; Cu</a:t>
            </a:r>
            <a:r>
              <a:rPr lang="fr-FR" baseline="-25000" dirty="0" smtClean="0"/>
              <a:t>(s)</a:t>
            </a:r>
            <a:r>
              <a:rPr lang="fr-FR" dirty="0" smtClean="0"/>
              <a:t> + Zn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</a:p>
          <a:p>
            <a:endParaRPr lang="fr-FR" baseline="-25000" dirty="0"/>
          </a:p>
          <a:p>
            <a:r>
              <a:rPr lang="fr-FR" dirty="0" smtClean="0"/>
              <a:t>Pour une pile : 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Donc dans notre cas : 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D’après la relation de </a:t>
            </a:r>
            <a:r>
              <a:rPr lang="fr-FR" dirty="0" err="1" smtClean="0"/>
              <a:t>Van’t</a:t>
            </a:r>
            <a:r>
              <a:rPr lang="fr-FR" dirty="0" smtClean="0"/>
              <a:t> </a:t>
            </a:r>
            <a:r>
              <a:rPr lang="fr-FR" dirty="0" err="1" smtClean="0"/>
              <a:t>Hoff</a:t>
            </a:r>
            <a:r>
              <a:rPr lang="fr-FR" dirty="0" smtClean="0"/>
              <a:t>, en traçant </a:t>
            </a:r>
            <a:r>
              <a:rPr lang="fr-FR" dirty="0" smtClean="0">
                <a:solidFill>
                  <a:srgbClr val="C0504D"/>
                </a:solidFill>
              </a:rPr>
              <a:t>ln(K°) = f(-1/</a:t>
            </a:r>
            <a:r>
              <a:rPr lang="fr-FR" dirty="0" err="1" smtClean="0">
                <a:solidFill>
                  <a:srgbClr val="C0504D"/>
                </a:solidFill>
              </a:rPr>
              <a:t>T</a:t>
            </a:r>
            <a:r>
              <a:rPr lang="fr-FR" dirty="0" smtClean="0">
                <a:solidFill>
                  <a:srgbClr val="C0504D"/>
                </a:solidFill>
              </a:rPr>
              <a:t>) </a:t>
            </a:r>
            <a:r>
              <a:rPr lang="fr-FR" dirty="0" smtClean="0"/>
              <a:t>on devrait retrouver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°/R </a:t>
            </a:r>
            <a:r>
              <a:rPr lang="fr-FR" dirty="0" smtClean="0"/>
              <a:t>de la réaction.</a:t>
            </a:r>
            <a:endParaRPr lang="fr-FR" dirty="0">
              <a:solidFill>
                <a:srgbClr val="C0504D"/>
              </a:solidFill>
            </a:endParaRPr>
          </a:p>
        </p:txBody>
      </p:sp>
      <p:pic>
        <p:nvPicPr>
          <p:cNvPr id="7" name="Image 6" descr="Capture d’écran 2022-02-01 à 20.14.3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27" y="3082983"/>
            <a:ext cx="1536700" cy="431800"/>
          </a:xfrm>
          <a:prstGeom prst="rect">
            <a:avLst/>
          </a:prstGeom>
        </p:spPr>
      </p:pic>
      <p:pic>
        <p:nvPicPr>
          <p:cNvPr id="8" name="Image 7" descr="Capture d’écran 2022-02-01 à 20.15.49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28" y="3948995"/>
            <a:ext cx="1485900" cy="342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57200" y="5404557"/>
            <a:ext cx="805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Calcul théorique : </a:t>
            </a:r>
            <a:endParaRPr lang="fr-FR" b="1" dirty="0"/>
          </a:p>
        </p:txBody>
      </p:sp>
      <p:pic>
        <p:nvPicPr>
          <p:cNvPr id="10" name="Image 9" descr="Capture d’écran 2022-02-01 à 20.21.3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8" y="5727700"/>
            <a:ext cx="3390900" cy="9906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21667" y="5602113"/>
            <a:ext cx="3908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la loi de Hess : </a:t>
            </a:r>
          </a:p>
          <a:p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=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f</a:t>
            </a:r>
            <a:r>
              <a:rPr lang="fr-FR" dirty="0" err="1" smtClean="0"/>
              <a:t>H</a:t>
            </a:r>
            <a:r>
              <a:rPr lang="fr-FR" dirty="0" smtClean="0"/>
              <a:t>°(Zn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- 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f</a:t>
            </a:r>
            <a:r>
              <a:rPr lang="fr-FR" dirty="0" err="1" smtClean="0"/>
              <a:t>H</a:t>
            </a:r>
            <a:r>
              <a:rPr lang="fr-FR" dirty="0" smtClean="0"/>
              <a:t>°(Cu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</a:t>
            </a:r>
          </a:p>
          <a:p>
            <a:r>
              <a:rPr lang="fr-FR" dirty="0" err="1" smtClean="0">
                <a:solidFill>
                  <a:schemeClr val="accent2"/>
                </a:solidFill>
              </a:rPr>
              <a:t>Δ</a:t>
            </a:r>
            <a:r>
              <a:rPr lang="fr-FR" baseline="-25000" dirty="0" err="1" smtClean="0">
                <a:solidFill>
                  <a:schemeClr val="accent2"/>
                </a:solidFill>
              </a:rPr>
              <a:t>r</a:t>
            </a:r>
            <a:r>
              <a:rPr lang="fr-FR" dirty="0" err="1" smtClean="0">
                <a:solidFill>
                  <a:schemeClr val="accent2"/>
                </a:solidFill>
              </a:rPr>
              <a:t>H</a:t>
            </a:r>
            <a:r>
              <a:rPr lang="fr-FR" dirty="0" smtClean="0">
                <a:solidFill>
                  <a:schemeClr val="accent2"/>
                </a:solidFill>
              </a:rPr>
              <a:t>° = -218,6 kJ/mol </a:t>
            </a:r>
            <a:endParaRPr lang="fr-FR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0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2-02-01 à 20.50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2" y="227190"/>
            <a:ext cx="8801100" cy="51054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17222" y="5332590"/>
            <a:ext cx="7408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Calcul de </a:t>
            </a:r>
            <a:r>
              <a:rPr lang="fr-FR" b="1" dirty="0" err="1" smtClean="0"/>
              <a:t>Δ</a:t>
            </a:r>
            <a:r>
              <a:rPr lang="fr-FR" b="1" baseline="-25000" dirty="0" err="1" smtClean="0"/>
              <a:t>r</a:t>
            </a:r>
            <a:r>
              <a:rPr lang="fr-FR" b="1" dirty="0" err="1" smtClean="0"/>
              <a:t>H</a:t>
            </a:r>
            <a:r>
              <a:rPr lang="fr-FR" b="1" dirty="0" smtClean="0"/>
              <a:t>° :</a:t>
            </a:r>
          </a:p>
          <a:p>
            <a:r>
              <a:rPr lang="fr-FR" dirty="0"/>
              <a:t>	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 = -214,0 ± 5,5 kJ/mol      </a:t>
            </a:r>
          </a:p>
          <a:p>
            <a:r>
              <a:rPr lang="fr-FR" b="1" dirty="0" smtClean="0"/>
              <a:t>valeur tabulée : </a:t>
            </a:r>
          </a:p>
          <a:p>
            <a:r>
              <a:rPr lang="fr-FR" b="1" dirty="0"/>
              <a:t>	</a:t>
            </a:r>
            <a:r>
              <a:rPr lang="fr-FR" dirty="0" err="1" smtClean="0"/>
              <a:t>Δ</a:t>
            </a:r>
            <a:r>
              <a:rPr lang="fr-FR" baseline="-25000" dirty="0" err="1" smtClean="0"/>
              <a:t>r</a:t>
            </a:r>
            <a:r>
              <a:rPr lang="fr-FR" dirty="0" err="1" smtClean="0"/>
              <a:t>H</a:t>
            </a:r>
            <a:r>
              <a:rPr lang="fr-FR" dirty="0" smtClean="0"/>
              <a:t>°  = -218,6 kJ/mol 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086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72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Etude des déplacements d’équilibres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33778" y="1693333"/>
            <a:ext cx="79530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b="1" dirty="0" smtClean="0"/>
              <a:t>Principe de modération (Le </a:t>
            </a:r>
            <a:r>
              <a:rPr lang="fr-FR" sz="2000" b="1" dirty="0" err="1" smtClean="0"/>
              <a:t>Châtelier</a:t>
            </a:r>
            <a:r>
              <a:rPr lang="fr-FR" sz="2000" b="1" dirty="0" smtClean="0"/>
              <a:t>) :</a:t>
            </a:r>
          </a:p>
          <a:p>
            <a:pPr algn="just"/>
            <a:r>
              <a:rPr lang="fr-FR" sz="2000" b="1" dirty="0"/>
              <a:t>	</a:t>
            </a:r>
            <a:r>
              <a:rPr lang="fr-FR" sz="2000" dirty="0" smtClean="0"/>
              <a:t>Les modifications apportées à un système en équilibre provoquent une évolution dans le sens qui s’oppose aux perturbations qui l’ont engendrée, c’est-à-dire en modère les effets. </a:t>
            </a:r>
            <a:r>
              <a:rPr lang="fr-FR" sz="2000" b="1" dirty="0" smtClean="0"/>
              <a:t> </a:t>
            </a:r>
          </a:p>
          <a:p>
            <a:pPr algn="just"/>
            <a:r>
              <a:rPr lang="fr-FR" sz="2000" dirty="0" smtClean="0">
                <a:solidFill>
                  <a:srgbClr val="C0504D"/>
                </a:solidFill>
              </a:rPr>
              <a:t>(!) Ce principe n’est pas infaillible</a:t>
            </a:r>
          </a:p>
          <a:p>
            <a:pPr algn="just"/>
            <a:endParaRPr lang="fr-FR" sz="2000" b="1" dirty="0"/>
          </a:p>
          <a:p>
            <a:pPr marL="342900" indent="-342900" algn="just">
              <a:buFont typeface="Arial"/>
              <a:buChar char="•"/>
            </a:pPr>
            <a:r>
              <a:rPr lang="fr-FR" sz="2000" b="1" dirty="0" smtClean="0"/>
              <a:t>Méthode quantitative : utilisation de l’affinité chimique</a:t>
            </a:r>
            <a:endParaRPr lang="fr-FR" sz="2000" b="1" dirty="0"/>
          </a:p>
        </p:txBody>
      </p:sp>
      <p:pic>
        <p:nvPicPr>
          <p:cNvPr id="6" name="Image 5" descr="Capture d’écran 2022-02-01 à 21.1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4068959"/>
            <a:ext cx="8686800" cy="150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285111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831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Augmentation de la pression à température constante sur un système fermé </a:t>
            </a:r>
            <a:endParaRPr lang="fr-FR" dirty="0"/>
          </a:p>
        </p:txBody>
      </p:sp>
      <p:pic>
        <p:nvPicPr>
          <p:cNvPr id="4" name="Image 3" descr="chemix (5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34" y="1801156"/>
            <a:ext cx="1588211" cy="48236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56310" y="2487928"/>
            <a:ext cx="4613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t</a:t>
            </a:r>
            <a:r>
              <a:rPr lang="fr-FR" b="1" dirty="0" smtClean="0"/>
              <a:t>=0 : </a:t>
            </a:r>
          </a:p>
          <a:p>
            <a:r>
              <a:rPr lang="fr-FR" dirty="0" smtClean="0"/>
              <a:t>Le système est à l’équilibre.</a:t>
            </a:r>
          </a:p>
          <a:p>
            <a:r>
              <a:rPr lang="fr-FR" dirty="0" smtClean="0"/>
              <a:t>Quotient réactionnel : K(T</a:t>
            </a:r>
            <a:r>
              <a:rPr lang="fr-FR" baseline="-25000" dirty="0" smtClean="0"/>
              <a:t>1</a:t>
            </a:r>
            <a:r>
              <a:rPr lang="fr-FR" dirty="0" smtClean="0"/>
              <a:t>) = Q</a:t>
            </a:r>
            <a:r>
              <a:rPr lang="fr-FR" baseline="-25000" dirty="0" smtClean="0"/>
              <a:t>eq1</a:t>
            </a:r>
            <a:endParaRPr lang="fr-FR" dirty="0" smtClean="0"/>
          </a:p>
          <a:p>
            <a:r>
              <a:rPr lang="fr-FR" dirty="0" smtClean="0"/>
              <a:t>Température et pression : T</a:t>
            </a:r>
            <a:r>
              <a:rPr lang="fr-FR" baseline="-25000" dirty="0" smtClean="0"/>
              <a:t>1</a:t>
            </a:r>
            <a:r>
              <a:rPr lang="fr-FR" dirty="0" smtClean="0"/>
              <a:t>, P</a:t>
            </a:r>
            <a:r>
              <a:rPr lang="fr-FR" baseline="-25000" dirty="0" smtClean="0"/>
              <a:t>1</a:t>
            </a:r>
            <a:endParaRPr lang="fr-FR" dirty="0"/>
          </a:p>
          <a:p>
            <a:r>
              <a:rPr lang="fr-FR" dirty="0" smtClean="0"/>
              <a:t>Composition du système : x</a:t>
            </a:r>
            <a:r>
              <a:rPr lang="fr-FR" baseline="-25000" dirty="0" smtClean="0"/>
              <a:t>NO2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r>
              <a:rPr lang="fr-FR" dirty="0" smtClean="0"/>
              <a:t>, x</a:t>
            </a:r>
            <a:r>
              <a:rPr lang="fr-FR" baseline="-25000" dirty="0" smtClean="0"/>
              <a:t>N204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56310" y="4609938"/>
            <a:ext cx="461330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Juste après avoir poussé le piston : </a:t>
            </a:r>
          </a:p>
          <a:p>
            <a:r>
              <a:rPr lang="fr-FR" dirty="0" smtClean="0"/>
              <a:t>Le système est hors équilibre.</a:t>
            </a:r>
          </a:p>
          <a:p>
            <a:r>
              <a:rPr lang="fr-FR" dirty="0" smtClean="0"/>
              <a:t>Quotient réactionnel : Q</a:t>
            </a:r>
            <a:r>
              <a:rPr lang="fr-FR" baseline="-25000" dirty="0" smtClean="0"/>
              <a:t>2</a:t>
            </a:r>
            <a:r>
              <a:rPr lang="fr-FR" dirty="0" smtClean="0"/>
              <a:t> ≠ K(T</a:t>
            </a:r>
            <a:r>
              <a:rPr lang="fr-FR" baseline="-25000" dirty="0" smtClean="0"/>
              <a:t>1</a:t>
            </a:r>
            <a:r>
              <a:rPr lang="fr-FR" dirty="0" smtClean="0"/>
              <a:t>)</a:t>
            </a:r>
          </a:p>
          <a:p>
            <a:r>
              <a:rPr lang="fr-FR" dirty="0" smtClean="0"/>
              <a:t>Température et pression : T</a:t>
            </a:r>
            <a:r>
              <a:rPr lang="fr-FR" baseline="-25000" dirty="0" smtClean="0"/>
              <a:t>1</a:t>
            </a:r>
            <a:r>
              <a:rPr lang="fr-FR" dirty="0" smtClean="0"/>
              <a:t>, P</a:t>
            </a:r>
            <a:r>
              <a:rPr lang="fr-FR" baseline="-25000" dirty="0" smtClean="0"/>
              <a:t>2</a:t>
            </a:r>
            <a:r>
              <a:rPr lang="fr-FR" dirty="0" smtClean="0"/>
              <a:t> (&gt;P</a:t>
            </a:r>
            <a:r>
              <a:rPr lang="fr-FR" baseline="-25000" dirty="0" smtClean="0"/>
              <a:t>1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/>
              <a:t>Composition du système : x</a:t>
            </a:r>
            <a:r>
              <a:rPr lang="fr-FR" baseline="-25000" dirty="0" smtClean="0"/>
              <a:t>NO2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r>
              <a:rPr lang="fr-FR" dirty="0" smtClean="0"/>
              <a:t>, x</a:t>
            </a:r>
            <a:r>
              <a:rPr lang="fr-FR" baseline="-25000" dirty="0" smtClean="0"/>
              <a:t>N204</a:t>
            </a:r>
            <a:r>
              <a:rPr lang="fr-FR" dirty="0" smtClean="0"/>
              <a:t> </a:t>
            </a:r>
            <a:r>
              <a:rPr lang="fr-FR" baseline="-25000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555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5" name="Image 4" descr="partielle_diagramme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79" y="1554915"/>
            <a:ext cx="6523789" cy="45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661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et 2</a:t>
            </a:r>
            <a:r>
              <a:rPr lang="fr-FR" baseline="30000" dirty="0" smtClean="0"/>
              <a:t>e</a:t>
            </a:r>
            <a:r>
              <a:rPr lang="fr-FR" dirty="0" smtClean="0"/>
              <a:t> principe de la thermodynamique</a:t>
            </a:r>
          </a:p>
          <a:p>
            <a:r>
              <a:rPr lang="fr-FR" dirty="0" smtClean="0"/>
              <a:t>Identités thermodynamiques</a:t>
            </a:r>
          </a:p>
          <a:p>
            <a:r>
              <a:rPr lang="fr-FR" dirty="0" smtClean="0"/>
              <a:t>Notion de grandeur de réaction</a:t>
            </a:r>
          </a:p>
          <a:p>
            <a:r>
              <a:rPr lang="fr-FR" dirty="0" smtClean="0"/>
              <a:t>Notions d’état standard et d’état standard de référence</a:t>
            </a:r>
          </a:p>
          <a:p>
            <a:r>
              <a:rPr lang="fr-FR" dirty="0" smtClean="0"/>
              <a:t>Notion et expression du potentiel chimique </a:t>
            </a:r>
          </a:p>
          <a:p>
            <a:r>
              <a:rPr lang="fr-FR" dirty="0" smtClean="0"/>
              <a:t>Savoir calculer les activités chimiques d’espèces chimiques données</a:t>
            </a:r>
          </a:p>
          <a:p>
            <a:r>
              <a:rPr lang="fr-FR" dirty="0" smtClean="0"/>
              <a:t>Lien entre enthalpie standard de réaction et caractère endothermique / </a:t>
            </a:r>
            <a:r>
              <a:rPr lang="fr-FR" dirty="0" smtClean="0"/>
              <a:t>exothermique</a:t>
            </a:r>
          </a:p>
          <a:p>
            <a:r>
              <a:rPr lang="fr-FR" dirty="0" smtClean="0"/>
              <a:t>Approximation d’</a:t>
            </a:r>
            <a:r>
              <a:rPr lang="fr-FR" dirty="0" err="1" smtClean="0"/>
              <a:t>Ellingham</a:t>
            </a:r>
            <a:endParaRPr lang="fr-FR" dirty="0" smtClean="0"/>
          </a:p>
          <a:p>
            <a:r>
              <a:rPr lang="fr-FR" dirty="0" smtClean="0"/>
              <a:t>Quelques notions en </a:t>
            </a:r>
            <a:r>
              <a:rPr lang="fr-FR" dirty="0" err="1" smtClean="0"/>
              <a:t>rédox</a:t>
            </a:r>
            <a:r>
              <a:rPr lang="fr-FR" dirty="0" smtClean="0"/>
              <a:t> : principe de la pile Daniell, notion de force </a:t>
            </a:r>
            <a:r>
              <a:rPr lang="fr-FR" dirty="0" smtClean="0"/>
              <a:t>électromotrice, expression de l’enthalpie d’une espèce </a:t>
            </a:r>
            <a:r>
              <a:rPr lang="fr-FR" dirty="0" err="1" smtClean="0"/>
              <a:t>rédox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508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80221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Points de difficulté</a:t>
            </a:r>
            <a:endParaRPr lang="fr-FR" sz="3600" dirty="0"/>
          </a:p>
        </p:txBody>
      </p:sp>
      <p:pic>
        <p:nvPicPr>
          <p:cNvPr id="5" name="Image 4" descr="Capture d’écran 2022-02-01 à 17.56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2" y="814539"/>
            <a:ext cx="7383428" cy="5783425"/>
          </a:xfrm>
          <a:prstGeom prst="rect">
            <a:avLst/>
          </a:prstGeom>
        </p:spPr>
      </p:pic>
      <p:sp>
        <p:nvSpPr>
          <p:cNvPr id="6" name="Bouée 5"/>
          <p:cNvSpPr/>
          <p:nvPr/>
        </p:nvSpPr>
        <p:spPr>
          <a:xfrm>
            <a:off x="874889" y="980206"/>
            <a:ext cx="1552222" cy="358952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" y="1339158"/>
            <a:ext cx="3070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/>
                </a:solidFill>
              </a:rPr>
              <a:t>Comprendre la distinction entre quotient réactionnel et constante d’équilibre : mise en application de ces concepts par les lois de </a:t>
            </a:r>
            <a:r>
              <a:rPr lang="fr-FR" sz="1400" dirty="0" err="1" smtClean="0">
                <a:solidFill>
                  <a:schemeClr val="accent1"/>
                </a:solidFill>
              </a:rPr>
              <a:t>Van’t</a:t>
            </a:r>
            <a:r>
              <a:rPr lang="fr-FR" sz="1400" dirty="0" smtClean="0">
                <a:solidFill>
                  <a:schemeClr val="accent1"/>
                </a:solidFill>
              </a:rPr>
              <a:t> </a:t>
            </a:r>
            <a:r>
              <a:rPr lang="fr-FR" sz="1400" dirty="0" err="1" smtClean="0">
                <a:solidFill>
                  <a:schemeClr val="accent1"/>
                </a:solidFill>
              </a:rPr>
              <a:t>Hoff</a:t>
            </a:r>
            <a:r>
              <a:rPr lang="fr-FR" sz="1400" dirty="0" smtClean="0">
                <a:solidFill>
                  <a:schemeClr val="accent1"/>
                </a:solidFill>
              </a:rPr>
              <a:t> et Le </a:t>
            </a:r>
            <a:r>
              <a:rPr lang="fr-FR" sz="1400" dirty="0" err="1" smtClean="0">
                <a:solidFill>
                  <a:schemeClr val="accent1"/>
                </a:solidFill>
              </a:rPr>
              <a:t>Châtelier</a:t>
            </a:r>
            <a:endParaRPr lang="fr-FR" sz="1400" dirty="0">
              <a:solidFill>
                <a:schemeClr val="accent1"/>
              </a:solidFill>
            </a:endParaRPr>
          </a:p>
        </p:txBody>
      </p:sp>
      <p:sp>
        <p:nvSpPr>
          <p:cNvPr id="8" name="Bouée 7"/>
          <p:cNvSpPr/>
          <p:nvPr/>
        </p:nvSpPr>
        <p:spPr>
          <a:xfrm>
            <a:off x="5348111" y="1636889"/>
            <a:ext cx="1890889" cy="366889"/>
          </a:xfrm>
          <a:prstGeom prst="donu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3527778" y="5698067"/>
            <a:ext cx="4205111" cy="899897"/>
          </a:xfrm>
          <a:prstGeom prst="donut">
            <a:avLst>
              <a:gd name="adj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37460" y="2250206"/>
            <a:ext cx="1493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6"/>
                </a:solidFill>
              </a:rPr>
              <a:t>La thermochimie peut sembler parfois très abstraite : proposer une démarche expérimentale permettant de vérifier la loi de </a:t>
            </a:r>
            <a:r>
              <a:rPr lang="fr-FR" sz="1400" dirty="0" err="1" smtClean="0">
                <a:solidFill>
                  <a:schemeClr val="accent6"/>
                </a:solidFill>
              </a:rPr>
              <a:t>Van’t</a:t>
            </a:r>
            <a:r>
              <a:rPr lang="fr-FR" sz="1400" dirty="0" smtClean="0">
                <a:solidFill>
                  <a:schemeClr val="accent6"/>
                </a:solidFill>
              </a:rPr>
              <a:t> </a:t>
            </a:r>
            <a:r>
              <a:rPr lang="fr-FR" sz="1400" dirty="0" err="1" smtClean="0">
                <a:solidFill>
                  <a:schemeClr val="accent6"/>
                </a:solidFill>
              </a:rPr>
              <a:t>Hoff</a:t>
            </a:r>
            <a:endParaRPr lang="fr-FR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6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hemix (2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0" y="479775"/>
            <a:ext cx="4359783" cy="2568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414890" y="211667"/>
            <a:ext cx="5870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Réduction de l’acide nitrique par le cuivre : </a:t>
            </a:r>
          </a:p>
          <a:p>
            <a:endParaRPr lang="fr-FR" sz="2000" dirty="0"/>
          </a:p>
          <a:p>
            <a:r>
              <a:rPr lang="fr-FR" sz="2000" dirty="0" smtClean="0"/>
              <a:t>8H</a:t>
            </a:r>
            <a:r>
              <a:rPr lang="fr-FR" sz="2000" baseline="30000" dirty="0" smtClean="0"/>
              <a:t>+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baseline="30000" dirty="0" smtClean="0"/>
              <a:t> </a:t>
            </a:r>
            <a:r>
              <a:rPr lang="fr-FR" sz="2000" dirty="0" smtClean="0"/>
              <a:t>+ 2NO</a:t>
            </a:r>
            <a:r>
              <a:rPr lang="fr-FR" sz="2000" baseline="-25000" dirty="0" smtClean="0"/>
              <a:t>3</a:t>
            </a:r>
            <a:r>
              <a:rPr lang="fr-FR" sz="2000" baseline="30000" dirty="0" smtClean="0"/>
              <a:t>-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dirty="0" smtClean="0"/>
              <a:t>  + 3Cu</a:t>
            </a:r>
            <a:r>
              <a:rPr lang="fr-FR" sz="2000" baseline="-25000" dirty="0" smtClean="0"/>
              <a:t>(s) </a:t>
            </a:r>
            <a:r>
              <a:rPr lang="fr-FR" sz="2000" dirty="0" smtClean="0"/>
              <a:t>-&gt; 3Cu</a:t>
            </a:r>
            <a:r>
              <a:rPr lang="fr-FR" sz="2000" baseline="30000" dirty="0" smtClean="0"/>
              <a:t>2+</a:t>
            </a:r>
            <a:r>
              <a:rPr lang="fr-FR" sz="2000" baseline="-25000" dirty="0" smtClean="0"/>
              <a:t>(</a:t>
            </a:r>
            <a:r>
              <a:rPr lang="fr-FR" sz="2000" baseline="-25000" dirty="0" err="1" smtClean="0"/>
              <a:t>aq</a:t>
            </a:r>
            <a:r>
              <a:rPr lang="fr-FR" sz="2000" baseline="-25000" dirty="0" smtClean="0"/>
              <a:t>)</a:t>
            </a:r>
            <a:r>
              <a:rPr lang="fr-FR" sz="2000" dirty="0" smtClean="0"/>
              <a:t> + 2NO</a:t>
            </a:r>
            <a:r>
              <a:rPr lang="fr-FR" sz="2000" baseline="-25000" dirty="0" smtClean="0"/>
              <a:t>(g) </a:t>
            </a:r>
            <a:r>
              <a:rPr lang="fr-FR" sz="2000" dirty="0" smtClean="0"/>
              <a:t>+ 4H</a:t>
            </a:r>
            <a:r>
              <a:rPr lang="fr-FR" sz="2000" baseline="-25000" dirty="0" smtClean="0"/>
              <a:t>2</a:t>
            </a:r>
            <a:r>
              <a:rPr lang="fr-FR" sz="2000" dirty="0" smtClean="0"/>
              <a:t>O</a:t>
            </a:r>
            <a:r>
              <a:rPr lang="fr-FR" sz="2000" baseline="-25000" dirty="0" smtClean="0"/>
              <a:t>(l)</a:t>
            </a:r>
          </a:p>
          <a:p>
            <a:r>
              <a:rPr lang="fr-FR" sz="2000" dirty="0" smtClean="0"/>
              <a:t>		    NO</a:t>
            </a:r>
            <a:r>
              <a:rPr lang="fr-FR" sz="2000" baseline="-25000" dirty="0" smtClean="0"/>
              <a:t>(g)  </a:t>
            </a:r>
            <a:r>
              <a:rPr lang="fr-FR" sz="2000" dirty="0" smtClean="0"/>
              <a:t>+ ½ O</a:t>
            </a:r>
            <a:r>
              <a:rPr lang="fr-FR" sz="2000" baseline="-25000" dirty="0" smtClean="0"/>
              <a:t>2(g)  </a:t>
            </a:r>
            <a:r>
              <a:rPr lang="fr-FR" sz="2000" dirty="0" smtClean="0"/>
              <a:t>-&gt; NO</a:t>
            </a:r>
            <a:r>
              <a:rPr lang="fr-FR" sz="2000" baseline="-25000" dirty="0" smtClean="0"/>
              <a:t>2 (g)</a:t>
            </a:r>
            <a:endParaRPr lang="fr-FR" sz="2000" dirty="0"/>
          </a:p>
        </p:txBody>
      </p:sp>
      <p:pic>
        <p:nvPicPr>
          <p:cNvPr id="8" name="Image 7" descr="chemix (3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00" y="3480209"/>
            <a:ext cx="6928556" cy="257346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221111" y="1919112"/>
            <a:ext cx="379588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Etude de l’équilibre entre NO</a:t>
            </a:r>
            <a:r>
              <a:rPr lang="fr-FR" sz="2000" b="1" baseline="-25000" dirty="0" smtClean="0"/>
              <a:t>2 (g) </a:t>
            </a:r>
            <a:r>
              <a:rPr lang="fr-FR" sz="2000" b="1" dirty="0" smtClean="0"/>
              <a:t>et N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r>
              <a:rPr lang="fr-FR" sz="2000" b="1" baseline="-25000" dirty="0" smtClean="0"/>
              <a:t>4</a:t>
            </a:r>
            <a:r>
              <a:rPr lang="fr-FR" sz="2000" b="1" dirty="0" smtClean="0"/>
              <a:t> </a:t>
            </a:r>
            <a:r>
              <a:rPr lang="fr-FR" sz="2000" b="1" baseline="-25000" dirty="0" smtClean="0"/>
              <a:t>(g) </a:t>
            </a:r>
            <a:r>
              <a:rPr lang="fr-FR" sz="2000" b="1" dirty="0" smtClean="0"/>
              <a:t>: </a:t>
            </a:r>
            <a:endParaRPr lang="fr-FR" sz="2000" b="1" baseline="-25000" dirty="0" smtClean="0"/>
          </a:p>
          <a:p>
            <a:endParaRPr lang="fr-FR" sz="2000" b="1" baseline="-25000" dirty="0"/>
          </a:p>
          <a:p>
            <a:r>
              <a:rPr lang="fr-FR" sz="2000" b="1" baseline="-25000" dirty="0" smtClean="0"/>
              <a:t>	</a:t>
            </a:r>
            <a:r>
              <a:rPr lang="fr-FR" sz="2000" b="1" dirty="0" smtClean="0"/>
              <a:t>2 NO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 </a:t>
            </a:r>
            <a:r>
              <a:rPr lang="fr-FR" sz="2000" b="1" baseline="-25000" dirty="0" smtClean="0"/>
              <a:t>(g)</a:t>
            </a:r>
            <a:r>
              <a:rPr lang="fr-FR" sz="2000" b="1" dirty="0" smtClean="0"/>
              <a:t> = N</a:t>
            </a:r>
            <a:r>
              <a:rPr lang="fr-FR" sz="2000" b="1" baseline="-25000" dirty="0" smtClean="0"/>
              <a:t>2</a:t>
            </a:r>
            <a:r>
              <a:rPr lang="fr-FR" sz="2000" b="1" dirty="0" smtClean="0"/>
              <a:t>O</a:t>
            </a:r>
            <a:r>
              <a:rPr lang="fr-FR" sz="2000" b="1" baseline="-25000" dirty="0" smtClean="0"/>
              <a:t>4</a:t>
            </a:r>
            <a:r>
              <a:rPr lang="fr-FR" sz="2000" b="1" dirty="0" smtClean="0"/>
              <a:t> (g)</a:t>
            </a:r>
            <a:endParaRPr lang="fr-FR" sz="2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4666" y="6124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-&gt; On observe un </a:t>
            </a:r>
            <a:r>
              <a:rPr lang="fr-FR" b="1" dirty="0" smtClean="0">
                <a:solidFill>
                  <a:schemeClr val="accent2"/>
                </a:solidFill>
              </a:rPr>
              <a:t>déplacement d’équilibre </a:t>
            </a:r>
            <a:r>
              <a:rPr lang="fr-FR" b="1" dirty="0" smtClean="0"/>
              <a:t>: Comment expliquer les déplacements d’équilibre chimique et comment les optimiser ?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927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86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 d’évolution d’un système chimique</a:t>
            </a:r>
            <a:endParaRPr lang="fr-FR" dirty="0"/>
          </a:p>
        </p:txBody>
      </p:sp>
      <p:pic>
        <p:nvPicPr>
          <p:cNvPr id="4" name="Image 3" descr="Capture d’écran 2022-01-31 à 21.45.17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6" y="2175791"/>
            <a:ext cx="8245814" cy="304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3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2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Condition d’évolution d’un système chimique</a:t>
            </a:r>
            <a:endParaRPr lang="fr-FR" dirty="0"/>
          </a:p>
        </p:txBody>
      </p:sp>
      <p:pic>
        <p:nvPicPr>
          <p:cNvPr id="4" name="Image 3" descr="Capture d’écran 2022-02-01 à 19.4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2641599"/>
            <a:ext cx="8860803" cy="20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312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434</Words>
  <Application>Microsoft Macintosh PowerPoint</Application>
  <PresentationFormat>Présentation à l'écran (4:3)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Equilibre chimique</vt:lpstr>
      <vt:lpstr>Prérequis</vt:lpstr>
      <vt:lpstr>Points de difficulté</vt:lpstr>
      <vt:lpstr>Présentation PowerPoint</vt:lpstr>
      <vt:lpstr>Présentation PowerPoint</vt:lpstr>
      <vt:lpstr>Condition d’évolution d’un système chimique</vt:lpstr>
      <vt:lpstr>Présentation PowerPoint</vt:lpstr>
      <vt:lpstr>Condition d’évolution d’un système chimique</vt:lpstr>
      <vt:lpstr>Présentation PowerPoint</vt:lpstr>
      <vt:lpstr>Vérification expérimentale de la relation de Van’t Hoff</vt:lpstr>
      <vt:lpstr>Présentation PowerPoint</vt:lpstr>
      <vt:lpstr>Présentation PowerPoint</vt:lpstr>
      <vt:lpstr>Etude des déplacements d’équilibres</vt:lpstr>
      <vt:lpstr>Présentation PowerPoint</vt:lpstr>
      <vt:lpstr>Augmentation de la pression à température constante sur un système fermé </vt:lpstr>
      <vt:lpstr>Conclusion</vt:lpstr>
    </vt:vector>
  </TitlesOfParts>
  <Company>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Equilibres chimiques</dc:title>
  <dc:creator>BRAVO S</dc:creator>
  <cp:lastModifiedBy>BRAVO S</cp:lastModifiedBy>
  <cp:revision>75</cp:revision>
  <dcterms:created xsi:type="dcterms:W3CDTF">2022-01-31T19:50:16Z</dcterms:created>
  <dcterms:modified xsi:type="dcterms:W3CDTF">2022-02-03T20:14:41Z</dcterms:modified>
</cp:coreProperties>
</file>