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Gentium Bas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XF+KI0rqd2lBQL8AkB6OK/lF1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D766A9-61C2-4C27-A42C-421DB98FD794}">
  <a:tblStyle styleId="{EDD766A9-61C2-4C27-A42C-421DB98FD7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155CA24B-84D5-455F-A894-6584B84FD45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entiumBasic-regular.fntdata"/><Relationship Id="rId11" Type="http://schemas.openxmlformats.org/officeDocument/2006/relationships/slide" Target="slides/slide6.xml"/><Relationship Id="rId22" Type="http://schemas.openxmlformats.org/officeDocument/2006/relationships/font" Target="fonts/GentiumBasic-italic.fntdata"/><Relationship Id="rId10" Type="http://schemas.openxmlformats.org/officeDocument/2006/relationships/slide" Target="slides/slide5.xml"/><Relationship Id="rId21" Type="http://schemas.openxmlformats.org/officeDocument/2006/relationships/font" Target="fonts/GentiumBas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entiumBas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c90b64ce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12c90b64ceb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c90b64ceb_0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2c90b64ceb_0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c90b64ceb_0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2c90b64ceb_0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c90b64ceb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12c90b64ceb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c90b64ceb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12c90b64ceb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c90b64ceb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12c90b64ceb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c90b64ceb_0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12c90b64ceb_0_3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c90b64ceb_0_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12c90b64ceb_0_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c90b64ceb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2c90b64ceb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c90b64ceb_0_3"/>
          <p:cNvSpPr/>
          <p:nvPr/>
        </p:nvSpPr>
        <p:spPr>
          <a:xfrm>
            <a:off x="252412" y="185737"/>
            <a:ext cx="11687100" cy="24432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2c90b64ceb_0_3"/>
          <p:cNvSpPr txBox="1"/>
          <p:nvPr/>
        </p:nvSpPr>
        <p:spPr>
          <a:xfrm>
            <a:off x="2456250" y="437563"/>
            <a:ext cx="7279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LC70 Evolution d'un système chimique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2c90b64ceb_0_3"/>
          <p:cNvSpPr txBox="1"/>
          <p:nvPr/>
        </p:nvSpPr>
        <p:spPr>
          <a:xfrm>
            <a:off x="4784967" y="3013367"/>
            <a:ext cx="262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Niveau de la leçon </a:t>
            </a:r>
            <a:r>
              <a:rPr b="0" i="0" lang="fr-FR" sz="24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4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</a:rPr>
              <a:t>         </a:t>
            </a: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MPSI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2c90b64ceb_0_3"/>
          <p:cNvSpPr txBox="1"/>
          <p:nvPr/>
        </p:nvSpPr>
        <p:spPr>
          <a:xfrm>
            <a:off x="2105525" y="4515750"/>
            <a:ext cx="7980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Élément imposé :</a:t>
            </a:r>
            <a:endParaRPr b="0" i="0" sz="24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Déterminer, à l’aide d’un langage de programmation, l’état final d’un système, siège d’une transformation,  modélisée par une réaction à partir des conditions initiales et valeur de la constante d’équilibre.</a:t>
            </a:r>
            <a:endParaRPr sz="2000" u="sng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2c90b64ceb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c90b64ceb_0_4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0" name="Google Shape;170;g12c90b64ceb_0_444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2c90b64ceb_0_444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I.3. Loi de </a:t>
            </a: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Guldberg</a:t>
            </a: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 et Waage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cxnSp>
        <p:nvCxnSpPr>
          <p:cNvPr id="172" name="Google Shape;172;g12c90b64ceb_0_444"/>
          <p:cNvCxnSpPr/>
          <p:nvPr/>
        </p:nvCxnSpPr>
        <p:spPr>
          <a:xfrm>
            <a:off x="712225" y="4515425"/>
            <a:ext cx="10349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g12c90b64ceb_0_444"/>
          <p:cNvSpPr txBox="1"/>
          <p:nvPr/>
        </p:nvSpPr>
        <p:spPr>
          <a:xfrm>
            <a:off x="4878113" y="3946025"/>
            <a:ext cx="116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Gentium Basic"/>
                <a:ea typeface="Gentium Basic"/>
                <a:cs typeface="Gentium Basic"/>
                <a:sym typeface="Gentium Basic"/>
              </a:rPr>
              <a:t>K°</a:t>
            </a:r>
            <a:endParaRPr sz="25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74" name="Google Shape;174;g12c90b64ceb_0_444"/>
          <p:cNvSpPr txBox="1"/>
          <p:nvPr/>
        </p:nvSpPr>
        <p:spPr>
          <a:xfrm>
            <a:off x="1588600" y="3969125"/>
            <a:ext cx="95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Gentium Basic"/>
                <a:ea typeface="Gentium Basic"/>
                <a:cs typeface="Gentium Basic"/>
                <a:sym typeface="Gentium Basic"/>
              </a:rPr>
              <a:t>Qr</a:t>
            </a:r>
            <a:endParaRPr sz="22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75" name="Google Shape;175;g12c90b64ceb_0_444"/>
          <p:cNvSpPr txBox="1"/>
          <p:nvPr/>
        </p:nvSpPr>
        <p:spPr>
          <a:xfrm>
            <a:off x="8899975" y="3969125"/>
            <a:ext cx="95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Gentium Basic"/>
                <a:ea typeface="Gentium Basic"/>
                <a:cs typeface="Gentium Basic"/>
                <a:sym typeface="Gentium Basic"/>
              </a:rPr>
              <a:t>Qr</a:t>
            </a:r>
            <a:endParaRPr sz="22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76" name="Google Shape;176;g12c90b64ceb_0_444"/>
          <p:cNvSpPr/>
          <p:nvPr/>
        </p:nvSpPr>
        <p:spPr>
          <a:xfrm>
            <a:off x="2311975" y="3357950"/>
            <a:ext cx="2837700" cy="859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c90b64ceb_0_444"/>
          <p:cNvSpPr/>
          <p:nvPr/>
        </p:nvSpPr>
        <p:spPr>
          <a:xfrm flipH="1">
            <a:off x="5884200" y="3357950"/>
            <a:ext cx="2837700" cy="859800"/>
          </a:xfrm>
          <a:prstGeom prst="curvedDownArrow">
            <a:avLst>
              <a:gd fmla="val 25000" name="adj1"/>
              <a:gd fmla="val 49858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2c90b64ceb_0_444"/>
          <p:cNvSpPr txBox="1"/>
          <p:nvPr/>
        </p:nvSpPr>
        <p:spPr>
          <a:xfrm>
            <a:off x="2311975" y="2729700"/>
            <a:ext cx="31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Réaction dans le sens direct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79" name="Google Shape;179;g12c90b64ceb_0_444"/>
          <p:cNvSpPr txBox="1"/>
          <p:nvPr/>
        </p:nvSpPr>
        <p:spPr>
          <a:xfrm>
            <a:off x="5990975" y="2741250"/>
            <a:ext cx="31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Réaction dans le sens indirect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2560650" y="1620400"/>
            <a:ext cx="7070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II.</a:t>
            </a:r>
            <a:r>
              <a:rPr b="0" i="0" lang="fr-FR" sz="6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Etat final d</a:t>
            </a:r>
            <a:r>
              <a:rPr lang="fr-FR" sz="6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’un système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c90b64ceb_0_4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2" name="Google Shape;192;g12c90b64ceb_0_477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2c90b64ceb_0_477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II.1. Réaction acido-basique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194" name="Google Shape;194;g12c90b64ceb_0_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083" y="2029767"/>
            <a:ext cx="8460000" cy="4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c90b64ceb_0_477"/>
          <p:cNvSpPr txBox="1"/>
          <p:nvPr/>
        </p:nvSpPr>
        <p:spPr>
          <a:xfrm>
            <a:off x="252525" y="2901800"/>
            <a:ext cx="8012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Gentium Basic"/>
                <a:ea typeface="Gentium Basic"/>
                <a:cs typeface="Gentium Basic"/>
                <a:sym typeface="Gentium Basic"/>
              </a:rPr>
              <a:t>Loi de </a:t>
            </a:r>
            <a:r>
              <a:rPr lang="fr-FR" sz="17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Kohlrausch</a:t>
            </a:r>
            <a:endParaRPr sz="1700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2c90b64ceb_0_4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475" y="2901800"/>
            <a:ext cx="1566400" cy="4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c90b64ceb_0_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275" y="4016625"/>
            <a:ext cx="4918127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c90b64ceb_0_4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280" y="4834750"/>
            <a:ext cx="4467081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252411" y="245565"/>
            <a:ext cx="11687175" cy="1729414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II.1. Réaction acido-basique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975" y="2386650"/>
            <a:ext cx="2762310" cy="3345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7" name="Google Shape;207;p9"/>
          <p:cNvGraphicFramePr/>
          <p:nvPr/>
        </p:nvGraphicFramePr>
        <p:xfrm>
          <a:off x="252525" y="259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{155CA24B-84D5-455F-A894-6584B84FD455}</a:tableStyleId>
              </a:tblPr>
              <a:tblGrid>
                <a:gridCol w="2676425"/>
                <a:gridCol w="2676425"/>
                <a:gridCol w="2676425"/>
              </a:tblGrid>
              <a:tr h="73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C=0.1mol/L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C=0.05 mol/L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C=0.02mol/L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</a:tr>
              <a:tr h="736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K°=12.136 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K°=12.135 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K°=12.09 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8" name="Google Shape;20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4250" y="3450500"/>
            <a:ext cx="3810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125" y="3450500"/>
            <a:ext cx="3810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450" y="3450500"/>
            <a:ext cx="381000" cy="14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9"/>
          <p:cNvGraphicFramePr/>
          <p:nvPr/>
        </p:nvGraphicFramePr>
        <p:xfrm>
          <a:off x="252525" y="4593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{155CA24B-84D5-455F-A894-6584B84FD455}</a:tableStyleId>
              </a:tblPr>
              <a:tblGrid>
                <a:gridCol w="4014650"/>
                <a:gridCol w="4014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T=25°C (C=0.1mol/L)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T=34°C  (C=0.1mol/L)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K°=12.136 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K°=16.46</a:t>
                      </a:r>
                      <a:endParaRPr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2" name="Google Shape;21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1800" y="5105275"/>
            <a:ext cx="3810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475" y="5105275"/>
            <a:ext cx="381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252411" y="245565"/>
            <a:ext cx="11687175" cy="1729414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II.2. Réaction industrielle : synthèse de l’ammoniac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838" y="2169093"/>
            <a:ext cx="4026475" cy="4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6401750" y="3094375"/>
            <a:ext cx="528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latin typeface="Gentium Basic"/>
                <a:ea typeface="Gentium Basic"/>
                <a:cs typeface="Gentium Basic"/>
                <a:sym typeface="Gentium Basic"/>
              </a:rPr>
              <a:t>Dans l’industrie, cette réaction se fait à P=300 bar et T=820K. D’où viennent ces conditions ?</a:t>
            </a:r>
            <a:endParaRPr sz="23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4">
            <a:alphaModFix/>
          </a:blip>
          <a:srcRect b="17952" l="0" r="0" t="0"/>
          <a:stretch/>
        </p:blipFill>
        <p:spPr>
          <a:xfrm>
            <a:off x="95775" y="3094375"/>
            <a:ext cx="4845325" cy="29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5">
            <a:alphaModFix/>
          </a:blip>
          <a:srcRect b="49737" l="64107" r="4487" t="4183"/>
          <a:stretch/>
        </p:blipFill>
        <p:spPr>
          <a:xfrm>
            <a:off x="4082852" y="4492526"/>
            <a:ext cx="1420324" cy="20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c90b64ceb_0_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g12c90b64ceb_0_86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2c90b64ceb_0_86"/>
          <p:cNvSpPr txBox="1"/>
          <p:nvPr/>
        </p:nvSpPr>
        <p:spPr>
          <a:xfrm>
            <a:off x="3295648" y="756329"/>
            <a:ext cx="560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FR" sz="4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Prérequis pour la leçon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2c90b64ceb_0_86"/>
          <p:cNvSpPr txBox="1"/>
          <p:nvPr/>
        </p:nvSpPr>
        <p:spPr>
          <a:xfrm>
            <a:off x="353075" y="2163300"/>
            <a:ext cx="106308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Notion d'acides et de bases niveau Terminale.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88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13716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conductivité de Terminale (loi de Kohlrausch) et de réactions acide base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séquence de Terminale sur "Prévoir le sens de l’évolution spontanée d’un système chimique", cours introductif du thème abordé aujourd'hui.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cours d'introduction de MPSI sur les systèmes physico-chimiques (espèces chimiques, quantité de matière, fraction molaire, pression partielle, modélisation d'une transformation, tableau d'avancement,...)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c90b64ceb_0_1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6" name="Google Shape;106;g12c90b64ceb_0_168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2c90b64ceb_0_168"/>
          <p:cNvSpPr txBox="1"/>
          <p:nvPr/>
        </p:nvSpPr>
        <p:spPr>
          <a:xfrm>
            <a:off x="3295648" y="756329"/>
            <a:ext cx="560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Partie du programme</a:t>
            </a:r>
            <a:r>
              <a:rPr b="0" i="0" lang="fr-FR" sz="4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12c90b64ceb_0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826" y="4185839"/>
            <a:ext cx="4594326" cy="253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2c90b64ceb_0_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838" y="2139526"/>
            <a:ext cx="4594312" cy="19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c90b64ceb_0_2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5" name="Google Shape;115;g12c90b64ceb_0_251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2c90b64ceb_0_251"/>
          <p:cNvSpPr txBox="1"/>
          <p:nvPr/>
        </p:nvSpPr>
        <p:spPr>
          <a:xfrm>
            <a:off x="3295648" y="756329"/>
            <a:ext cx="560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FR" sz="4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Objectifs de la leçon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2c90b64ceb_0_251"/>
          <p:cNvSpPr txBox="1"/>
          <p:nvPr/>
        </p:nvSpPr>
        <p:spPr>
          <a:xfrm>
            <a:off x="146700" y="2404900"/>
            <a:ext cx="11207100" cy="4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Comprendre la notions d'activité pour pouvoir exprimer correctement le quotient de réaction en fonction de la réaction étudiée.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88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3716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Différencier la notion d'équilibre et la notion de réaction totale.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fr-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Remonter à la composition du système (final) à l'équilibre à partir de la connaissance de la constante d'équilibre et des quantités initiales (soit par un calcul, soit par un code Python).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c90b64ceb_0_3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g12c90b64ceb_0_333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2c90b64ceb_0_333"/>
          <p:cNvSpPr txBox="1"/>
          <p:nvPr/>
        </p:nvSpPr>
        <p:spPr>
          <a:xfrm>
            <a:off x="2205035" y="756329"/>
            <a:ext cx="777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fr-FR" sz="4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Difficultés attendues et solutions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" name="Google Shape;125;g12c90b64ceb_0_333"/>
          <p:cNvGraphicFramePr/>
          <p:nvPr/>
        </p:nvGraphicFramePr>
        <p:xfrm>
          <a:off x="665911" y="20659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{EDD766A9-61C2-4C27-A42C-421DB98FD794}</a:tableStyleId>
              </a:tblPr>
              <a:tblGrid>
                <a:gridCol w="5432250"/>
                <a:gridCol w="5432250"/>
              </a:tblGrid>
              <a:tr h="72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fr-FR" sz="2400" u="none" cap="none" strike="noStrike"/>
                        <a:t>Difficultés attendues :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fr-FR" sz="2400" u="none" cap="none" strike="noStrike"/>
                        <a:t>Solutions apportées :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88725"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E</a:t>
                      </a:r>
                      <a:r>
                        <a:rPr lang="fr-FR" sz="1800" u="none" cap="none" strike="noStrike"/>
                        <a:t>crire correctement les états physiques des espèces mises en jeu + ne pas oublier les coefficients stoechiométriques, pour ne pas se tromper au niveau des activités.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R</a:t>
                      </a:r>
                      <a:r>
                        <a:rPr lang="fr-FR" sz="1800" u="none" cap="none" strike="noStrike"/>
                        <a:t>appel</a:t>
                      </a:r>
                      <a:r>
                        <a:rPr lang="fr-FR" sz="1800"/>
                        <a:t>s </a:t>
                      </a:r>
                      <a:r>
                        <a:rPr lang="fr-FR" sz="1800" u="none" cap="none" strike="noStrike"/>
                        <a:t>à l'oral + pour les premières équations utilisation d'une autre couleur au tableau</a:t>
                      </a:r>
                      <a:r>
                        <a:rPr lang="fr-FR" sz="1800"/>
                        <a:t> pour bien capter l’attention de l’élève.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 u="none" cap="none" strike="noStrike"/>
                        <a:t>L'utilisation d'un programme python (</a:t>
                      </a:r>
                      <a:r>
                        <a:rPr lang="fr-FR" sz="1800"/>
                        <a:t>nouveau pour eux).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B</a:t>
                      </a:r>
                      <a:r>
                        <a:rPr lang="fr-FR" sz="1800" u="none" cap="none" strike="noStrike"/>
                        <a:t>ien insister </a:t>
                      </a:r>
                      <a:r>
                        <a:rPr lang="fr-FR" sz="1800"/>
                        <a:t>avec</a:t>
                      </a:r>
                      <a:r>
                        <a:rPr lang="fr-FR" sz="1800" u="none" cap="none" strike="noStrike"/>
                        <a:t> les paramètres sur lesquels ils peuvent jouer et comment fonctionne le code, sans rentrer dans les </a:t>
                      </a:r>
                      <a:r>
                        <a:rPr lang="fr-FR" sz="1800"/>
                        <a:t>spécificités du code</a:t>
                      </a:r>
                      <a:r>
                        <a:rPr lang="fr-FR" sz="18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 u="none" cap="none" strike="noStrike"/>
                        <a:t>Rendre les quotients de réaction sans dimension</a:t>
                      </a:r>
                      <a:r>
                        <a:rPr lang="fr-FR" sz="1800"/>
                        <a:t>.</a:t>
                      </a:r>
                      <a:r>
                        <a:rPr lang="fr-FR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Insister fortement sur la présence de la concentration  et pression standard.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L'apprentissage de connaissances théoriques plutôt conceptuels.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800"/>
                        <a:t>Recours à une multitude d'exemples différents pour bien assimiler + dans la mesure du possible utiliser des réactions utiles dans l'industrie.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1588937" y="1843000"/>
            <a:ext cx="9014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I.</a:t>
            </a:r>
            <a:r>
              <a:rPr b="0" i="0" lang="fr-FR" sz="6000" u="none" cap="none" strike="noStrik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Evolu</a:t>
            </a:r>
            <a:r>
              <a:rPr lang="fr-FR" sz="600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tion d’un système chimique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90b64ceb_0_5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8" name="Google Shape;138;g12c90b64ceb_0_522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2c90b64ceb_0_522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I.1. Notion d’équilibre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40" name="Google Shape;140;g12c90b64ceb_0_522"/>
          <p:cNvSpPr txBox="1"/>
          <p:nvPr/>
        </p:nvSpPr>
        <p:spPr>
          <a:xfrm>
            <a:off x="503575" y="2373175"/>
            <a:ext cx="108501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État</a:t>
            </a: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 final </a:t>
            </a:r>
            <a:r>
              <a:rPr lang="fr-FR" sz="2600">
                <a:latin typeface="Gentium Basic"/>
                <a:ea typeface="Gentium Basic"/>
                <a:cs typeface="Gentium Basic"/>
                <a:sym typeface="Gentium Basic"/>
              </a:rPr>
              <a:t>: état du système quand les quantités de matière (réactifs et/ou produits) n’évoluent plus dans le temps. </a:t>
            </a:r>
            <a:endParaRPr sz="26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État</a:t>
            </a: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 d’équilibre </a:t>
            </a:r>
            <a:r>
              <a:rPr lang="fr-FR" sz="2600">
                <a:latin typeface="Gentium Basic"/>
                <a:ea typeface="Gentium Basic"/>
                <a:cs typeface="Gentium Basic"/>
                <a:sym typeface="Gentium Basic"/>
              </a:rPr>
              <a:t>:  état final particulier pour lequel tous les constituants du mélange réactionnel sont encore présents. Il caractérise les</a:t>
            </a: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 réactions équilibrées</a:t>
            </a:r>
            <a:r>
              <a:rPr lang="fr-FR" sz="2600">
                <a:latin typeface="Gentium Basic"/>
                <a:ea typeface="Gentium Basic"/>
                <a:cs typeface="Gentium Basic"/>
                <a:sym typeface="Gentium Basic"/>
              </a:rPr>
              <a:t>. Il s’agit d’un équilibre dynamique.</a:t>
            </a:r>
            <a:endParaRPr sz="26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4CCCC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EA9999"/>
                </a:solidFill>
                <a:latin typeface="Gentium Basic"/>
                <a:ea typeface="Gentium Basic"/>
                <a:cs typeface="Gentium Basic"/>
                <a:sym typeface="Gentium Basic"/>
              </a:rPr>
              <a:t>Réaction totale</a:t>
            </a:r>
            <a:r>
              <a:rPr lang="fr-FR" sz="2600">
                <a:latin typeface="Gentium Basic"/>
                <a:ea typeface="Gentium Basic"/>
                <a:cs typeface="Gentium Basic"/>
                <a:sym typeface="Gentium Basic"/>
              </a:rPr>
              <a:t> : le mélange réactionnel évolue jusqu’à disparition d’un des réactifs (le réactif limitant)</a:t>
            </a:r>
            <a:endParaRPr sz="26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252411" y="245565"/>
            <a:ext cx="11687175" cy="1729414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I.1. Notion d’équilibre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20100" y="2192325"/>
            <a:ext cx="442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Bécher 1 : solution contenant des ions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pH=2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72394" t="0"/>
          <a:stretch/>
        </p:blipFill>
        <p:spPr>
          <a:xfrm>
            <a:off x="4173850" y="2289100"/>
            <a:ext cx="669750" cy="26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36403" r="37772" t="0"/>
          <a:stretch/>
        </p:blipFill>
        <p:spPr>
          <a:xfrm>
            <a:off x="11269875" y="2279800"/>
            <a:ext cx="669750" cy="2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113375" y="2192325"/>
            <a:ext cx="5477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Bécher 2 : on ajoute une solution contenant des ions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Gentium Basic"/>
                <a:ea typeface="Gentium Basic"/>
                <a:cs typeface="Gentium Basic"/>
                <a:sym typeface="Gentium Basic"/>
              </a:rPr>
              <a:t>pH=</a:t>
            </a:r>
            <a:endParaRPr sz="18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300" y="3360400"/>
            <a:ext cx="2762310" cy="33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1960" y="3360525"/>
            <a:ext cx="2762310" cy="33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c90b64ceb_0_4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9" name="Google Shape;159;g12c90b64ceb_0_425"/>
          <p:cNvSpPr/>
          <p:nvPr/>
        </p:nvSpPr>
        <p:spPr>
          <a:xfrm>
            <a:off x="252411" y="245565"/>
            <a:ext cx="11687100" cy="1729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2c90b64ceb_0_425"/>
          <p:cNvSpPr txBox="1"/>
          <p:nvPr/>
        </p:nvSpPr>
        <p:spPr>
          <a:xfrm>
            <a:off x="252525" y="733175"/>
            <a:ext cx="1168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>
                <a:latin typeface="Gentium Basic"/>
                <a:ea typeface="Gentium Basic"/>
                <a:cs typeface="Gentium Basic"/>
                <a:sym typeface="Gentium Basic"/>
              </a:rPr>
              <a:t>I.1. Activité d’une espèce</a:t>
            </a:r>
            <a:endParaRPr sz="4000"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graphicFrame>
        <p:nvGraphicFramePr>
          <p:cNvPr id="161" name="Google Shape;161;g12c90b64ceb_0_425"/>
          <p:cNvGraphicFramePr/>
          <p:nvPr/>
        </p:nvGraphicFramePr>
        <p:xfrm>
          <a:off x="476325" y="211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{155CA24B-84D5-455F-A894-6584B84FD455}</a:tableStyleId>
              </a:tblPr>
              <a:tblGrid>
                <a:gridCol w="2809875"/>
                <a:gridCol w="2809875"/>
                <a:gridCol w="1850025"/>
                <a:gridCol w="3769725"/>
              </a:tblGrid>
              <a:tr h="9974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Corps purs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Mélange (idéal)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  <a:tr h="99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Liquide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a=1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Liquide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99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Gaz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a=1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Gaz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99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Solide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100">
                          <a:latin typeface="Gentium Basic"/>
                          <a:ea typeface="Gentium Basic"/>
                          <a:cs typeface="Gentium Basic"/>
                          <a:sym typeface="Gentium Basic"/>
                        </a:rPr>
                        <a:t>a=1</a:t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Gentium Basic"/>
                        <a:ea typeface="Gentium Basic"/>
                        <a:cs typeface="Gentium Basic"/>
                        <a:sym typeface="Gentium Basic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62" name="Google Shape;162;g12c90b64ceb_0_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800" y="3321599"/>
            <a:ext cx="1745025" cy="5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2c90b64ceb_0_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7150" y="3426975"/>
            <a:ext cx="1534275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2c90b64ceb_0_4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8888" y="4348424"/>
            <a:ext cx="1066625" cy="6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2022-03-15T19:01:42Z</dcterms:created>
  <dc:creator>Julien Gueret</dc:creator>
</cp:coreProperties>
</file>