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5563a546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5563a546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5563a546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5563a546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25563a546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25563a546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25563a5463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25563a5463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a:t>Diagrammes E-pH</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t>Niveau : MPSI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t>Expériences / éléments imposés </a:t>
            </a:r>
            <a:endParaRPr b="1"/>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élément imposé : mettre en oeuvre des réactions d’oxydo-réduction en s’appuyant sur l’utilisation de diagrammes potentiel-pH</a:t>
            </a:r>
            <a:endParaRPr/>
          </a:p>
          <a:p>
            <a:pPr indent="0" lvl="0" marL="0" rtl="0" algn="l">
              <a:spcBef>
                <a:spcPts val="1200"/>
              </a:spcBef>
              <a:spcAft>
                <a:spcPts val="0"/>
              </a:spcAft>
              <a:buNone/>
            </a:pPr>
            <a:r>
              <a:t/>
            </a:r>
            <a:endParaRPr/>
          </a:p>
          <a:p>
            <a:pPr indent="-342900" lvl="0" marL="457200" rtl="0" algn="l">
              <a:spcBef>
                <a:spcPts val="1200"/>
              </a:spcBef>
              <a:spcAft>
                <a:spcPts val="0"/>
              </a:spcAft>
              <a:buSzPts val="1800"/>
              <a:buChar char="●"/>
            </a:pPr>
            <a:r>
              <a:rPr lang="fr"/>
              <a:t>réaction de diiode aqueux avec base concentrée puis avec acide concentré </a:t>
            </a:r>
            <a:endParaRPr/>
          </a:p>
          <a:p>
            <a:pPr indent="-342900" lvl="0" marL="457200" rtl="0" algn="l">
              <a:spcBef>
                <a:spcPts val="0"/>
              </a:spcBef>
              <a:spcAft>
                <a:spcPts val="0"/>
              </a:spcAft>
              <a:buSzPts val="1800"/>
              <a:buChar char="●"/>
            </a:pPr>
            <a:r>
              <a:rPr lang="fr"/>
              <a:t>méthode de Winckler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t>Plan</a:t>
            </a:r>
            <a:endParaRPr b="1"/>
          </a:p>
        </p:txBody>
      </p:sp>
      <p:sp>
        <p:nvSpPr>
          <p:cNvPr id="67" name="Google Shape;67;p15"/>
          <p:cNvSpPr txBox="1"/>
          <p:nvPr>
            <p:ph idx="1" type="body"/>
          </p:nvPr>
        </p:nvSpPr>
        <p:spPr>
          <a:xfrm>
            <a:off x="311700" y="1164750"/>
            <a:ext cx="8520600" cy="35148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fr"/>
              <a:t>intro : I2 dans un tube à essai : on ajoute de la soude très concentrée =&gt; la solution de décolore, on ajoute de l’acide très concentré =&gt; la solution se recolore </a:t>
            </a:r>
            <a:endParaRPr/>
          </a:p>
          <a:p>
            <a:pPr indent="0" lvl="0" marL="0" rtl="0" algn="l">
              <a:spcBef>
                <a:spcPts val="1200"/>
              </a:spcBef>
              <a:spcAft>
                <a:spcPts val="0"/>
              </a:spcAft>
              <a:buNone/>
            </a:pPr>
            <a:r>
              <a:rPr b="1" lang="fr"/>
              <a:t>I) Lecture de diagrammes E-pH</a:t>
            </a:r>
            <a:endParaRPr b="1"/>
          </a:p>
          <a:p>
            <a:pPr indent="-308610" lvl="0" marL="457200" rtl="0" algn="l">
              <a:spcBef>
                <a:spcPts val="1200"/>
              </a:spcBef>
              <a:spcAft>
                <a:spcPts val="0"/>
              </a:spcAft>
              <a:buSzPct val="100000"/>
              <a:buAutoNum type="arabicParenR"/>
            </a:pPr>
            <a:r>
              <a:rPr b="1" lang="fr"/>
              <a:t>Rappels</a:t>
            </a:r>
            <a:endParaRPr b="1"/>
          </a:p>
          <a:p>
            <a:pPr indent="0" lvl="0" marL="0" rtl="0" algn="l">
              <a:spcBef>
                <a:spcPts val="1200"/>
              </a:spcBef>
              <a:spcAft>
                <a:spcPts val="0"/>
              </a:spcAft>
              <a:buNone/>
            </a:pPr>
            <a:r>
              <a:rPr lang="fr"/>
              <a:t>la construction des diagrammes E-pH est prise en prérequis, ici on rappelle la signification des frontières verticales et horizontales </a:t>
            </a:r>
            <a:endParaRPr/>
          </a:p>
          <a:p>
            <a:pPr indent="-308610" lvl="0" marL="457200" rtl="0" algn="l">
              <a:spcBef>
                <a:spcPts val="1200"/>
              </a:spcBef>
              <a:spcAft>
                <a:spcPts val="0"/>
              </a:spcAft>
              <a:buSzPct val="100000"/>
              <a:buAutoNum type="arabicParenR"/>
            </a:pPr>
            <a:r>
              <a:rPr b="1" lang="fr"/>
              <a:t>Détermination du Ks de Mn(OH)3</a:t>
            </a:r>
            <a:endParaRPr b="1"/>
          </a:p>
          <a:p>
            <a:pPr indent="-308610" lvl="0" marL="457200" rtl="0" algn="l">
              <a:spcBef>
                <a:spcPts val="0"/>
              </a:spcBef>
              <a:spcAft>
                <a:spcPts val="0"/>
              </a:spcAft>
              <a:buSzPct val="100000"/>
              <a:buAutoNum type="arabicParenR"/>
            </a:pPr>
            <a:r>
              <a:rPr b="1" lang="fr"/>
              <a:t>Dismutation et médiamutation </a:t>
            </a:r>
            <a:endParaRPr b="1"/>
          </a:p>
          <a:p>
            <a:pPr indent="0" lvl="0" marL="0" rtl="0" algn="l">
              <a:spcBef>
                <a:spcPts val="1200"/>
              </a:spcBef>
              <a:spcAft>
                <a:spcPts val="0"/>
              </a:spcAft>
              <a:buNone/>
            </a:pPr>
            <a:r>
              <a:rPr b="1" lang="fr"/>
              <a:t>II) Superposition de diagrammes</a:t>
            </a:r>
            <a:endParaRPr b="1"/>
          </a:p>
          <a:p>
            <a:pPr indent="-308610" lvl="0" marL="457200" rtl="0" algn="l">
              <a:spcBef>
                <a:spcPts val="1200"/>
              </a:spcBef>
              <a:spcAft>
                <a:spcPts val="0"/>
              </a:spcAft>
              <a:buSzPct val="100000"/>
              <a:buAutoNum type="arabicParenR"/>
            </a:pPr>
            <a:r>
              <a:rPr b="1" lang="fr"/>
              <a:t>Prévoir une réaction </a:t>
            </a:r>
            <a:endParaRPr b="1"/>
          </a:p>
          <a:p>
            <a:pPr indent="-308610" lvl="0" marL="457200" rtl="0" algn="l">
              <a:spcBef>
                <a:spcPts val="0"/>
              </a:spcBef>
              <a:spcAft>
                <a:spcPts val="0"/>
              </a:spcAft>
              <a:buSzPct val="100000"/>
              <a:buAutoNum type="arabicParenR"/>
            </a:pPr>
            <a:r>
              <a:rPr b="1" lang="fr"/>
              <a:t>Stabilité d’une espèce en solution </a:t>
            </a:r>
            <a:endParaRPr b="1"/>
          </a:p>
          <a:p>
            <a:pPr indent="-308610" lvl="0" marL="457200" rtl="0" algn="l">
              <a:spcBef>
                <a:spcPts val="0"/>
              </a:spcBef>
              <a:spcAft>
                <a:spcPts val="0"/>
              </a:spcAft>
              <a:buSzPct val="100000"/>
              <a:buAutoNum type="arabicParenR"/>
            </a:pPr>
            <a:r>
              <a:rPr b="1" lang="fr"/>
              <a:t>Méthode de Winckler </a:t>
            </a:r>
            <a:endParaRPr b="1"/>
          </a:p>
        </p:txBody>
      </p:sp>
      <p:sp>
        <p:nvSpPr>
          <p:cNvPr id="68" name="Google Shape;68;p15"/>
          <p:cNvSpPr txBox="1"/>
          <p:nvPr/>
        </p:nvSpPr>
        <p:spPr>
          <a:xfrm>
            <a:off x="5442425" y="3174750"/>
            <a:ext cx="26787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t>Remarque correcteur : la première partie est un peu floue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t>Questions</a:t>
            </a:r>
            <a:endParaRPr b="1"/>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334327" lvl="0" marL="457200" rtl="0" algn="l">
              <a:spcBef>
                <a:spcPts val="0"/>
              </a:spcBef>
              <a:spcAft>
                <a:spcPts val="0"/>
              </a:spcAft>
              <a:buSzPct val="100000"/>
              <a:buChar char="●"/>
            </a:pPr>
            <a:r>
              <a:rPr lang="fr"/>
              <a:t>est ce que la méthode de Winkler permet de conclure sur la potabilité d’une eau ? non </a:t>
            </a:r>
            <a:endParaRPr/>
          </a:p>
          <a:p>
            <a:pPr indent="-334327" lvl="0" marL="457200" rtl="0" algn="l">
              <a:spcBef>
                <a:spcPts val="0"/>
              </a:spcBef>
              <a:spcAft>
                <a:spcPts val="0"/>
              </a:spcAft>
              <a:buSzPct val="100000"/>
              <a:buChar char="●"/>
            </a:pPr>
            <a:r>
              <a:rPr lang="fr"/>
              <a:t>quels sont les autres tests à effectuer ? teneur en minéraux, dureté de l’eau, présence de métaux lourds </a:t>
            </a:r>
            <a:endParaRPr/>
          </a:p>
          <a:p>
            <a:pPr indent="-334327" lvl="0" marL="457200" rtl="0" algn="l">
              <a:spcBef>
                <a:spcPts val="0"/>
              </a:spcBef>
              <a:spcAft>
                <a:spcPts val="0"/>
              </a:spcAft>
              <a:buSzPct val="100000"/>
              <a:buChar char="●"/>
            </a:pPr>
            <a:r>
              <a:rPr lang="fr"/>
              <a:t>des exemples de pollution aux métaux lourds des eaux ? </a:t>
            </a:r>
            <a:endParaRPr/>
          </a:p>
          <a:p>
            <a:pPr indent="-334327" lvl="0" marL="457200" rtl="0" algn="l">
              <a:spcBef>
                <a:spcPts val="0"/>
              </a:spcBef>
              <a:spcAft>
                <a:spcPts val="0"/>
              </a:spcAft>
              <a:buSzPct val="100000"/>
              <a:buChar char="●"/>
            </a:pPr>
            <a:r>
              <a:rPr lang="fr"/>
              <a:t>pourquoi I2 peu soluble dans l’eau ? apolaire </a:t>
            </a:r>
            <a:endParaRPr/>
          </a:p>
          <a:p>
            <a:pPr indent="-334327" lvl="0" marL="457200" rtl="0" algn="l">
              <a:spcBef>
                <a:spcPts val="0"/>
              </a:spcBef>
              <a:spcAft>
                <a:spcPts val="0"/>
              </a:spcAft>
              <a:buSzPct val="100000"/>
              <a:buChar char="●"/>
            </a:pPr>
            <a:r>
              <a:rPr lang="fr"/>
              <a:t>les diagrammes présentés sont simplifiés : pour le manganèse on ne trouve pas l’ion MnO4- alors qu’il est très vu par les élèves : prévoir une slide qui explique ça </a:t>
            </a:r>
            <a:endParaRPr/>
          </a:p>
          <a:p>
            <a:pPr indent="-334327" lvl="0" marL="457200" rtl="0" algn="l">
              <a:spcBef>
                <a:spcPts val="0"/>
              </a:spcBef>
              <a:spcAft>
                <a:spcPts val="0"/>
              </a:spcAft>
              <a:buSzPct val="100000"/>
              <a:buChar char="●"/>
            </a:pPr>
            <a:r>
              <a:rPr lang="fr"/>
              <a:t>calculer les constantes de réaction des réactions présentées </a:t>
            </a:r>
            <a:endParaRPr/>
          </a:p>
          <a:p>
            <a:pPr indent="-334327" lvl="0" marL="457200" rtl="0" algn="l">
              <a:spcBef>
                <a:spcPts val="0"/>
              </a:spcBef>
              <a:spcAft>
                <a:spcPts val="0"/>
              </a:spcAft>
              <a:buSzPct val="100000"/>
              <a:buChar char="●"/>
            </a:pPr>
            <a:r>
              <a:rPr lang="fr"/>
              <a:t>faire le traitement des incertitudes pour le titrage</a:t>
            </a:r>
            <a:endParaRPr/>
          </a:p>
          <a:p>
            <a:pPr indent="-334327" lvl="0" marL="457200" rtl="0" algn="l">
              <a:spcBef>
                <a:spcPts val="0"/>
              </a:spcBef>
              <a:spcAft>
                <a:spcPts val="0"/>
              </a:spcAft>
              <a:buSzPct val="100000"/>
              <a:buChar char="●"/>
            </a:pPr>
            <a:r>
              <a:rPr lang="fr"/>
              <a:t>attention ne pas dire : “deux espèces ont des domaines disjoints donc il vont réagir” mais “deux espèces ont des domaines disjoints donc leur réaction est favorisée” pck il faut tenir compte de la cinétique aussi !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t>Bibliographie / exercice de révision </a:t>
            </a:r>
            <a:endParaRPr b="1"/>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fr"/>
              <a:t>sujet agro-véto de l’année dernière : diagramme du manganèse complet =&gt; explique Winckler en entier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