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9" r:id="rId7"/>
    <p:sldId id="266" r:id="rId8"/>
    <p:sldId id="267" r:id="rId9"/>
    <p:sldId id="270" r:id="rId10"/>
    <p:sldId id="264" r:id="rId11"/>
    <p:sldId id="268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38"/>
    <p:restoredTop sz="95833"/>
  </p:normalViewPr>
  <p:slideViewPr>
    <p:cSldViewPr snapToGrid="0" snapToObjects="1">
      <p:cViewPr>
        <p:scale>
          <a:sx n="99" d="100"/>
          <a:sy n="99" d="100"/>
        </p:scale>
        <p:origin x="-3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F171A-929A-B34B-B89E-9E5E8686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5A3254-7902-0749-B31D-176F3436E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7CB4D7-852F-9243-B190-51A25271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6C895-17DF-C743-AC6B-BEE21C1C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C421C-F89F-F14E-A2C5-76E0FBE3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0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71DD9-7543-E14A-A3C1-DF202F79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6F0D7D-D613-DB4E-B8D2-3398C766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6F556-4C5A-6249-8633-5CEAA8C3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9A6350-4884-7B4D-ADFA-85305E05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A3709-FD00-DD4E-B4AF-FBB2F2C4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5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DF7A8B-AF52-B34C-AD24-CE59E11D3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2FDA75-23CB-B949-9280-3533F9258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73FC1-2D4C-B948-8FC4-F4C1884F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E0475-77C2-E649-92E2-CD05B238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5DF30-14AF-A344-841F-43693C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2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497B7-51F7-B34E-A266-96FED307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3E986-5F91-454F-A1DE-0B66C4FC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F09D6-6728-DF47-B284-4C8BA3BD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C9E1CF-3E24-AB4D-8A49-AC1C3C47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F9066-DD88-3640-A003-8B508D88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50C00-37AF-EB42-B39E-D714E6E5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58B701-088A-7B41-8E3B-2F6B53DE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10070-8863-AD44-A5C7-70020FF5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7588A-C882-FE48-B426-D8CFE1B4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456F2-7304-9849-96AA-F7EE7CC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6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906FD-FF5C-5842-8406-C5ECA576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A7FE1-C2B9-1244-AAE1-6AFC47D12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59CCF9-6D6C-7C46-9707-EA877D71D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5906D6-13C3-624E-AA27-0DD4B9C9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B51B09-1249-CA43-B261-DC2A6CDA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9BA115-8130-3B47-BF49-54431537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B1494-8C6F-9F47-823E-B2C5F0B4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58E4AB-0024-6A4C-8B6E-A6BA9880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3FE2E5-4C51-414C-AFC0-127F265E4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ACEACB-F38F-F847-8AFF-C446E76C3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3B5DEE-BE90-3045-9553-564F066FE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0D8B6D-9338-DC44-8989-7C14EEEB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451B87-D202-A44D-B97D-0D691E47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9F2946-525D-FD4F-A2E9-16247FCE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1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424CB-D9BA-494D-9A90-2CEE3CC0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67821B-70B0-6648-90C0-B8AC2B1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088E91-08D1-784F-9F0A-404DC54B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8E73D-BCCC-9544-A253-9B8EE769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37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13583F-2E14-1B4D-9BF2-718DE79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12651B-5024-7C44-8812-136191E5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4F93D-C72D-0D42-BCBC-A8F17A3D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65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EEB6-E8C5-8144-9B37-2C718118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A2CAE6-E8B6-3D47-8F59-F901093A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FFCAE6-B8BC-5049-9B9B-1381AE33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E407F9-C5D4-064F-83E1-401C4A2C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52086-ED3F-3B40-B78D-8A8B1698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933E4-C5D4-634D-8A25-AA39D0E4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2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3D79-7C73-A34E-A034-C14DD6F7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E739F2-51B2-6D43-AF60-DA9904E12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0A6F15-75A4-824F-AD63-9F7B1237D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B157B2-9914-0949-AE2D-04071F59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924B8A-2B0D-4C4B-AFA4-837BEBF4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728C54-46CD-0A4E-B15C-DF59C8F2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7AFE16-B11C-F240-87B8-1DF0676F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ED100B-CB4C-C749-A49C-A5BFAF67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725E1-83F4-7E4C-A6FC-330534131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B90F-0688-8749-B88C-CBE800843446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4B2BA9-6756-D048-8549-947A23777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2632F0-B5BC-4045-8741-EAB83E7C4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88D57-12F9-D340-82FD-D8ADA9253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031"/>
            <a:ext cx="12192000" cy="2387600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LC : Réactions d'oxydo-réduction </a:t>
            </a:r>
            <a:br>
              <a:rPr lang="fr-FR" sz="4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fr-FR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A6DB96-F6FB-5E4F-BD15-2B0272F7E8E9}"/>
              </a:ext>
            </a:extLst>
          </p:cNvPr>
          <p:cNvSpPr txBox="1"/>
          <p:nvPr/>
        </p:nvSpPr>
        <p:spPr>
          <a:xfrm>
            <a:off x="1685925" y="285773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Niveau : [MPSI] </a:t>
            </a:r>
            <a:endParaRPr lang="fr-FR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95F97E-1843-604A-8515-61FBDEB8FEA7}"/>
              </a:ext>
            </a:extLst>
          </p:cNvPr>
          <p:cNvSpPr txBox="1"/>
          <p:nvPr/>
        </p:nvSpPr>
        <p:spPr>
          <a:xfrm>
            <a:off x="1685925" y="20873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         Réaliser une pile et étudier son fonctionnement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D983BD-A628-334E-B6B5-C17E36D8D8F8}"/>
              </a:ext>
            </a:extLst>
          </p:cNvPr>
          <p:cNvSpPr txBox="1"/>
          <p:nvPr/>
        </p:nvSpPr>
        <p:spPr>
          <a:xfrm>
            <a:off x="1685925" y="375216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Prérequis :  </a:t>
            </a:r>
            <a:endParaRPr lang="fr-FR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1D1459-3D93-AF4D-9301-CD7220FB656B}"/>
              </a:ext>
            </a:extLst>
          </p:cNvPr>
          <p:cNvSpPr txBox="1"/>
          <p:nvPr/>
        </p:nvSpPr>
        <p:spPr>
          <a:xfrm>
            <a:off x="3043237" y="3752165"/>
            <a:ext cx="8029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Notions de Couple redox, Réduction, Oxydation, Demi équation redox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Conditions standards de grandeurs thermodynamiques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Ecriture des constantes d’équilibre en chimie des solutions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6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69293F-E6D4-EF45-91CF-ECA470B5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429000"/>
            <a:ext cx="6350000" cy="26797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1AEF695-D621-414F-A731-2D2647F9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I/Potentiel d’oxydoréduction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53F61-77BB-C64F-8BA1-D4832AF992DB}"/>
              </a:ext>
            </a:extLst>
          </p:cNvPr>
          <p:cNvSpPr txBox="1">
            <a:spLocks/>
          </p:cNvSpPr>
          <p:nvPr/>
        </p:nvSpPr>
        <p:spPr>
          <a:xfrm>
            <a:off x="838200" y="1105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fr-FR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2)Electrode standard à Hydrogène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51FB7-B099-0D4B-8651-6CC5288FCDC8}"/>
              </a:ext>
            </a:extLst>
          </p:cNvPr>
          <p:cNvSpPr/>
          <p:nvPr/>
        </p:nvSpPr>
        <p:spPr>
          <a:xfrm>
            <a:off x="838199" y="2332471"/>
            <a:ext cx="1071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Electrode de platine plongée dans une solution de pH=0 se comportant comme une solution infiniment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diluée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entourée de H</a:t>
            </a:r>
            <a:r>
              <a:rPr lang="fr-FR" sz="16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gazeux à 1 bar. </a:t>
            </a:r>
          </a:p>
        </p:txBody>
      </p:sp>
    </p:spTree>
    <p:extLst>
      <p:ext uri="{BB962C8B-B14F-4D97-AF65-F5344CB8AC3E}">
        <p14:creationId xmlns:p14="http://schemas.microsoft.com/office/powerpoint/2010/main" val="233112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6F1F074-B67D-304B-B506-6D3A80BED07E}"/>
              </a:ext>
            </a:extLst>
          </p:cNvPr>
          <p:cNvCxnSpPr/>
          <p:nvPr/>
        </p:nvCxnSpPr>
        <p:spPr>
          <a:xfrm>
            <a:off x="5693087" y="2724250"/>
            <a:ext cx="0" cy="1928813"/>
          </a:xfrm>
          <a:prstGeom prst="line">
            <a:avLst/>
          </a:prstGeom>
          <a:ln w="158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B773978-A963-004E-8BAB-EFEF862053A4}"/>
              </a:ext>
            </a:extLst>
          </p:cNvPr>
          <p:cNvCxnSpPr/>
          <p:nvPr/>
        </p:nvCxnSpPr>
        <p:spPr>
          <a:xfrm>
            <a:off x="5546130" y="3092556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0D7A4DA-6474-B741-97D0-0C0A776782D2}"/>
              </a:ext>
            </a:extLst>
          </p:cNvPr>
          <p:cNvCxnSpPr/>
          <p:nvPr/>
        </p:nvCxnSpPr>
        <p:spPr>
          <a:xfrm>
            <a:off x="5546130" y="4054241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4857E53-2B9B-4A4B-AF2A-9B73157AC7F3}"/>
              </a:ext>
            </a:extLst>
          </p:cNvPr>
          <p:cNvSpPr txBox="1"/>
          <p:nvPr/>
        </p:nvSpPr>
        <p:spPr>
          <a:xfrm>
            <a:off x="4812238" y="3864047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84E7B3-0874-C44F-A3B2-8E4B10C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I/Potentiel d’oxydoréduction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2E5C7B-AE18-8B40-871A-F538A73DE1B0}"/>
              </a:ext>
            </a:extLst>
          </p:cNvPr>
          <p:cNvCxnSpPr/>
          <p:nvPr/>
        </p:nvCxnSpPr>
        <p:spPr>
          <a:xfrm>
            <a:off x="4183307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8869FC-1270-2945-8D58-C0B3047F53BC}"/>
              </a:ext>
            </a:extLst>
          </p:cNvPr>
          <p:cNvCxnSpPr/>
          <p:nvPr/>
        </p:nvCxnSpPr>
        <p:spPr>
          <a:xfrm>
            <a:off x="7355049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73C55-0FCE-B042-A940-D7F810E67C91}"/>
              </a:ext>
            </a:extLst>
          </p:cNvPr>
          <p:cNvSpPr txBox="1"/>
          <p:nvPr/>
        </p:nvSpPr>
        <p:spPr>
          <a:xfrm>
            <a:off x="7630556" y="3407910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Réducteur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0DD979-51FE-044E-9DC0-3308095C04CF}"/>
              </a:ext>
            </a:extLst>
          </p:cNvPr>
          <p:cNvSpPr txBox="1"/>
          <p:nvPr/>
        </p:nvSpPr>
        <p:spPr>
          <a:xfrm>
            <a:off x="1494450" y="3463069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Oxydant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B7812F-4DAE-E447-A057-1EB8DDBDE393}"/>
              </a:ext>
            </a:extLst>
          </p:cNvPr>
          <p:cNvSpPr txBox="1"/>
          <p:nvPr/>
        </p:nvSpPr>
        <p:spPr>
          <a:xfrm>
            <a:off x="5960073" y="4665420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Red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9A8462-7476-1746-9541-16749E34DB00}"/>
              </a:ext>
            </a:extLst>
          </p:cNvPr>
          <p:cNvSpPr txBox="1"/>
          <p:nvPr/>
        </p:nvSpPr>
        <p:spPr>
          <a:xfrm>
            <a:off x="4953417" y="4653063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Ox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6BB1D3-0FEF-5B4F-AA39-80A5A9FEA327}"/>
              </a:ext>
            </a:extLst>
          </p:cNvPr>
          <p:cNvSpPr txBox="1"/>
          <p:nvPr/>
        </p:nvSpPr>
        <p:spPr>
          <a:xfrm>
            <a:off x="5145241" y="383240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B13BCB-1864-FC42-939F-2C4860F9FDBE}"/>
              </a:ext>
            </a:extLst>
          </p:cNvPr>
          <p:cNvSpPr txBox="1"/>
          <p:nvPr/>
        </p:nvSpPr>
        <p:spPr>
          <a:xfrm>
            <a:off x="4799881" y="2905246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0BE543-8313-BC42-9DB6-4CA4AF749B2A}"/>
              </a:ext>
            </a:extLst>
          </p:cNvPr>
          <p:cNvSpPr txBox="1"/>
          <p:nvPr/>
        </p:nvSpPr>
        <p:spPr>
          <a:xfrm>
            <a:off x="5151816" y="2895894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1A179B-046D-524A-B183-214B406E8181}"/>
              </a:ext>
            </a:extLst>
          </p:cNvPr>
          <p:cNvSpPr txBox="1"/>
          <p:nvPr/>
        </p:nvSpPr>
        <p:spPr>
          <a:xfrm>
            <a:off x="5524916" y="2293088"/>
            <a:ext cx="116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E°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A030DFE-4345-154E-A1B3-0287C6680824}"/>
              </a:ext>
            </a:extLst>
          </p:cNvPr>
          <p:cNvSpPr txBox="1">
            <a:spLocks/>
          </p:cNvSpPr>
          <p:nvPr/>
        </p:nvSpPr>
        <p:spPr>
          <a:xfrm>
            <a:off x="838200" y="1105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fr-FR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2)Electrode standard à Hydrogène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7AE5932-A452-DC4C-B3BB-C3DB9ABFF3E1}"/>
              </a:ext>
            </a:extLst>
          </p:cNvPr>
          <p:cNvSpPr/>
          <p:nvPr/>
        </p:nvSpPr>
        <p:spPr>
          <a:xfrm>
            <a:off x="5151816" y="2166425"/>
            <a:ext cx="1178646" cy="73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4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6F1F074-B67D-304B-B506-6D3A80BED07E}"/>
              </a:ext>
            </a:extLst>
          </p:cNvPr>
          <p:cNvCxnSpPr/>
          <p:nvPr/>
        </p:nvCxnSpPr>
        <p:spPr>
          <a:xfrm>
            <a:off x="5693087" y="2724250"/>
            <a:ext cx="0" cy="1928813"/>
          </a:xfrm>
          <a:prstGeom prst="line">
            <a:avLst/>
          </a:prstGeom>
          <a:ln w="158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B773978-A963-004E-8BAB-EFEF862053A4}"/>
              </a:ext>
            </a:extLst>
          </p:cNvPr>
          <p:cNvCxnSpPr/>
          <p:nvPr/>
        </p:nvCxnSpPr>
        <p:spPr>
          <a:xfrm>
            <a:off x="5546130" y="3092556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0D7A4DA-6474-B741-97D0-0C0A776782D2}"/>
              </a:ext>
            </a:extLst>
          </p:cNvPr>
          <p:cNvCxnSpPr/>
          <p:nvPr/>
        </p:nvCxnSpPr>
        <p:spPr>
          <a:xfrm>
            <a:off x="5546130" y="4054241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4857E53-2B9B-4A4B-AF2A-9B73157AC7F3}"/>
              </a:ext>
            </a:extLst>
          </p:cNvPr>
          <p:cNvSpPr txBox="1"/>
          <p:nvPr/>
        </p:nvSpPr>
        <p:spPr>
          <a:xfrm>
            <a:off x="4812238" y="3864047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84E7B3-0874-C44F-A3B2-8E4B10C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II/Aspect thermodynamique des réactions d’oxydoréduction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2E5C7B-AE18-8B40-871A-F538A73DE1B0}"/>
              </a:ext>
            </a:extLst>
          </p:cNvPr>
          <p:cNvCxnSpPr/>
          <p:nvPr/>
        </p:nvCxnSpPr>
        <p:spPr>
          <a:xfrm>
            <a:off x="4183307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8869FC-1270-2945-8D58-C0B3047F53BC}"/>
              </a:ext>
            </a:extLst>
          </p:cNvPr>
          <p:cNvCxnSpPr/>
          <p:nvPr/>
        </p:nvCxnSpPr>
        <p:spPr>
          <a:xfrm>
            <a:off x="7355049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73C55-0FCE-B042-A940-D7F810E67C91}"/>
              </a:ext>
            </a:extLst>
          </p:cNvPr>
          <p:cNvSpPr txBox="1"/>
          <p:nvPr/>
        </p:nvSpPr>
        <p:spPr>
          <a:xfrm>
            <a:off x="7630556" y="3407910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Réducteur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0DD979-51FE-044E-9DC0-3308095C04CF}"/>
              </a:ext>
            </a:extLst>
          </p:cNvPr>
          <p:cNvSpPr txBox="1"/>
          <p:nvPr/>
        </p:nvSpPr>
        <p:spPr>
          <a:xfrm>
            <a:off x="1494450" y="3463069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Oxydant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B7812F-4DAE-E447-A057-1EB8DDBDE393}"/>
              </a:ext>
            </a:extLst>
          </p:cNvPr>
          <p:cNvSpPr txBox="1"/>
          <p:nvPr/>
        </p:nvSpPr>
        <p:spPr>
          <a:xfrm>
            <a:off x="5960073" y="4665420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Red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9A8462-7476-1746-9541-16749E34DB00}"/>
              </a:ext>
            </a:extLst>
          </p:cNvPr>
          <p:cNvSpPr txBox="1"/>
          <p:nvPr/>
        </p:nvSpPr>
        <p:spPr>
          <a:xfrm>
            <a:off x="4953417" y="4653063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Ox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6BB1D3-0FEF-5B4F-AA39-80A5A9FEA327}"/>
              </a:ext>
            </a:extLst>
          </p:cNvPr>
          <p:cNvSpPr txBox="1"/>
          <p:nvPr/>
        </p:nvSpPr>
        <p:spPr>
          <a:xfrm>
            <a:off x="5145241" y="383240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B13BCB-1864-FC42-939F-2C4860F9FDBE}"/>
              </a:ext>
            </a:extLst>
          </p:cNvPr>
          <p:cNvSpPr txBox="1"/>
          <p:nvPr/>
        </p:nvSpPr>
        <p:spPr>
          <a:xfrm>
            <a:off x="4799881" y="2905246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0BE543-8313-BC42-9DB6-4CA4AF749B2A}"/>
              </a:ext>
            </a:extLst>
          </p:cNvPr>
          <p:cNvSpPr txBox="1"/>
          <p:nvPr/>
        </p:nvSpPr>
        <p:spPr>
          <a:xfrm>
            <a:off x="5151816" y="2895894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1A179B-046D-524A-B183-214B406E8181}"/>
              </a:ext>
            </a:extLst>
          </p:cNvPr>
          <p:cNvSpPr txBox="1"/>
          <p:nvPr/>
        </p:nvSpPr>
        <p:spPr>
          <a:xfrm>
            <a:off x="5524916" y="2293088"/>
            <a:ext cx="116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E°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A030DFE-4345-154E-A1B3-0287C6680824}"/>
              </a:ext>
            </a:extLst>
          </p:cNvPr>
          <p:cNvSpPr txBox="1">
            <a:spLocks/>
          </p:cNvSpPr>
          <p:nvPr/>
        </p:nvSpPr>
        <p:spPr>
          <a:xfrm>
            <a:off x="838200" y="1105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fr-FR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 Constante d’équilibre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5894B87-185E-D54B-890A-5952E57E0949}"/>
              </a:ext>
            </a:extLst>
          </p:cNvPr>
          <p:cNvSpPr/>
          <p:nvPr/>
        </p:nvSpPr>
        <p:spPr>
          <a:xfrm>
            <a:off x="4606561" y="2724250"/>
            <a:ext cx="1077359" cy="7719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AC1E626-FDD9-2A4B-BA93-C60580513B51}"/>
              </a:ext>
            </a:extLst>
          </p:cNvPr>
          <p:cNvSpPr/>
          <p:nvPr/>
        </p:nvSpPr>
        <p:spPr>
          <a:xfrm>
            <a:off x="5737731" y="3706619"/>
            <a:ext cx="1077359" cy="7719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4FF6-9CB3-CC40-9105-E081B46095EC}"/>
              </a:ext>
            </a:extLst>
          </p:cNvPr>
          <p:cNvSpPr/>
          <p:nvPr/>
        </p:nvSpPr>
        <p:spPr>
          <a:xfrm>
            <a:off x="-772748" y="2320872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br>
              <a:rPr lang="fr-FR" dirty="0"/>
            </a:br>
            <a:endParaRPr lang="fr-FR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D5AD9AA-89D0-D24D-BCCD-4B929A66D538}"/>
              </a:ext>
            </a:extLst>
          </p:cNvPr>
          <p:cNvCxnSpPr>
            <a:cxnSpLocks/>
          </p:cNvCxnSpPr>
          <p:nvPr/>
        </p:nvCxnSpPr>
        <p:spPr>
          <a:xfrm>
            <a:off x="2082485" y="2512686"/>
            <a:ext cx="45037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5D08802A-A195-6344-BEDF-BC49BCF650AB}"/>
              </a:ext>
            </a:extLst>
          </p:cNvPr>
          <p:cNvSpPr txBox="1"/>
          <p:nvPr/>
        </p:nvSpPr>
        <p:spPr>
          <a:xfrm>
            <a:off x="1003276" y="230195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C7153D-0A96-5448-A68E-E820B14C104E}"/>
              </a:ext>
            </a:extLst>
          </p:cNvPr>
          <p:cNvSpPr txBox="1"/>
          <p:nvPr/>
        </p:nvSpPr>
        <p:spPr>
          <a:xfrm>
            <a:off x="2873490" y="2301449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46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6F1F074-B67D-304B-B506-6D3A80BED07E}"/>
              </a:ext>
            </a:extLst>
          </p:cNvPr>
          <p:cNvCxnSpPr/>
          <p:nvPr/>
        </p:nvCxnSpPr>
        <p:spPr>
          <a:xfrm>
            <a:off x="5693087" y="2724250"/>
            <a:ext cx="0" cy="1928813"/>
          </a:xfrm>
          <a:prstGeom prst="line">
            <a:avLst/>
          </a:prstGeom>
          <a:ln w="158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B773978-A963-004E-8BAB-EFEF862053A4}"/>
              </a:ext>
            </a:extLst>
          </p:cNvPr>
          <p:cNvCxnSpPr/>
          <p:nvPr/>
        </p:nvCxnSpPr>
        <p:spPr>
          <a:xfrm>
            <a:off x="5546130" y="3092556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0D7A4DA-6474-B741-97D0-0C0A776782D2}"/>
              </a:ext>
            </a:extLst>
          </p:cNvPr>
          <p:cNvCxnSpPr/>
          <p:nvPr/>
        </p:nvCxnSpPr>
        <p:spPr>
          <a:xfrm>
            <a:off x="5546130" y="4054241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4857E53-2B9B-4A4B-AF2A-9B73157AC7F3}"/>
              </a:ext>
            </a:extLst>
          </p:cNvPr>
          <p:cNvSpPr txBox="1"/>
          <p:nvPr/>
        </p:nvSpPr>
        <p:spPr>
          <a:xfrm>
            <a:off x="4812238" y="3864047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84E7B3-0874-C44F-A3B2-8E4B10C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II/Aspect thermodynamique des réactions d’oxydoréduction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2E5C7B-AE18-8B40-871A-F538A73DE1B0}"/>
              </a:ext>
            </a:extLst>
          </p:cNvPr>
          <p:cNvCxnSpPr/>
          <p:nvPr/>
        </p:nvCxnSpPr>
        <p:spPr>
          <a:xfrm>
            <a:off x="4183307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8869FC-1270-2945-8D58-C0B3047F53BC}"/>
              </a:ext>
            </a:extLst>
          </p:cNvPr>
          <p:cNvCxnSpPr/>
          <p:nvPr/>
        </p:nvCxnSpPr>
        <p:spPr>
          <a:xfrm>
            <a:off x="7355049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73C55-0FCE-B042-A940-D7F810E67C91}"/>
              </a:ext>
            </a:extLst>
          </p:cNvPr>
          <p:cNvSpPr txBox="1"/>
          <p:nvPr/>
        </p:nvSpPr>
        <p:spPr>
          <a:xfrm>
            <a:off x="7630556" y="3407910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Réducteur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0DD979-51FE-044E-9DC0-3308095C04CF}"/>
              </a:ext>
            </a:extLst>
          </p:cNvPr>
          <p:cNvSpPr txBox="1"/>
          <p:nvPr/>
        </p:nvSpPr>
        <p:spPr>
          <a:xfrm>
            <a:off x="1494450" y="3463069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Oxydant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B7812F-4DAE-E447-A057-1EB8DDBDE393}"/>
              </a:ext>
            </a:extLst>
          </p:cNvPr>
          <p:cNvSpPr txBox="1"/>
          <p:nvPr/>
        </p:nvSpPr>
        <p:spPr>
          <a:xfrm>
            <a:off x="5960073" y="4665420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Red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9A8462-7476-1746-9541-16749E34DB00}"/>
              </a:ext>
            </a:extLst>
          </p:cNvPr>
          <p:cNvSpPr txBox="1"/>
          <p:nvPr/>
        </p:nvSpPr>
        <p:spPr>
          <a:xfrm>
            <a:off x="4953417" y="4653063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Ox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6BB1D3-0FEF-5B4F-AA39-80A5A9FEA327}"/>
              </a:ext>
            </a:extLst>
          </p:cNvPr>
          <p:cNvSpPr txBox="1"/>
          <p:nvPr/>
        </p:nvSpPr>
        <p:spPr>
          <a:xfrm>
            <a:off x="5145241" y="383240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B13BCB-1864-FC42-939F-2C4860F9FDBE}"/>
              </a:ext>
            </a:extLst>
          </p:cNvPr>
          <p:cNvSpPr txBox="1"/>
          <p:nvPr/>
        </p:nvSpPr>
        <p:spPr>
          <a:xfrm>
            <a:off x="4799881" y="2905246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0BE543-8313-BC42-9DB6-4CA4AF749B2A}"/>
              </a:ext>
            </a:extLst>
          </p:cNvPr>
          <p:cNvSpPr txBox="1"/>
          <p:nvPr/>
        </p:nvSpPr>
        <p:spPr>
          <a:xfrm>
            <a:off x="5151816" y="2895894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1A179B-046D-524A-B183-214B406E8181}"/>
              </a:ext>
            </a:extLst>
          </p:cNvPr>
          <p:cNvSpPr txBox="1"/>
          <p:nvPr/>
        </p:nvSpPr>
        <p:spPr>
          <a:xfrm>
            <a:off x="5524916" y="2293088"/>
            <a:ext cx="116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E°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A030DFE-4345-154E-A1B3-0287C6680824}"/>
              </a:ext>
            </a:extLst>
          </p:cNvPr>
          <p:cNvSpPr txBox="1">
            <a:spLocks/>
          </p:cNvSpPr>
          <p:nvPr/>
        </p:nvSpPr>
        <p:spPr>
          <a:xfrm>
            <a:off x="838200" y="1105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fr-FR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 Constante d’équilibre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E87782-5377-8243-9000-B5DA8D3AC834}"/>
              </a:ext>
            </a:extLst>
          </p:cNvPr>
          <p:cNvSpPr/>
          <p:nvPr/>
        </p:nvSpPr>
        <p:spPr>
          <a:xfrm>
            <a:off x="-772748" y="232087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E1DD1C9-0529-194F-9094-9474244DEC3D}"/>
              </a:ext>
            </a:extLst>
          </p:cNvPr>
          <p:cNvSpPr/>
          <p:nvPr/>
        </p:nvSpPr>
        <p:spPr>
          <a:xfrm>
            <a:off x="4657779" y="3669779"/>
            <a:ext cx="1077359" cy="7719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CAFCBDE-6948-8248-AB15-1941CA9667EB}"/>
              </a:ext>
            </a:extLst>
          </p:cNvPr>
          <p:cNvSpPr/>
          <p:nvPr/>
        </p:nvSpPr>
        <p:spPr>
          <a:xfrm>
            <a:off x="5702808" y="2722718"/>
            <a:ext cx="1077359" cy="7719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8988191-A79D-3A40-943A-54F986BD3508}"/>
              </a:ext>
            </a:extLst>
          </p:cNvPr>
          <p:cNvCxnSpPr>
            <a:cxnSpLocks/>
          </p:cNvCxnSpPr>
          <p:nvPr/>
        </p:nvCxnSpPr>
        <p:spPr>
          <a:xfrm>
            <a:off x="2082485" y="2512686"/>
            <a:ext cx="45037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F3F37E36-95CC-BC42-9027-4E4DEF96709E}"/>
              </a:ext>
            </a:extLst>
          </p:cNvPr>
          <p:cNvSpPr txBox="1"/>
          <p:nvPr/>
        </p:nvSpPr>
        <p:spPr>
          <a:xfrm>
            <a:off x="1003276" y="230195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9F9AACA-6214-7744-B7F4-2602CDD627F9}"/>
              </a:ext>
            </a:extLst>
          </p:cNvPr>
          <p:cNvSpPr txBox="1"/>
          <p:nvPr/>
        </p:nvSpPr>
        <p:spPr>
          <a:xfrm>
            <a:off x="2873490" y="2301449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44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1D229-C0E0-AF48-A66A-6C34F5CA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3C4BD-7CF8-C540-9B7E-AD8412AEE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76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7254FC-2E30-C64B-86BB-04286FC2F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968" y="912018"/>
            <a:ext cx="10302063" cy="5033963"/>
          </a:xfrm>
        </p:spPr>
      </p:pic>
    </p:spTree>
    <p:extLst>
      <p:ext uri="{BB962C8B-B14F-4D97-AF65-F5344CB8AC3E}">
        <p14:creationId xmlns:p14="http://schemas.microsoft.com/office/powerpoint/2010/main" val="422969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16A-3710-374F-B505-3A5E742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Objectifs pédagogiques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DD073F-76BE-894C-B24A-8DA92980336D}"/>
              </a:ext>
            </a:extLst>
          </p:cNvPr>
          <p:cNvSpPr txBox="1"/>
          <p:nvPr/>
        </p:nvSpPr>
        <p:spPr>
          <a:xfrm>
            <a:off x="1283100" y="2216976"/>
            <a:ext cx="80338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Pile,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potentiel d’électrode,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Electrodes de référence.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Formule de Nernst,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Ecriture de la constante d’équilibre en fonction des potentiels standards</a:t>
            </a:r>
          </a:p>
          <a:p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br>
              <a:rPr lang="fr-FR" dirty="0"/>
            </a:b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5D81A7-E76A-4F4F-9D26-C960FEC2791E}"/>
              </a:ext>
            </a:extLst>
          </p:cNvPr>
          <p:cNvSpPr txBox="1"/>
          <p:nvPr/>
        </p:nvSpPr>
        <p:spPr>
          <a:xfrm>
            <a:off x="838197" y="1619577"/>
            <a:ext cx="2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Notions à connaître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CB8955-E69B-5A43-BDA9-266B96439AE3}"/>
              </a:ext>
            </a:extLst>
          </p:cNvPr>
          <p:cNvSpPr txBox="1"/>
          <p:nvPr/>
        </p:nvSpPr>
        <p:spPr>
          <a:xfrm>
            <a:off x="838197" y="3678914"/>
            <a:ext cx="2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Savoir faire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4CE509-EA2C-8F40-A30B-41C2523C5AD7}"/>
              </a:ext>
            </a:extLst>
          </p:cNvPr>
          <p:cNvSpPr txBox="1"/>
          <p:nvPr/>
        </p:nvSpPr>
        <p:spPr>
          <a:xfrm>
            <a:off x="1283100" y="4168004"/>
            <a:ext cx="9825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Réaliser et comprendre le fonctionnement d’une pile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Définir et maitriser un nouvel outil de quantification du pouvoir oxydant (ou réducteur) d’un couple redox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Prévoir qualitativement ou quantitativement le caractère thermodynamiquement favorisé ou défavorisé d’une réaction d’oxydo-réduction à partir des potentiels standard des couples. </a:t>
            </a:r>
          </a:p>
          <a:p>
            <a:pPr marL="285750" indent="-285750">
              <a:buFontTx/>
              <a:buChar char="-"/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br>
              <a:rPr lang="fr-FR" dirty="0"/>
            </a:b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10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16A-3710-374F-B505-3A5E742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Difficultés possibles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E59BC2-8348-8248-B6BA-8C3D7E518C88}"/>
              </a:ext>
            </a:extLst>
          </p:cNvPr>
          <p:cNvSpPr txBox="1"/>
          <p:nvPr/>
        </p:nvSpPr>
        <p:spPr>
          <a:xfrm>
            <a:off x="1702200" y="2024921"/>
            <a:ext cx="99727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 de plusieurs grandeurs comprenant des notions nouvelles </a:t>
            </a:r>
            <a:r>
              <a:rPr lang="fr-FR" sz="14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(Point technique) </a:t>
            </a:r>
            <a:endParaRPr lang="fr-FR" sz="12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5D81A7-E76A-4F4F-9D26-C960FEC2791E}"/>
              </a:ext>
            </a:extLst>
          </p:cNvPr>
          <p:cNvSpPr txBox="1"/>
          <p:nvPr/>
        </p:nvSpPr>
        <p:spPr>
          <a:xfrm>
            <a:off x="838199" y="25327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Réponse : Construction graduelle du cours en présentant pas à pas les problèmes identifiés avec une mise en relief des équations importantes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48F4BE-CD17-E747-94BA-ADA84A4C55CB}"/>
              </a:ext>
            </a:extLst>
          </p:cNvPr>
          <p:cNvSpPr txBox="1"/>
          <p:nvPr/>
        </p:nvSpPr>
        <p:spPr>
          <a:xfrm>
            <a:off x="1702200" y="3201864"/>
            <a:ext cx="8997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Aspect thermodynamique des réactions d’oxydoréduction </a:t>
            </a:r>
            <a:r>
              <a:rPr lang="fr-FR" sz="14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(Point compréhension) </a:t>
            </a:r>
            <a:endParaRPr lang="fr-FR" sz="2000" i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C64246-37E6-8040-BB88-46D70F9858F1}"/>
              </a:ext>
            </a:extLst>
          </p:cNvPr>
          <p:cNvSpPr txBox="1"/>
          <p:nvPr/>
        </p:nvSpPr>
        <p:spPr>
          <a:xfrm>
            <a:off x="838199" y="3697981"/>
            <a:ext cx="1037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Réponse : Comprendre l’écriture de la constante d’équilibre la règle « Plus fort oxydant/Plus fort réducteur » </a:t>
            </a:r>
          </a:p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via exemples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F2FAFD9-93F7-F848-B0C3-C645323570FC}"/>
              </a:ext>
            </a:extLst>
          </p:cNvPr>
          <p:cNvCxnSpPr/>
          <p:nvPr/>
        </p:nvCxnSpPr>
        <p:spPr>
          <a:xfrm>
            <a:off x="838200" y="2261286"/>
            <a:ext cx="864000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2C9139B-6AC3-2E4B-9A2F-7F9C88FAAFA8}"/>
              </a:ext>
            </a:extLst>
          </p:cNvPr>
          <p:cNvCxnSpPr/>
          <p:nvPr/>
        </p:nvCxnSpPr>
        <p:spPr>
          <a:xfrm>
            <a:off x="838200" y="3429000"/>
            <a:ext cx="864000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7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16A-3710-374F-B505-3A5E742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</a:t>
            </a:r>
            <a:endParaRPr lang="fr-FR" sz="3600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C5B35-1DAB-F144-B233-169F3DB1C7A9}"/>
              </a:ext>
            </a:extLst>
          </p:cNvPr>
          <p:cNvSpPr txBox="1"/>
          <p:nvPr/>
        </p:nvSpPr>
        <p:spPr>
          <a:xfrm>
            <a:off x="700087" y="1859696"/>
            <a:ext cx="891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 réaction qui se fait que dans un sens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816A0F-D43F-374C-9FAB-8D810B240596}"/>
              </a:ext>
            </a:extLst>
          </p:cNvPr>
          <p:cNvSpPr txBox="1"/>
          <p:nvPr/>
        </p:nvSpPr>
        <p:spPr>
          <a:xfrm>
            <a:off x="771007" y="2723264"/>
            <a:ext cx="52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Soit les couples : 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endParaRPr lang="fr-FR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23050E-3CF6-A147-968D-DB10721C3E1F}"/>
              </a:ext>
            </a:extLst>
          </p:cNvPr>
          <p:cNvSpPr txBox="1"/>
          <p:nvPr/>
        </p:nvSpPr>
        <p:spPr>
          <a:xfrm>
            <a:off x="2948929" y="2693006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051EE24-4F93-1745-B1B9-1C7FE547FE3D}"/>
              </a:ext>
            </a:extLst>
          </p:cNvPr>
          <p:cNvSpPr txBox="1"/>
          <p:nvPr/>
        </p:nvSpPr>
        <p:spPr>
          <a:xfrm>
            <a:off x="4273750" y="2691100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8AF4BC-BB66-7F44-8D2E-6A2AB946A5A1}"/>
              </a:ext>
            </a:extLst>
          </p:cNvPr>
          <p:cNvSpPr txBox="1"/>
          <p:nvPr/>
        </p:nvSpPr>
        <p:spPr>
          <a:xfrm>
            <a:off x="771007" y="3553282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 on met en présence le réducteur du couple du cuivre, soit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avec l’oxydant du couple du fer, soit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obtient : </a:t>
            </a:r>
          </a:p>
          <a:p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F7E9778-1FF1-3F42-9B92-ABCFA9CBE6C1}"/>
              </a:ext>
            </a:extLst>
          </p:cNvPr>
          <p:cNvCxnSpPr>
            <a:cxnSpLocks/>
          </p:cNvCxnSpPr>
          <p:nvPr/>
        </p:nvCxnSpPr>
        <p:spPr>
          <a:xfrm>
            <a:off x="5870713" y="4572001"/>
            <a:ext cx="45037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61B9077C-8CD5-024E-A776-989487F49165}"/>
              </a:ext>
            </a:extLst>
          </p:cNvPr>
          <p:cNvSpPr txBox="1"/>
          <p:nvPr/>
        </p:nvSpPr>
        <p:spPr>
          <a:xfrm>
            <a:off x="4781468" y="4375165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F1CFCC-99EF-4D4E-8BA3-7A30057BA615}"/>
              </a:ext>
            </a:extLst>
          </p:cNvPr>
          <p:cNvSpPr txBox="1"/>
          <p:nvPr/>
        </p:nvSpPr>
        <p:spPr>
          <a:xfrm>
            <a:off x="6638523" y="4375165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87E4A11-6B4B-E04F-BF07-D619A51B5C0A}"/>
              </a:ext>
            </a:extLst>
          </p:cNvPr>
          <p:cNvSpPr txBox="1"/>
          <p:nvPr/>
        </p:nvSpPr>
        <p:spPr>
          <a:xfrm>
            <a:off x="771010" y="4929163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 on met en présence le réducteur du couple du cuivre, soit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avec l’oxydant du couple du fer, soit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obtient : </a:t>
            </a:r>
          </a:p>
          <a:p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 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3443A3E-C18B-A740-818F-C8E75508B753}"/>
              </a:ext>
            </a:extLst>
          </p:cNvPr>
          <p:cNvCxnSpPr>
            <a:cxnSpLocks/>
          </p:cNvCxnSpPr>
          <p:nvPr/>
        </p:nvCxnSpPr>
        <p:spPr>
          <a:xfrm>
            <a:off x="5870713" y="5915891"/>
            <a:ext cx="45037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5890BEC1-40D3-A64A-9413-06FDBD50CD96}"/>
              </a:ext>
            </a:extLst>
          </p:cNvPr>
          <p:cNvSpPr txBox="1"/>
          <p:nvPr/>
        </p:nvSpPr>
        <p:spPr>
          <a:xfrm>
            <a:off x="6638523" y="5728619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B31064F-AF81-A143-B553-0CA69464A91B}"/>
              </a:ext>
            </a:extLst>
          </p:cNvPr>
          <p:cNvSpPr txBox="1"/>
          <p:nvPr/>
        </p:nvSpPr>
        <p:spPr>
          <a:xfrm>
            <a:off x="4781468" y="5728619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5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16A-3710-374F-B505-3A5E742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</a:t>
            </a:r>
            <a:endParaRPr lang="fr-FR" sz="3600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C5B35-1DAB-F144-B233-169F3DB1C7A9}"/>
              </a:ext>
            </a:extLst>
          </p:cNvPr>
          <p:cNvSpPr txBox="1"/>
          <p:nvPr/>
        </p:nvSpPr>
        <p:spPr>
          <a:xfrm>
            <a:off x="700087" y="1859696"/>
            <a:ext cx="891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 réaction qui se fait que dans un sens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D39CD8-7DF7-3A44-BC7C-79563766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80" y="2736322"/>
            <a:ext cx="4263586" cy="30967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070D5A-5853-1540-B131-CABDF1D262CB}"/>
              </a:ext>
            </a:extLst>
          </p:cNvPr>
          <p:cNvSpPr/>
          <p:nvPr/>
        </p:nvSpPr>
        <p:spPr>
          <a:xfrm>
            <a:off x="3110672" y="6228642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42559D-4D0A-3943-A00A-D1BC5783938F}"/>
              </a:ext>
            </a:extLst>
          </p:cNvPr>
          <p:cNvSpPr/>
          <p:nvPr/>
        </p:nvSpPr>
        <p:spPr>
          <a:xfrm>
            <a:off x="1895845" y="6214574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fr-FR" dirty="0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1B147D22-AC1C-D344-817C-009E51461E1E}"/>
              </a:ext>
            </a:extLst>
          </p:cNvPr>
          <p:cNvSpPr/>
          <p:nvPr/>
        </p:nvSpPr>
        <p:spPr>
          <a:xfrm rot="5400000">
            <a:off x="2011619" y="5481404"/>
            <a:ext cx="353406" cy="105666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8B5915F4-6486-5F44-A437-2285A0EC9C31}"/>
              </a:ext>
            </a:extLst>
          </p:cNvPr>
          <p:cNvSpPr/>
          <p:nvPr/>
        </p:nvSpPr>
        <p:spPr>
          <a:xfrm rot="5400000">
            <a:off x="3286541" y="5481404"/>
            <a:ext cx="353406" cy="105666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B5E2E13-62BA-8A46-A31A-5F16F9BD6F90}"/>
              </a:ext>
            </a:extLst>
          </p:cNvPr>
          <p:cNvSpPr txBox="1"/>
          <p:nvPr/>
        </p:nvSpPr>
        <p:spPr>
          <a:xfrm>
            <a:off x="2261490" y="6214574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ADE5951-BBB3-714A-8194-6EBAD4AB58D5}"/>
              </a:ext>
            </a:extLst>
          </p:cNvPr>
          <p:cNvSpPr txBox="1"/>
          <p:nvPr/>
        </p:nvSpPr>
        <p:spPr>
          <a:xfrm>
            <a:off x="3435108" y="6228642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76F2B2F-C2B8-A442-A2EE-A3B88D64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881" y="2736322"/>
            <a:ext cx="4076011" cy="3096710"/>
          </a:xfrm>
          <a:prstGeom prst="rect">
            <a:avLst/>
          </a:prstGeom>
        </p:spPr>
      </p:pic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84591D08-F13F-8848-B359-0E81C21F6833}"/>
              </a:ext>
            </a:extLst>
          </p:cNvPr>
          <p:cNvSpPr/>
          <p:nvPr/>
        </p:nvSpPr>
        <p:spPr>
          <a:xfrm rot="5400000">
            <a:off x="7208505" y="5714742"/>
            <a:ext cx="353406" cy="58998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B5C113E3-42A5-3549-816D-68AA057C3555}"/>
              </a:ext>
            </a:extLst>
          </p:cNvPr>
          <p:cNvSpPr/>
          <p:nvPr/>
        </p:nvSpPr>
        <p:spPr>
          <a:xfrm rot="5400000">
            <a:off x="7798490" y="5714743"/>
            <a:ext cx="353406" cy="58998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CB5E8F73-7E27-0B45-8F66-367C15172F93}"/>
              </a:ext>
            </a:extLst>
          </p:cNvPr>
          <p:cNvSpPr/>
          <p:nvPr/>
        </p:nvSpPr>
        <p:spPr>
          <a:xfrm rot="5400000">
            <a:off x="8612929" y="5714742"/>
            <a:ext cx="353406" cy="58998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A5F4557D-ECDE-F44B-9AFF-0E210EEF7B6D}"/>
              </a:ext>
            </a:extLst>
          </p:cNvPr>
          <p:cNvSpPr/>
          <p:nvPr/>
        </p:nvSpPr>
        <p:spPr>
          <a:xfrm rot="5400000">
            <a:off x="9272234" y="5664213"/>
            <a:ext cx="353406" cy="712488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C8BE61-F7EE-1946-B853-73A829C1952E}"/>
              </a:ext>
            </a:extLst>
          </p:cNvPr>
          <p:cNvSpPr/>
          <p:nvPr/>
        </p:nvSpPr>
        <p:spPr>
          <a:xfrm>
            <a:off x="6944876" y="615875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C052F0-9C37-3742-96EB-7D5E8FCCF68D}"/>
              </a:ext>
            </a:extLst>
          </p:cNvPr>
          <p:cNvSpPr/>
          <p:nvPr/>
        </p:nvSpPr>
        <p:spPr>
          <a:xfrm>
            <a:off x="7604883" y="6171261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2FCBAD-8FE0-0A4D-B5F5-CADB7EC0D6AF}"/>
              </a:ext>
            </a:extLst>
          </p:cNvPr>
          <p:cNvSpPr/>
          <p:nvPr/>
        </p:nvSpPr>
        <p:spPr>
          <a:xfrm>
            <a:off x="8472372" y="618643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98B061-0A9F-1D45-A31F-8A3607473BAD}"/>
              </a:ext>
            </a:extLst>
          </p:cNvPr>
          <p:cNvSpPr/>
          <p:nvPr/>
        </p:nvSpPr>
        <p:spPr>
          <a:xfrm>
            <a:off x="9187779" y="619716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7D61556-C8A7-3D4A-8C71-2967118D3274}"/>
              </a:ext>
            </a:extLst>
          </p:cNvPr>
          <p:cNvSpPr txBox="1"/>
          <p:nvPr/>
        </p:nvSpPr>
        <p:spPr>
          <a:xfrm>
            <a:off x="9508370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A2B1AE2-3FC0-C442-808D-3A1002AE31F5}"/>
              </a:ext>
            </a:extLst>
          </p:cNvPr>
          <p:cNvSpPr txBox="1"/>
          <p:nvPr/>
        </p:nvSpPr>
        <p:spPr>
          <a:xfrm>
            <a:off x="8780839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DD3C993-7E28-A949-8353-9DDBFEA5A7EC}"/>
              </a:ext>
            </a:extLst>
          </p:cNvPr>
          <p:cNvSpPr txBox="1"/>
          <p:nvPr/>
        </p:nvSpPr>
        <p:spPr>
          <a:xfrm>
            <a:off x="7953573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6FEB015-B0EA-CD4F-A6E2-A27F95B45195}"/>
              </a:ext>
            </a:extLst>
          </p:cNvPr>
          <p:cNvSpPr txBox="1"/>
          <p:nvPr/>
        </p:nvSpPr>
        <p:spPr>
          <a:xfrm>
            <a:off x="7302088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E09C9D-14AB-F743-B3FD-09473BFE978A}"/>
              </a:ext>
            </a:extLst>
          </p:cNvPr>
          <p:cNvSpPr txBox="1"/>
          <p:nvPr/>
        </p:nvSpPr>
        <p:spPr>
          <a:xfrm>
            <a:off x="7529337" y="6459432"/>
            <a:ext cx="96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CCD71BC-A2FE-E647-B4E5-2A9DC8971F6C}"/>
              </a:ext>
            </a:extLst>
          </p:cNvPr>
          <p:cNvSpPr txBox="1"/>
          <p:nvPr/>
        </p:nvSpPr>
        <p:spPr>
          <a:xfrm>
            <a:off x="9116382" y="6488668"/>
            <a:ext cx="96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0046AB2-1318-084E-9401-5BE3B0F26C53}"/>
              </a:ext>
            </a:extLst>
          </p:cNvPr>
          <p:cNvCxnSpPr>
            <a:cxnSpLocks/>
          </p:cNvCxnSpPr>
          <p:nvPr/>
        </p:nvCxnSpPr>
        <p:spPr>
          <a:xfrm>
            <a:off x="5584877" y="4304715"/>
            <a:ext cx="651803" cy="0"/>
          </a:xfrm>
          <a:prstGeom prst="straightConnector1">
            <a:avLst/>
          </a:prstGeom>
          <a:ln w="47625" cap="sq">
            <a:solidFill>
              <a:schemeClr val="tx1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6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16A-3710-374F-B505-3A5E742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</a:t>
            </a:r>
            <a:endParaRPr lang="fr-FR" sz="3600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8C5B35-1DAB-F144-B233-169F3DB1C7A9}"/>
              </a:ext>
            </a:extLst>
          </p:cNvPr>
          <p:cNvSpPr txBox="1"/>
          <p:nvPr/>
        </p:nvSpPr>
        <p:spPr>
          <a:xfrm>
            <a:off x="700087" y="1859696"/>
            <a:ext cx="891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 réaction qui se fait que dans un sens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C5DE3E-3A8E-7F47-8ED6-DB9DD74F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4" y="2771736"/>
            <a:ext cx="2418333" cy="32964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A565CA6-AA60-7D46-8485-06280FCA294B}"/>
              </a:ext>
            </a:extLst>
          </p:cNvPr>
          <p:cNvSpPr txBox="1"/>
          <p:nvPr/>
        </p:nvSpPr>
        <p:spPr>
          <a:xfrm>
            <a:off x="700087" y="604499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Filtrage de la solution </a:t>
            </a:r>
          </a:p>
          <a:p>
            <a:pPr algn="ctr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82BAE6B-0F5F-FE44-8063-37C2F1AB04FB}"/>
              </a:ext>
            </a:extLst>
          </p:cNvPr>
          <p:cNvSpPr txBox="1"/>
          <p:nvPr/>
        </p:nvSpPr>
        <p:spPr>
          <a:xfrm>
            <a:off x="1862581" y="6352920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071C7E-E8C7-C540-B852-0D8E302A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00" y="2766881"/>
            <a:ext cx="5500996" cy="341640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81349D5-1B88-1E4F-8D80-47B6243DC757}"/>
              </a:ext>
            </a:extLst>
          </p:cNvPr>
          <p:cNvSpPr txBox="1"/>
          <p:nvPr/>
        </p:nvSpPr>
        <p:spPr>
          <a:xfrm>
            <a:off x="8574743" y="616970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 Filtrée </a:t>
            </a:r>
          </a:p>
          <a:p>
            <a:pPr algn="ctr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2BCF92-9246-BB41-A4DF-4BABF5F92FA5}"/>
              </a:ext>
            </a:extLst>
          </p:cNvPr>
          <p:cNvSpPr/>
          <p:nvPr/>
        </p:nvSpPr>
        <p:spPr>
          <a:xfrm>
            <a:off x="5694305" y="615875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8CD91D-3D33-1A4F-9712-027D797C1696}"/>
              </a:ext>
            </a:extLst>
          </p:cNvPr>
          <p:cNvSpPr/>
          <p:nvPr/>
        </p:nvSpPr>
        <p:spPr>
          <a:xfrm>
            <a:off x="6461888" y="6171261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90C0DE-6521-1B4E-BE44-3A24F430E675}"/>
              </a:ext>
            </a:extLst>
          </p:cNvPr>
          <p:cNvSpPr/>
          <p:nvPr/>
        </p:nvSpPr>
        <p:spPr>
          <a:xfrm>
            <a:off x="7329377" y="618643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16933F-3EE8-6345-8B3B-45E56A460741}"/>
              </a:ext>
            </a:extLst>
          </p:cNvPr>
          <p:cNvSpPr/>
          <p:nvPr/>
        </p:nvSpPr>
        <p:spPr>
          <a:xfrm>
            <a:off x="8044784" y="619716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46A6232-B1E3-9543-9E29-74E7B4A35B13}"/>
              </a:ext>
            </a:extLst>
          </p:cNvPr>
          <p:cNvSpPr txBox="1"/>
          <p:nvPr/>
        </p:nvSpPr>
        <p:spPr>
          <a:xfrm>
            <a:off x="8365375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F2F929C-5F13-064E-91F9-438DF8CE6FA1}"/>
              </a:ext>
            </a:extLst>
          </p:cNvPr>
          <p:cNvSpPr txBox="1"/>
          <p:nvPr/>
        </p:nvSpPr>
        <p:spPr>
          <a:xfrm>
            <a:off x="7637844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4DD88BE-F60C-EB4B-A5B2-00392D56581A}"/>
              </a:ext>
            </a:extLst>
          </p:cNvPr>
          <p:cNvSpPr txBox="1"/>
          <p:nvPr/>
        </p:nvSpPr>
        <p:spPr>
          <a:xfrm>
            <a:off x="6810578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4D82B8F-8F5E-0B4F-9141-0D2B26599F3C}"/>
              </a:ext>
            </a:extLst>
          </p:cNvPr>
          <p:cNvSpPr txBox="1"/>
          <p:nvPr/>
        </p:nvSpPr>
        <p:spPr>
          <a:xfrm>
            <a:off x="6064964" y="6183768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42914C0-5BE7-7348-BF22-0B43342E3B8E}"/>
              </a:ext>
            </a:extLst>
          </p:cNvPr>
          <p:cNvSpPr txBox="1"/>
          <p:nvPr/>
        </p:nvSpPr>
        <p:spPr>
          <a:xfrm>
            <a:off x="6386342" y="6459432"/>
            <a:ext cx="96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3A50CF2-340F-5046-BCE5-2A938646583A}"/>
              </a:ext>
            </a:extLst>
          </p:cNvPr>
          <p:cNvSpPr txBox="1"/>
          <p:nvPr/>
        </p:nvSpPr>
        <p:spPr>
          <a:xfrm>
            <a:off x="7973387" y="6488668"/>
            <a:ext cx="96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07DAA5D-4741-FF46-930C-23B42D61FF84}"/>
              </a:ext>
            </a:extLst>
          </p:cNvPr>
          <p:cNvSpPr txBox="1"/>
          <p:nvPr/>
        </p:nvSpPr>
        <p:spPr>
          <a:xfrm>
            <a:off x="9730147" y="6498522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8ACEF5-3ED7-8D43-8F5E-9A99E2D9E849}"/>
              </a:ext>
            </a:extLst>
          </p:cNvPr>
          <p:cNvSpPr txBox="1"/>
          <p:nvPr/>
        </p:nvSpPr>
        <p:spPr>
          <a:xfrm rot="393795">
            <a:off x="8993915" y="3691230"/>
            <a:ext cx="351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Mise en évidence des ions </a:t>
            </a:r>
            <a:r>
              <a:rPr lang="fr-FR" sz="1400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sz="1400" i="1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sz="1400" i="1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sz="1400" i="1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sz="1400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!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9DB4624-E9EF-444E-8470-108B4504E845}"/>
              </a:ext>
            </a:extLst>
          </p:cNvPr>
          <p:cNvSpPr txBox="1"/>
          <p:nvPr/>
        </p:nvSpPr>
        <p:spPr>
          <a:xfrm rot="434462">
            <a:off x="11185033" y="3775160"/>
            <a:ext cx="58332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baseline="30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sz="1400" i="1" u="sng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6F1F074-B67D-304B-B506-6D3A80BED07E}"/>
              </a:ext>
            </a:extLst>
          </p:cNvPr>
          <p:cNvCxnSpPr/>
          <p:nvPr/>
        </p:nvCxnSpPr>
        <p:spPr>
          <a:xfrm>
            <a:off x="5693087" y="2724250"/>
            <a:ext cx="0" cy="1928813"/>
          </a:xfrm>
          <a:prstGeom prst="line">
            <a:avLst/>
          </a:prstGeom>
          <a:ln w="158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B773978-A963-004E-8BAB-EFEF862053A4}"/>
              </a:ext>
            </a:extLst>
          </p:cNvPr>
          <p:cNvCxnSpPr/>
          <p:nvPr/>
        </p:nvCxnSpPr>
        <p:spPr>
          <a:xfrm>
            <a:off x="5546130" y="3092556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0D7A4DA-6474-B741-97D0-0C0A776782D2}"/>
              </a:ext>
            </a:extLst>
          </p:cNvPr>
          <p:cNvCxnSpPr/>
          <p:nvPr/>
        </p:nvCxnSpPr>
        <p:spPr>
          <a:xfrm>
            <a:off x="5546130" y="4054241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4857E53-2B9B-4A4B-AF2A-9B73157AC7F3}"/>
              </a:ext>
            </a:extLst>
          </p:cNvPr>
          <p:cNvSpPr txBox="1"/>
          <p:nvPr/>
        </p:nvSpPr>
        <p:spPr>
          <a:xfrm>
            <a:off x="4812238" y="3864047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84E7B3-0874-C44F-A3B2-8E4B10C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I/Potentiel d’oxydoréduction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2E5C7B-AE18-8B40-871A-F538A73DE1B0}"/>
              </a:ext>
            </a:extLst>
          </p:cNvPr>
          <p:cNvCxnSpPr/>
          <p:nvPr/>
        </p:nvCxnSpPr>
        <p:spPr>
          <a:xfrm>
            <a:off x="4183307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8869FC-1270-2945-8D58-C0B3047F53BC}"/>
              </a:ext>
            </a:extLst>
          </p:cNvPr>
          <p:cNvCxnSpPr/>
          <p:nvPr/>
        </p:nvCxnSpPr>
        <p:spPr>
          <a:xfrm>
            <a:off x="7355049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73C55-0FCE-B042-A940-D7F810E67C91}"/>
              </a:ext>
            </a:extLst>
          </p:cNvPr>
          <p:cNvSpPr txBox="1"/>
          <p:nvPr/>
        </p:nvSpPr>
        <p:spPr>
          <a:xfrm>
            <a:off x="7630556" y="3407910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Réducteur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0DD979-51FE-044E-9DC0-3308095C04CF}"/>
              </a:ext>
            </a:extLst>
          </p:cNvPr>
          <p:cNvSpPr txBox="1"/>
          <p:nvPr/>
        </p:nvSpPr>
        <p:spPr>
          <a:xfrm>
            <a:off x="1494450" y="3463069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Oxydant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B7812F-4DAE-E447-A057-1EB8DDBDE393}"/>
              </a:ext>
            </a:extLst>
          </p:cNvPr>
          <p:cNvSpPr txBox="1"/>
          <p:nvPr/>
        </p:nvSpPr>
        <p:spPr>
          <a:xfrm>
            <a:off x="5960073" y="4665420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Red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9A8462-7476-1746-9541-16749E34DB00}"/>
              </a:ext>
            </a:extLst>
          </p:cNvPr>
          <p:cNvSpPr txBox="1"/>
          <p:nvPr/>
        </p:nvSpPr>
        <p:spPr>
          <a:xfrm>
            <a:off x="4953417" y="4653063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Ox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6BB1D3-0FEF-5B4F-AA39-80A5A9FEA327}"/>
              </a:ext>
            </a:extLst>
          </p:cNvPr>
          <p:cNvSpPr txBox="1"/>
          <p:nvPr/>
        </p:nvSpPr>
        <p:spPr>
          <a:xfrm>
            <a:off x="5145241" y="383240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B13BCB-1864-FC42-939F-2C4860F9FDBE}"/>
              </a:ext>
            </a:extLst>
          </p:cNvPr>
          <p:cNvSpPr txBox="1"/>
          <p:nvPr/>
        </p:nvSpPr>
        <p:spPr>
          <a:xfrm>
            <a:off x="4799881" y="2905246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0BE543-8313-BC42-9DB6-4CA4AF749B2A}"/>
              </a:ext>
            </a:extLst>
          </p:cNvPr>
          <p:cNvSpPr txBox="1"/>
          <p:nvPr/>
        </p:nvSpPr>
        <p:spPr>
          <a:xfrm>
            <a:off x="5151816" y="2895894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70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6F1F074-B67D-304B-B506-6D3A80BED07E}"/>
              </a:ext>
            </a:extLst>
          </p:cNvPr>
          <p:cNvCxnSpPr/>
          <p:nvPr/>
        </p:nvCxnSpPr>
        <p:spPr>
          <a:xfrm>
            <a:off x="5693087" y="2724250"/>
            <a:ext cx="0" cy="1928813"/>
          </a:xfrm>
          <a:prstGeom prst="line">
            <a:avLst/>
          </a:prstGeom>
          <a:ln w="158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B773978-A963-004E-8BAB-EFEF862053A4}"/>
              </a:ext>
            </a:extLst>
          </p:cNvPr>
          <p:cNvCxnSpPr/>
          <p:nvPr/>
        </p:nvCxnSpPr>
        <p:spPr>
          <a:xfrm>
            <a:off x="5546130" y="3092556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0D7A4DA-6474-B741-97D0-0C0A776782D2}"/>
              </a:ext>
            </a:extLst>
          </p:cNvPr>
          <p:cNvCxnSpPr/>
          <p:nvPr/>
        </p:nvCxnSpPr>
        <p:spPr>
          <a:xfrm>
            <a:off x="5546130" y="4054241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4857E53-2B9B-4A4B-AF2A-9B73157AC7F3}"/>
              </a:ext>
            </a:extLst>
          </p:cNvPr>
          <p:cNvSpPr txBox="1"/>
          <p:nvPr/>
        </p:nvSpPr>
        <p:spPr>
          <a:xfrm>
            <a:off x="4812238" y="3864047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Fe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84E7B3-0874-C44F-A3B2-8E4B10C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I/Potentiel d’oxydoréduction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2E5C7B-AE18-8B40-871A-F538A73DE1B0}"/>
              </a:ext>
            </a:extLst>
          </p:cNvPr>
          <p:cNvCxnSpPr/>
          <p:nvPr/>
        </p:nvCxnSpPr>
        <p:spPr>
          <a:xfrm>
            <a:off x="4183307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8869FC-1270-2945-8D58-C0B3047F53BC}"/>
              </a:ext>
            </a:extLst>
          </p:cNvPr>
          <p:cNvCxnSpPr/>
          <p:nvPr/>
        </p:nvCxnSpPr>
        <p:spPr>
          <a:xfrm>
            <a:off x="7355049" y="2724250"/>
            <a:ext cx="0" cy="1928813"/>
          </a:xfrm>
          <a:prstGeom prst="line">
            <a:avLst/>
          </a:prstGeom>
          <a:ln w="539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73C55-0FCE-B042-A940-D7F810E67C91}"/>
              </a:ext>
            </a:extLst>
          </p:cNvPr>
          <p:cNvSpPr txBox="1"/>
          <p:nvPr/>
        </p:nvSpPr>
        <p:spPr>
          <a:xfrm>
            <a:off x="7630556" y="3407910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Réducteur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0DD979-51FE-044E-9DC0-3308095C04CF}"/>
              </a:ext>
            </a:extLst>
          </p:cNvPr>
          <p:cNvSpPr txBox="1"/>
          <p:nvPr/>
        </p:nvSpPr>
        <p:spPr>
          <a:xfrm>
            <a:off x="1494450" y="3463069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Fort Pouvoir Oxydant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B7812F-4DAE-E447-A057-1EB8DDBDE393}"/>
              </a:ext>
            </a:extLst>
          </p:cNvPr>
          <p:cNvSpPr txBox="1"/>
          <p:nvPr/>
        </p:nvSpPr>
        <p:spPr>
          <a:xfrm>
            <a:off x="5960073" y="4665420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Red</a:t>
            </a:r>
            <a:endParaRPr lang="fr-FR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9A8462-7476-1746-9541-16749E34DB00}"/>
              </a:ext>
            </a:extLst>
          </p:cNvPr>
          <p:cNvSpPr txBox="1"/>
          <p:nvPr/>
        </p:nvSpPr>
        <p:spPr>
          <a:xfrm>
            <a:off x="4953417" y="4653063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Ox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6BB1D3-0FEF-5B4F-AA39-80A5A9FEA327}"/>
              </a:ext>
            </a:extLst>
          </p:cNvPr>
          <p:cNvSpPr txBox="1"/>
          <p:nvPr/>
        </p:nvSpPr>
        <p:spPr>
          <a:xfrm>
            <a:off x="5145241" y="3832401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B13BCB-1864-FC42-939F-2C4860F9FDBE}"/>
              </a:ext>
            </a:extLst>
          </p:cNvPr>
          <p:cNvSpPr txBox="1"/>
          <p:nvPr/>
        </p:nvSpPr>
        <p:spPr>
          <a:xfrm>
            <a:off x="4799881" y="2905246"/>
            <a:ext cx="37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i="1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Cu</a:t>
            </a:r>
            <a:r>
              <a:rPr lang="fr-FR" i="1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(s)</a:t>
            </a:r>
            <a:endParaRPr lang="fr-FR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0BE543-8313-BC42-9DB6-4CA4AF749B2A}"/>
              </a:ext>
            </a:extLst>
          </p:cNvPr>
          <p:cNvSpPr txBox="1"/>
          <p:nvPr/>
        </p:nvSpPr>
        <p:spPr>
          <a:xfrm>
            <a:off x="5151816" y="2895894"/>
            <a:ext cx="58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2+</a:t>
            </a:r>
            <a:endParaRPr lang="fr-FR" i="1" u="sng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101D7FE-42F5-E04A-A400-57A354242AD0}"/>
              </a:ext>
            </a:extLst>
          </p:cNvPr>
          <p:cNvSpPr/>
          <p:nvPr/>
        </p:nvSpPr>
        <p:spPr>
          <a:xfrm>
            <a:off x="5151816" y="2166425"/>
            <a:ext cx="1178646" cy="73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DBB1ED-BE96-5246-B70D-CFB68052C823}"/>
              </a:ext>
            </a:extLst>
          </p:cNvPr>
          <p:cNvSpPr txBox="1"/>
          <p:nvPr/>
        </p:nvSpPr>
        <p:spPr>
          <a:xfrm rot="476077">
            <a:off x="5517994" y="2241586"/>
            <a:ext cx="784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27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D584E7B3-0874-C44F-A3B2-8E4B10C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I/Potentiel d’oxydoréduction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E058DC7-10C3-9941-B2A7-5883C6EE4437}"/>
              </a:ext>
            </a:extLst>
          </p:cNvPr>
          <p:cNvSpPr txBox="1">
            <a:spLocks/>
          </p:cNvSpPr>
          <p:nvPr/>
        </p:nvSpPr>
        <p:spPr>
          <a:xfrm>
            <a:off x="838200" y="1105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fr-FR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2)Demi-pile et pile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FBAA05-3002-6A4B-BFB4-5E7FD7745272}"/>
              </a:ext>
            </a:extLst>
          </p:cNvPr>
          <p:cNvSpPr txBox="1"/>
          <p:nvPr/>
        </p:nvSpPr>
        <p:spPr>
          <a:xfrm>
            <a:off x="838200" y="2431040"/>
            <a:ext cx="917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Exemple de la pile DANIELL</a:t>
            </a:r>
          </a:p>
        </p:txBody>
      </p:sp>
      <p:pic>
        <p:nvPicPr>
          <p:cNvPr id="4098" name="Picture 2" descr="Fonctionnement d&amp;#39;une pile - Maxicours">
            <a:extLst>
              <a:ext uri="{FF2B5EF4-FFF2-40B4-BE49-F238E27FC236}">
                <a16:creationId xmlns:a16="http://schemas.microsoft.com/office/drawing/2014/main" id="{CB0BFFB2-D0E3-FE44-ADD8-8F538586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1" y="2766472"/>
            <a:ext cx="3731986" cy="37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75C116-4442-B343-B6A1-1D1AA1F5BAEE}"/>
              </a:ext>
            </a:extLst>
          </p:cNvPr>
          <p:cNvSpPr/>
          <p:nvPr/>
        </p:nvSpPr>
        <p:spPr>
          <a:xfrm>
            <a:off x="3881718" y="3684494"/>
            <a:ext cx="484094" cy="34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61298C-2818-B347-90FE-CAD668B1CE53}"/>
              </a:ext>
            </a:extLst>
          </p:cNvPr>
          <p:cNvSpPr/>
          <p:nvPr/>
        </p:nvSpPr>
        <p:spPr>
          <a:xfrm>
            <a:off x="7494387" y="3724267"/>
            <a:ext cx="484094" cy="34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131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772</Words>
  <Application>Microsoft Macintosh PowerPoint</Application>
  <PresentationFormat>Grand écran</PresentationFormat>
  <Paragraphs>149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Thème Office</vt:lpstr>
      <vt:lpstr>LC : Réactions d'oxydo-réduction  </vt:lpstr>
      <vt:lpstr>Objectifs pédagogiques :</vt:lpstr>
      <vt:lpstr>Difficultés possibles</vt:lpstr>
      <vt:lpstr>Introduction</vt:lpstr>
      <vt:lpstr>Introduction</vt:lpstr>
      <vt:lpstr>Introduction</vt:lpstr>
      <vt:lpstr>I/Potentiel d’oxydoréduction</vt:lpstr>
      <vt:lpstr>I/Potentiel d’oxydoréduction</vt:lpstr>
      <vt:lpstr>I/Potentiel d’oxydoréduction</vt:lpstr>
      <vt:lpstr>I/Potentiel d’oxydoréduction</vt:lpstr>
      <vt:lpstr>I/Potentiel d’oxydoréduction</vt:lpstr>
      <vt:lpstr>II/Aspect thermodynamique des réactions d’oxydoréduction</vt:lpstr>
      <vt:lpstr>II/Aspect thermodynamique des réactions d’oxydoréduction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: Réactions d'oxydo-réduction  </dc:title>
  <dc:creator>Victor Ziapkoff</dc:creator>
  <cp:lastModifiedBy>Victor Ziapkoff</cp:lastModifiedBy>
  <cp:revision>8</cp:revision>
  <dcterms:created xsi:type="dcterms:W3CDTF">2022-01-04T17:12:24Z</dcterms:created>
  <dcterms:modified xsi:type="dcterms:W3CDTF">2022-01-06T19:20:27Z</dcterms:modified>
</cp:coreProperties>
</file>