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1" r:id="rId4"/>
    <p:sldId id="277" r:id="rId5"/>
    <p:sldId id="269" r:id="rId6"/>
    <p:sldId id="264" r:id="rId7"/>
    <p:sldId id="265" r:id="rId8"/>
    <p:sldId id="266" r:id="rId9"/>
    <p:sldId id="263" r:id="rId10"/>
    <p:sldId id="267" r:id="rId11"/>
    <p:sldId id="270" r:id="rId12"/>
    <p:sldId id="271" r:id="rId13"/>
    <p:sldId id="272" r:id="rId14"/>
    <p:sldId id="273" r:id="rId15"/>
    <p:sldId id="274" r:id="rId16"/>
    <p:sldId id="275" r:id="rId17"/>
    <p:sldId id="262" r:id="rId18"/>
    <p:sldId id="276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516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AD83D1-CA74-45FE-B510-BA58AAE38F0F}" type="datetimeFigureOut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A034C-0ECE-43F0-8765-1AC603CFDE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5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C22909-481B-4FCC-A1B9-6AC4B992D3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870FDCA-E3A9-4312-99FA-09F8F5CD50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672472-E650-4926-900D-854E4B80F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35D94-DD03-4572-A573-0BE6D6318F78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5E0E62-4E23-4151-8AF6-C7F50B354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19568A-D6CA-47C3-9891-0544A4631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483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8625C7-2750-4271-98A7-647232B8D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AF5BDCB-A405-4123-AF9A-50FB13887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1C97CA-46F1-4731-AAEF-014798AED3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DF3C5-23C4-4920-9419-D9631D5A3794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15AAEBF-C827-4572-B16B-EF4E0B82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76070A-3D2C-4324-B718-649E07C66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826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2373202-EF85-4667-A09E-06F4869D33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D2B21E5-93A4-4FF9-8CDE-A9A40E603B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968441-C777-47CB-9B20-82C130DF5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B1A16-FD30-4A22-851A-7BF5FFF06D00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7AE322-2922-47A9-9266-40FA2C3D3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16D0C2E-9A0B-4281-8CE0-8EC2479D2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3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12C913-1F41-452A-AB49-F509A8EBD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38C83A-EB15-4ACD-B9BB-CEA976A544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3E173A3-63B1-4A47-8D7C-790765541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6ACBD-7DE6-435E-8A51-8584E0D6B0D0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F2DF6D-ED03-464C-B842-B3E45B107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7D5587-CE91-439B-B2F6-910327617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3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09FC1-1AC8-4908-A11A-C5C056342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EE8EE73-E661-4EBB-879C-8E8C3848C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B3F09B-63EF-4BD2-84BE-9425E4A07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6AA29-6121-4844-B681-4E550A4B4362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E6EAA8-9E6A-49F8-809D-D349CF92F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08A5B8-FC40-4B46-8C6F-C0C6F9967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829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FF563C-8725-4730-983E-9D8B64ED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754778-9500-4B98-9D60-950FA60933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03063E0-426B-4FC4-B7FA-DA47E75F3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BB04DE-F2BB-4A15-A87A-3F3C826E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0749-EFFE-421D-981C-7D93C512690F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43206E-01F6-4CB1-8FA1-B0EA5D31D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4E4A52-226B-4BFE-9238-21BEE098C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7196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1943A2A-33C3-4829-9EF0-CA6B4D7DA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5A5C55-A199-434C-9779-83153F5F5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B54AF46-1579-4A9A-9CB4-CF766DC753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653D6CD-4AB6-4ED0-BF67-3076BDF3B4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A2F64BA-D834-4131-8A84-C3828956A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0DCA2B-A64E-4B14-BFB9-D8A08A39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7B3C1-731E-43F4-ACE1-B3F40E82BBE3}" type="datetime1">
              <a:rPr lang="fr-FR" smtClean="0"/>
              <a:t>07/04/2022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778408C-3A38-484E-B131-05A3F5FD9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AC2C3DE-9E8C-4F6F-A1FE-E361BF683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818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9BC13E-D508-437A-97C0-6BD238953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E75D494-D9FC-4C2E-B95A-937A6A063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89E5-1F54-4959-AD53-9787B997A2AD}" type="datetime1">
              <a:rPr lang="fr-FR" smtClean="0"/>
              <a:t>07/04/2022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A5E3B59-FA53-4C87-AC21-CB242CDE5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B2A1A1F-C706-479A-A4E5-BABEEFC63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856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C964D20-A7C0-4EE9-BF8F-73C8D6C31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BC75D-50A8-42E6-91CB-6E3CE79F390D}" type="datetime1">
              <a:rPr lang="fr-FR" smtClean="0"/>
              <a:t>07/04/2022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17FCF5A-AA5D-4C9B-882C-9D6EDD348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2AEBE4-C408-4112-BC95-AEA095599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376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723960-7E61-45E9-8677-43C8E901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E634129-FA56-4B39-B3AC-CF7099F7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4A2F357-5A99-4675-BDB3-84718DF71A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C86F14-6F06-4D53-BF75-908AA3BB0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1E12F-1DA9-4521-AC89-3ECCD65C282E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68A363A-509D-4603-BDD3-7E5BEA88E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79DBBB-034F-41FD-B075-C7B6366A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586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92CB51-B305-426B-B3CB-46D07209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166C440-5A4C-4DB2-9101-9B6507B7B9B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B777D0-2540-49B1-9F6F-4BDF16719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7A5D14-DEF8-420A-8086-1CD6DFE4F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CCAB9-A2A8-44EE-9E63-F7EF500B7B6A}" type="datetime1">
              <a:rPr lang="fr-FR" smtClean="0"/>
              <a:t>07/04/2022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A27DE59-BB8C-4B05-8A2C-508E2AB6D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FEA435-9AB5-46FC-8C21-5A5CF184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964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715150A-83EA-4B7A-B01A-C98F2688F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E3631C2-5C16-456C-9478-8FF715B36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5AFCE8-C7CE-4FC0-B688-06886DDB78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AC75E-449B-41F3-B1B2-47916DEF305B}" type="datetime1">
              <a:rPr lang="fr-FR" smtClean="0"/>
              <a:t>07/04/2022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C0267B-8917-4296-8961-B4AB77631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A7B3F0-448E-4FE3-AD2B-E71542BA5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BCC36-3316-4DE7-BD47-3CF026D5F1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0653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6A55A-4BE0-4987-9CC3-BA28856BAC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2095"/>
            <a:ext cx="9144000" cy="92228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Réactions d'oxydo-réduction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F5C583-FADA-4085-BCA1-6B1BC4E83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6648" y="4144859"/>
            <a:ext cx="9144000" cy="1655762"/>
          </a:xfrm>
        </p:spPr>
        <p:txBody>
          <a:bodyPr>
            <a:normAutofit/>
          </a:bodyPr>
          <a:lstStyle/>
          <a:p>
            <a:r>
              <a:rPr lang="fr-FR" sz="2800" dirty="0"/>
              <a:t>Courtois Théo</a:t>
            </a:r>
          </a:p>
          <a:p>
            <a:r>
              <a:rPr lang="fr-FR" sz="2800" dirty="0"/>
              <a:t>Niveau : MPSI</a:t>
            </a:r>
          </a:p>
          <a:p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9E56D5C-3840-451A-9179-BEDF0C65FF28}"/>
              </a:ext>
            </a:extLst>
          </p:cNvPr>
          <p:cNvSpPr txBox="1"/>
          <p:nvPr/>
        </p:nvSpPr>
        <p:spPr>
          <a:xfrm>
            <a:off x="1764424" y="2758731"/>
            <a:ext cx="8903576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500" dirty="0"/>
              <a:t>Elément imposé : Réaliser une pile et étudier son fonctionnement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F56DFB7-7DD3-4534-9310-EE7A0E538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914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646E9E-8C09-40FB-BF47-D35BD452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Pile Daniell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730413-0874-4673-97F9-E5A82BFF55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10</a:t>
            </a:fld>
            <a:endParaRPr lang="fr-FR"/>
          </a:p>
        </p:txBody>
      </p:sp>
      <p:pic>
        <p:nvPicPr>
          <p:cNvPr id="6146" name="Picture 2" descr="Pile Daniell , transformation spontanée – Physique chimie facile">
            <a:extLst>
              <a:ext uri="{FF2B5EF4-FFF2-40B4-BE49-F238E27FC236}">
                <a16:creationId xmlns:a16="http://schemas.microsoft.com/office/drawing/2014/main" id="{E669E411-998D-4412-A363-978428DB8C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994" y="1690688"/>
            <a:ext cx="6310011" cy="498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209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65EC55-559C-4966-9491-04E0A85C0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ESH : Electrode Standard à hydrogène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B9D72B0C-CAA8-45B7-97A9-1120EDE307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0828" y="2278743"/>
            <a:ext cx="10315636" cy="448259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5453AB3-1A73-4A9C-B019-533963D9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11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68D047D5-9A26-419F-BE45-5C609D7215B4}"/>
              </a:ext>
            </a:extLst>
          </p:cNvPr>
          <p:cNvSpPr txBox="1"/>
          <p:nvPr/>
        </p:nvSpPr>
        <p:spPr>
          <a:xfrm>
            <a:off x="275771" y="1325563"/>
            <a:ext cx="1164045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Définition : </a:t>
            </a:r>
            <a:r>
              <a:rPr lang="fr-FR" sz="2400" dirty="0"/>
              <a:t>Electrode de platine plongée dans une solution de pH=0 se comportant comme une solution infiniment diluée entourée de H2 gazeux à 1 bar.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10FB7FF-4C25-4887-8DD7-03FE09653D97}"/>
              </a:ext>
            </a:extLst>
          </p:cNvPr>
          <p:cNvSpPr txBox="1"/>
          <p:nvPr/>
        </p:nvSpPr>
        <p:spPr>
          <a:xfrm>
            <a:off x="6095999" y="5833130"/>
            <a:ext cx="4368801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800" dirty="0"/>
              <a:t>E = 0 V origine des potentiels</a:t>
            </a:r>
          </a:p>
        </p:txBody>
      </p:sp>
    </p:spTree>
    <p:extLst>
      <p:ext uri="{BB962C8B-B14F-4D97-AF65-F5344CB8AC3E}">
        <p14:creationId xmlns:p14="http://schemas.microsoft.com/office/powerpoint/2010/main" val="530519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B20087-860C-4299-B3C1-A26C55081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685" y="549158"/>
            <a:ext cx="644797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En pratique </a:t>
            </a:r>
            <a:r>
              <a:rPr lang="fr-FR" dirty="0"/>
              <a:t>:</a:t>
            </a:r>
            <a:br>
              <a:rPr lang="fr-FR" dirty="0"/>
            </a:br>
            <a:r>
              <a:rPr lang="fr-FR" dirty="0">
                <a:solidFill>
                  <a:srgbClr val="FF0000"/>
                </a:solidFill>
              </a:rPr>
              <a:t>Électrode au calomel saturée (ECS)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A810509-2CE4-4094-ADCF-B87041502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12</a:t>
            </a:fld>
            <a:endParaRPr lang="fr-FR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9D3C85D-8AB0-4046-9B6A-799FF0FC18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485" y="0"/>
            <a:ext cx="4209140" cy="663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E7B2F71-9225-491F-918E-D56A406AA6A3}"/>
              </a:ext>
            </a:extLst>
          </p:cNvPr>
          <p:cNvSpPr txBox="1"/>
          <p:nvPr/>
        </p:nvSpPr>
        <p:spPr>
          <a:xfrm>
            <a:off x="315685" y="2278743"/>
            <a:ext cx="64479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Potentiel constant et connu par rapport à l’ESH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E97D77D-390B-4F7B-9D93-70BBDA08DE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4530" y="4236242"/>
            <a:ext cx="3242094" cy="74297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BF32C60-9CD6-4FE1-AA82-4847B53F00DC}"/>
              </a:ext>
            </a:extLst>
          </p:cNvPr>
          <p:cNvSpPr txBox="1"/>
          <p:nvPr/>
        </p:nvSpPr>
        <p:spPr>
          <a:xfrm>
            <a:off x="3048000" y="2796261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E = 0,2412 V à 25 °C</a:t>
            </a:r>
            <a:endParaRPr lang="fr-F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51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37BD336C-4986-4549-966E-3629BB8C52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171" y="913606"/>
            <a:ext cx="10061573" cy="5030787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3CB59AD-A509-45C5-882F-F046436C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13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591ACF0-FD37-4E39-8F34-97E9A525E0F6}"/>
              </a:ext>
            </a:extLst>
          </p:cNvPr>
          <p:cNvSpPr txBox="1"/>
          <p:nvPr/>
        </p:nvSpPr>
        <p:spPr>
          <a:xfrm>
            <a:off x="1625600" y="217714"/>
            <a:ext cx="802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Vérification loi de Nernst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A3ABF5-2247-433F-99DD-683409A59063}"/>
              </a:ext>
            </a:extLst>
          </p:cNvPr>
          <p:cNvSpPr/>
          <p:nvPr/>
        </p:nvSpPr>
        <p:spPr>
          <a:xfrm>
            <a:off x="5704113" y="3033485"/>
            <a:ext cx="520473" cy="255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B2674DB-39AC-40D4-A60D-7215938BC3CA}"/>
              </a:ext>
            </a:extLst>
          </p:cNvPr>
          <p:cNvSpPr/>
          <p:nvPr/>
        </p:nvSpPr>
        <p:spPr>
          <a:xfrm>
            <a:off x="5805714" y="4898571"/>
            <a:ext cx="520474" cy="20759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01958BD-93F7-4DE3-B2A9-B65FEBB85F38}"/>
              </a:ext>
            </a:extLst>
          </p:cNvPr>
          <p:cNvSpPr/>
          <p:nvPr/>
        </p:nvSpPr>
        <p:spPr>
          <a:xfrm>
            <a:off x="6072186" y="4642954"/>
            <a:ext cx="967243" cy="2556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B3C197E-99D9-4A8E-8DBC-D49A77BDC114}"/>
              </a:ext>
            </a:extLst>
          </p:cNvPr>
          <p:cNvSpPr txBox="1"/>
          <p:nvPr/>
        </p:nvSpPr>
        <p:spPr>
          <a:xfrm>
            <a:off x="5638800" y="2976627"/>
            <a:ext cx="1204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0,01</a:t>
            </a:r>
            <a:endParaRPr lang="fr-FR" sz="1600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723B77E-16D5-4BDF-9F6E-3BD1BDB5C509}"/>
              </a:ext>
            </a:extLst>
          </p:cNvPr>
          <p:cNvSpPr txBox="1"/>
          <p:nvPr/>
        </p:nvSpPr>
        <p:spPr>
          <a:xfrm>
            <a:off x="5735750" y="4850551"/>
            <a:ext cx="96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0,01</a:t>
            </a:r>
            <a:endParaRPr lang="fr-FR" sz="1600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AD26EFE-4AE4-4AFD-8BFB-A8404DE6FBBB}"/>
              </a:ext>
            </a:extLst>
          </p:cNvPr>
          <p:cNvSpPr txBox="1"/>
          <p:nvPr/>
        </p:nvSpPr>
        <p:spPr>
          <a:xfrm>
            <a:off x="6044181" y="4571165"/>
            <a:ext cx="967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30 </a:t>
            </a:r>
            <a:r>
              <a:rPr lang="fr-FR" dirty="0" err="1"/>
              <a:t>mL</a:t>
            </a:r>
            <a:endParaRPr lang="fr-FR" sz="1600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D568D53-6908-4A3C-81CC-54D325D1AD7E}"/>
              </a:ext>
            </a:extLst>
          </p:cNvPr>
          <p:cNvSpPr txBox="1"/>
          <p:nvPr/>
        </p:nvSpPr>
        <p:spPr>
          <a:xfrm>
            <a:off x="0" y="4232611"/>
            <a:ext cx="2004558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Electrode de platine 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334A69C-4577-47E8-8431-83961F86A6BD}"/>
              </a:ext>
            </a:extLst>
          </p:cNvPr>
          <p:cNvSpPr txBox="1"/>
          <p:nvPr/>
        </p:nvSpPr>
        <p:spPr>
          <a:xfrm>
            <a:off x="53351" y="4850551"/>
            <a:ext cx="755820" cy="33855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dirty="0"/>
              <a:t>ECS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EE4BF0CB-1436-436D-B9A7-9C53C5D6A06B}"/>
              </a:ext>
            </a:extLst>
          </p:cNvPr>
          <p:cNvCxnSpPr>
            <a:stCxn id="15" idx="3"/>
          </p:cNvCxnSpPr>
          <p:nvPr/>
        </p:nvCxnSpPr>
        <p:spPr>
          <a:xfrm flipV="1">
            <a:off x="2004558" y="4232611"/>
            <a:ext cx="578985" cy="16927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necteur droit avec flèche 18">
            <a:extLst>
              <a:ext uri="{FF2B5EF4-FFF2-40B4-BE49-F238E27FC236}">
                <a16:creationId xmlns:a16="http://schemas.microsoft.com/office/drawing/2014/main" id="{2CA9992A-202C-42DC-A93B-53C9B0854A10}"/>
              </a:ext>
            </a:extLst>
          </p:cNvPr>
          <p:cNvCxnSpPr>
            <a:cxnSpLocks/>
          </p:cNvCxnSpPr>
          <p:nvPr/>
        </p:nvCxnSpPr>
        <p:spPr>
          <a:xfrm flipV="1">
            <a:off x="837176" y="4571165"/>
            <a:ext cx="1991577" cy="49668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2" name="Image 21">
            <a:extLst>
              <a:ext uri="{FF2B5EF4-FFF2-40B4-BE49-F238E27FC236}">
                <a16:creationId xmlns:a16="http://schemas.microsoft.com/office/drawing/2014/main" id="{AAE605B9-C0E8-4036-968B-4FF6D2C1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764" y="2666551"/>
            <a:ext cx="1812033" cy="369332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9A8C483F-BA7F-4E15-8352-AA20B9694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1593" y="3479389"/>
            <a:ext cx="4016374" cy="365125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4CEF7290-1D45-4985-8FD2-A2D309DCC008}"/>
              </a:ext>
            </a:extLst>
          </p:cNvPr>
          <p:cNvSpPr txBox="1"/>
          <p:nvPr/>
        </p:nvSpPr>
        <p:spPr>
          <a:xfrm>
            <a:off x="2670627" y="6209379"/>
            <a:ext cx="6066972" cy="46166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On trace E en fonction de log ([Fe3+]/[Fe2+])</a:t>
            </a:r>
          </a:p>
        </p:txBody>
      </p:sp>
    </p:spTree>
    <p:extLst>
      <p:ext uri="{BB962C8B-B14F-4D97-AF65-F5344CB8AC3E}">
        <p14:creationId xmlns:p14="http://schemas.microsoft.com/office/powerpoint/2010/main" val="214670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0F1FD5-54B4-46C0-A07D-166F2E8D8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fr-FR" dirty="0"/>
              <a:t>Diagramme de prédominance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66F69A3-51E7-4DE8-BFE3-13014579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14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01135A8-2913-4DAD-813F-1C5FDA4278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35" y="2430387"/>
            <a:ext cx="4314615" cy="132080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314FB629-9AFB-4C9A-BE37-0734FEB49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310" y="3619446"/>
            <a:ext cx="10850489" cy="116221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6606C19-A0C2-46CF-BD58-3C573072AAC1}"/>
                  </a:ext>
                </a:extLst>
              </p:cNvPr>
              <p:cNvSpPr txBox="1"/>
              <p:nvPr/>
            </p:nvSpPr>
            <p:spPr>
              <a:xfrm>
                <a:off x="1697337" y="1466969"/>
                <a:ext cx="7699352" cy="746038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d>
                      <m:d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sSup>
                          <m:sSup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e>
                    </m:d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06</m:t>
                    </m:r>
                    <m:func>
                      <m:funcPr>
                        <m:ctrlPr>
                          <a:rPr lang="fr-FR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fr-FR" sz="28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begChr m:val="["/>
                                <m:endChr m:val="]"/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  <m:sSup>
                                  <m:sSupPr>
                                    <m:ctrlP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fr-FR" sz="2800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</m:sup>
                                </m:sSup>
                              </m:e>
                            </m:d>
                          </m:num>
                          <m:den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[</m:t>
                            </m:r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sSup>
                              <m:sSupPr>
                                <m:ctrlP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fr-FR" sz="2800" b="0" i="1" smtClean="0">
                                <a:latin typeface="Cambria Math" panose="02040503050406030204" pitchFamily="18" charset="0"/>
                              </a:rPr>
                              <m:t>]</m:t>
                            </m:r>
                          </m:den>
                        </m:f>
                      </m:e>
                    </m:func>
                  </m:oMath>
                </a14:m>
                <a:r>
                  <a:rPr lang="fr-FR" sz="2400" dirty="0"/>
                  <a:t> </a:t>
                </a:r>
              </a:p>
            </p:txBody>
          </p:sp>
        </mc:Choice>
        <mc:Fallback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A6606C19-A0C2-46CF-BD58-3C573072AA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7337" y="1466969"/>
                <a:ext cx="7699352" cy="746038"/>
              </a:xfrm>
              <a:prstGeom prst="rect">
                <a:avLst/>
              </a:prstGeom>
              <a:blipFill>
                <a:blip r:embed="rId4"/>
                <a:stretch>
                  <a:fillRect r="-1262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Image 14">
            <a:extLst>
              <a:ext uri="{FF2B5EF4-FFF2-40B4-BE49-F238E27FC236}">
                <a16:creationId xmlns:a16="http://schemas.microsoft.com/office/drawing/2014/main" id="{3CE23C9E-158E-4E3A-8503-BCAE1346BD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6934" y="5120329"/>
            <a:ext cx="6783242" cy="982130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7B154D91-7609-431A-A2E5-9E677102BC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1401" y="6157093"/>
            <a:ext cx="4894760" cy="451636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52A1AC52-9A05-44BB-BF17-759BA02A0FA9}"/>
              </a:ext>
            </a:extLst>
          </p:cNvPr>
          <p:cNvSpPr/>
          <p:nvPr/>
        </p:nvSpPr>
        <p:spPr>
          <a:xfrm>
            <a:off x="2278743" y="4999038"/>
            <a:ext cx="7117946" cy="1726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74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19EE3D-600D-43F3-96F8-3AE5103B1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sz="4800" dirty="0"/>
              <a:t>Diagramme d’existence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539CE199-B703-4E6A-B828-94635F329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6272" y="1852180"/>
            <a:ext cx="1743756" cy="572767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1CB3988-F32C-4723-989F-031C74DE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15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65160F-2AA4-419F-93E4-950092466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7131" y="3524333"/>
            <a:ext cx="7040555" cy="119079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AF6AFF0-2213-4128-B22D-BD0FC59B6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796" y="5014971"/>
            <a:ext cx="6440405" cy="102297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4034590-605E-40DD-9827-D2968E693E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3639" y="6093378"/>
            <a:ext cx="4990038" cy="52594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6F58B13-E4BB-443B-B062-20771116EEE1}"/>
              </a:ext>
            </a:extLst>
          </p:cNvPr>
          <p:cNvSpPr/>
          <p:nvPr/>
        </p:nvSpPr>
        <p:spPr>
          <a:xfrm>
            <a:off x="2719685" y="5037580"/>
            <a:ext cx="6816201" cy="172636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2EA887B-4F11-419C-A32D-F31E9718B46B}"/>
                  </a:ext>
                </a:extLst>
              </p:cNvPr>
              <p:cNvSpPr txBox="1"/>
              <p:nvPr/>
            </p:nvSpPr>
            <p:spPr>
              <a:xfrm>
                <a:off x="3935570" y="1669684"/>
                <a:ext cx="5600316" cy="9377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d>
                        <m:d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  <m:sSup>
                            <m:sSup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fr-FR" sz="2800" b="0" i="1" smtClean="0">
                              <a:latin typeface="Cambria Math" panose="02040503050406030204" pitchFamily="18" charset="0"/>
                            </a:rPr>
                            <m:t>𝐹𝑒</m:t>
                          </m:r>
                        </m:e>
                      </m:d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fr-FR" sz="2800" b="0" i="1" smtClean="0">
                          <a:latin typeface="Cambria Math" panose="02040503050406030204" pitchFamily="18" charset="0"/>
                        </a:rPr>
                        <m:t>03</m:t>
                      </m:r>
                      <m:func>
                        <m:funcPr>
                          <m:ctrlPr>
                            <a:rPr lang="fr-FR" sz="28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28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fr-FR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  <m:sSup>
                                    <m:sSupPr>
                                      <m:ctrlP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fr-FR" sz="2800" b="0" i="1" smtClean="0">
                                          <a:latin typeface="Cambria Math" panose="02040503050406030204" pitchFamily="18" charset="0"/>
                                        </a:rPr>
                                        <m:t>+ 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fr-FR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func>
                    </m:oMath>
                  </m:oMathPara>
                </a14:m>
                <a:endParaRPr lang="fr-FR" sz="2800" dirty="0"/>
              </a:p>
            </p:txBody>
          </p:sp>
        </mc:Choice>
        <mc:Fallback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52EA887B-4F11-419C-A32D-F31E9718B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570" y="1669684"/>
                <a:ext cx="5600316" cy="9377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4457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51780D-FC40-48A9-A5EC-8EAE2F11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6EFF3F75-6306-4F3D-AD58-1D866A6B73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635" y="2380343"/>
            <a:ext cx="10292670" cy="3146737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7715869-C6DD-4A05-B570-DAA337632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1767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E0F474-2D71-4A77-8B8B-81B153A9D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Batterie voiture </a:t>
            </a:r>
          </a:p>
        </p:txBody>
      </p:sp>
      <p:pic>
        <p:nvPicPr>
          <p:cNvPr id="1026" name="Picture 2" descr="schema batterie voiture">
            <a:extLst>
              <a:ext uri="{FF2B5EF4-FFF2-40B4-BE49-F238E27FC236}">
                <a16:creationId xmlns:a16="http://schemas.microsoft.com/office/drawing/2014/main" id="{82B1E07B-6045-4B73-8D95-3EAFD5A1D6E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70" y="1825625"/>
            <a:ext cx="582605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ECF2DFF-0796-4073-AEBC-2FA2EB69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28973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92A4C7F-1481-41C5-83FD-514EC247A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Vérification loi de Nernst 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284AC6C8-2F9F-4E60-A23C-5E3129F71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3542" y="1690689"/>
            <a:ext cx="6459139" cy="5167312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E8EDDDD-8512-4308-8CFD-60D40C35B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944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EB0571-3231-433B-945F-68B5C868DAD4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fr-FR" dirty="0"/>
              <a:t>Prérequis </a:t>
            </a:r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B280375D-7273-4EDA-A87E-C41BB384F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9469" y="2141537"/>
            <a:ext cx="10515600" cy="4351338"/>
          </a:xfrm>
        </p:spPr>
        <p:txBody>
          <a:bodyPr>
            <a:normAutofit/>
          </a:bodyPr>
          <a:lstStyle/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3200" dirty="0"/>
              <a:t>Notions de Couple redox 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3200" dirty="0"/>
              <a:t>Réduction, Oxydation, demi équation redox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3200" dirty="0"/>
              <a:t>Équilibrage d’une réaction d’oxydoréduction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3200" dirty="0"/>
              <a:t>Nombre d’oxydation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3200" dirty="0"/>
              <a:t>Conditions standards</a:t>
            </a:r>
          </a:p>
          <a:p>
            <a:pPr marL="1066800" lvl="1" indent="-457200" algn="l" rtl="0">
              <a:spcBef>
                <a:spcPts val="1200"/>
              </a:spcBef>
              <a:spcAft>
                <a:spcPts val="0"/>
              </a:spcAft>
              <a:buSzPts val="1200"/>
              <a:buFont typeface="Wingdings" panose="05000000000000000000" pitchFamily="2" charset="2"/>
              <a:buChar char="ü"/>
            </a:pPr>
            <a:r>
              <a:rPr lang="fr-FR" sz="3200" dirty="0"/>
              <a:t>Activité 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E0411DCF-13A3-4306-8F45-E98BC0BB6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550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5A29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42F5D15-3D20-4351-B40C-6964AB30F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1419" y="0"/>
            <a:ext cx="8664264" cy="384628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0391790-A946-4D9B-9AB7-215D7EF4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1419" y="3846286"/>
            <a:ext cx="8632113" cy="206102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FC35FD1-BE26-4DF2-80E6-517E2B350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Attendus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du </a:t>
            </a:r>
            <a:r>
              <a:rPr lang="en-US" sz="2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programme</a:t>
            </a:r>
            <a:r>
              <a:rPr lang="en-US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MPSI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FB443C-8984-4B71-A762-C1F2A1904809}"/>
              </a:ext>
            </a:extLst>
          </p:cNvPr>
          <p:cNvSpPr/>
          <p:nvPr/>
        </p:nvSpPr>
        <p:spPr>
          <a:xfrm>
            <a:off x="3531419" y="275771"/>
            <a:ext cx="8632113" cy="1901372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9E0582-06AF-4E15-B58D-E2D5DDD5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3</a:t>
            </a:fld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F2687E5-E378-4353-A983-861A206CC2D1}"/>
              </a:ext>
            </a:extLst>
          </p:cNvPr>
          <p:cNvSpPr/>
          <p:nvPr/>
        </p:nvSpPr>
        <p:spPr>
          <a:xfrm>
            <a:off x="3531418" y="2177143"/>
            <a:ext cx="8632113" cy="3737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13133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FECF97-ADB6-433F-90A9-2394D55A9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667"/>
            <a:ext cx="10515600" cy="13255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fr-FR" dirty="0"/>
              <a:t>Objectifs pédagogiques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79A682-65A4-4D0E-B23B-5101CEBE8D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61229" cy="786946"/>
          </a:xfrm>
        </p:spPr>
        <p:txBody>
          <a:bodyPr>
            <a:normAutofit/>
          </a:bodyPr>
          <a:lstStyle/>
          <a:p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Notions à connaître 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055443-741C-4F91-BAAE-97FD49116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4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2CF8530-993D-486B-BD49-0CD2D327E16D}"/>
              </a:ext>
            </a:extLst>
          </p:cNvPr>
          <p:cNvSpPr txBox="1"/>
          <p:nvPr/>
        </p:nvSpPr>
        <p:spPr>
          <a:xfrm>
            <a:off x="1283101" y="2612570"/>
            <a:ext cx="80338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Pile, </a:t>
            </a:r>
            <a:r>
              <a:rPr lang="fr-FR" dirty="0" err="1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fem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, potentiel d’électrode,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Electrodes de référence.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Formule de Nernst, </a:t>
            </a:r>
          </a:p>
          <a:p>
            <a:pPr marL="285750" indent="-285750">
              <a:buFontTx/>
              <a:buChar char="-"/>
            </a:pP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Ecriture de la constante d’équilibre en fonction des potentiels standards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A40936C-D90D-45BB-B176-D4C78AAAD1C4}"/>
              </a:ext>
            </a:extLst>
          </p:cNvPr>
          <p:cNvSpPr txBox="1"/>
          <p:nvPr/>
        </p:nvSpPr>
        <p:spPr>
          <a:xfrm>
            <a:off x="838200" y="4093808"/>
            <a:ext cx="2919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Savoir faire </a:t>
            </a:r>
            <a:r>
              <a:rPr lang="fr-FR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: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8866543-A022-406F-9187-F4E89E6C4F7A}"/>
              </a:ext>
            </a:extLst>
          </p:cNvPr>
          <p:cNvSpPr txBox="1"/>
          <p:nvPr/>
        </p:nvSpPr>
        <p:spPr>
          <a:xfrm>
            <a:off x="1283101" y="4734781"/>
            <a:ext cx="982516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Réaliser et comprendre le fonctionnement d’une pile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Définir et maitriser un nouvel outil de quantification du pouvoir oxydant (ou réducteur) d’un couple redox</a:t>
            </a:r>
          </a:p>
          <a:p>
            <a:pPr marL="285750" indent="-285750">
              <a:buFontTx/>
              <a:buChar char="-"/>
            </a:pPr>
            <a:r>
              <a:rPr lang="fr-FR" sz="2000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Prévoir qualitativement ou quantitativement le caractère thermodynamiquement favorisé ou défavorisé d’une réaction d’oxydo-réduction à partir des potentiels standard des couples. </a:t>
            </a:r>
          </a:p>
          <a:p>
            <a:pPr marL="285750" indent="-285750">
              <a:buFontTx/>
              <a:buChar char="-"/>
            </a:pPr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endParaRPr lang="fr-FR" sz="1600" dirty="0">
              <a:latin typeface="Helvetica Neue" panose="02000503000000020004" pitchFamily="2" charset="0"/>
              <a:ea typeface="Helvetica Neue" panose="02000503000000020004" pitchFamily="2" charset="0"/>
              <a:cs typeface="Helvetica Neue" panose="02000503000000020004" pitchFamily="2" charset="0"/>
            </a:endParaRPr>
          </a:p>
          <a:p>
            <a:br>
              <a:rPr lang="fr-FR" dirty="0"/>
            </a:b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10990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DDA24-C24A-41B9-82D1-4FAAB64D1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0200" y="166234"/>
            <a:ext cx="10515600" cy="1325563"/>
          </a:xfrm>
        </p:spPr>
        <p:txBody>
          <a:bodyPr/>
          <a:lstStyle/>
          <a:p>
            <a:r>
              <a:rPr lang="fr-FR" dirty="0"/>
              <a:t>Difficultés rencontrées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A0226A5-AC2C-4AC3-9429-936BD1040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1797"/>
            <a:ext cx="10515600" cy="4351338"/>
          </a:xfrm>
        </p:spPr>
        <p:txBody>
          <a:bodyPr/>
          <a:lstStyle/>
          <a:p>
            <a:r>
              <a:rPr lang="fr-FR" dirty="0"/>
              <a:t>Confusion électrode et demi pile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Aspect thermodynamique des réactions d’oxydoréduction </a:t>
            </a:r>
          </a:p>
          <a:p>
            <a:pPr marL="0" indent="0">
              <a:buNone/>
            </a:pPr>
            <a:r>
              <a:rPr lang="fr-FR" b="1" dirty="0"/>
              <a:t>Solution</a:t>
            </a:r>
            <a:r>
              <a:rPr lang="fr-FR" dirty="0"/>
              <a:t> : Analogie avec les acides et les bases (Diagramme de prédominance/ d’existence, Echelle de potentiel standard 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FEA7A7E-73D6-485C-AC7B-16471864B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997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écanique : changer batterie ou cosse de voiture">
            <a:extLst>
              <a:ext uri="{FF2B5EF4-FFF2-40B4-BE49-F238E27FC236}">
                <a16:creationId xmlns:a16="http://schemas.microsoft.com/office/drawing/2014/main" id="{FF6BA035-FF66-48E2-9012-767B7B6ACA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344" y="1635741"/>
            <a:ext cx="5912656" cy="358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omment enlever et éviter la rouille sur ses outils">
            <a:extLst>
              <a:ext uri="{FF2B5EF4-FFF2-40B4-BE49-F238E27FC236}">
                <a16:creationId xmlns:a16="http://schemas.microsoft.com/office/drawing/2014/main" id="{91C55053-002F-4159-B0B5-3CC1A461D6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114" y="1635741"/>
            <a:ext cx="5617029" cy="370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85921AB-92A5-4183-97BE-A276F1841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2218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éaction globale">
            <a:extLst>
              <a:ext uri="{FF2B5EF4-FFF2-40B4-BE49-F238E27FC236}">
                <a16:creationId xmlns:a16="http://schemas.microsoft.com/office/drawing/2014/main" id="{2B1F486A-E69C-456B-91B3-85B02328C0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29" y="3494596"/>
            <a:ext cx="4250721" cy="3188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a photosynthèse : Fiche de cours - SVT | SchoolMouv">
            <a:extLst>
              <a:ext uri="{FF2B5EF4-FFF2-40B4-BE49-F238E27FC236}">
                <a16:creationId xmlns:a16="http://schemas.microsoft.com/office/drawing/2014/main" id="{81375CF0-AAB4-4B19-B75A-11A39DED6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744" y="3494596"/>
            <a:ext cx="5662597" cy="3188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Respiration abdominale vs respiration thoracique : conséquences et  bienfaits au quotidien : Femme Actuelle Le MAG">
            <a:extLst>
              <a:ext uri="{FF2B5EF4-FFF2-40B4-BE49-F238E27FC236}">
                <a16:creationId xmlns:a16="http://schemas.microsoft.com/office/drawing/2014/main" id="{7D39449C-E325-471F-BBEB-AB51ED32C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30" y="-319315"/>
            <a:ext cx="4250720" cy="425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Photosynthèse et biomasse - Encyclopédie de l'énergie">
            <a:extLst>
              <a:ext uri="{FF2B5EF4-FFF2-40B4-BE49-F238E27FC236}">
                <a16:creationId xmlns:a16="http://schemas.microsoft.com/office/drawing/2014/main" id="{6EE70125-3D61-443F-8BA8-34EE47389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5027" y="-49970"/>
            <a:ext cx="6462908" cy="371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3EEB6E6-C822-4EBC-9EEA-FF443891A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3578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62CA3F-8BCF-4A7A-9AD1-DD4F0EFBE3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Rappel </a:t>
            </a:r>
          </a:p>
        </p:txBody>
      </p:sp>
      <p:pic>
        <p:nvPicPr>
          <p:cNvPr id="5122" name="Picture 2" descr="Oxydoréduction et corrosion.">
            <a:extLst>
              <a:ext uri="{FF2B5EF4-FFF2-40B4-BE49-F238E27FC236}">
                <a16:creationId xmlns:a16="http://schemas.microsoft.com/office/drawing/2014/main" id="{6168AFB7-FC76-4820-B740-5579C26DE4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587" y="2365829"/>
            <a:ext cx="8404826" cy="346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0746DBF4-DBD0-4887-8DA6-BF29CBAB70CA}"/>
              </a:ext>
            </a:extLst>
          </p:cNvPr>
          <p:cNvSpPr txBox="1"/>
          <p:nvPr/>
        </p:nvSpPr>
        <p:spPr>
          <a:xfrm>
            <a:off x="2235200" y="3048000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Zinc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C69F87C-03C3-491E-9219-38545FC2429D}"/>
              </a:ext>
            </a:extLst>
          </p:cNvPr>
          <p:cNvSpPr txBox="1"/>
          <p:nvPr/>
        </p:nvSpPr>
        <p:spPr>
          <a:xfrm>
            <a:off x="3737429" y="4099776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Cu2+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435F01F-7B66-4424-86D6-B47D2C2B811B}"/>
              </a:ext>
            </a:extLst>
          </p:cNvPr>
          <p:cNvSpPr txBox="1"/>
          <p:nvPr/>
        </p:nvSpPr>
        <p:spPr>
          <a:xfrm>
            <a:off x="7620000" y="2969567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Zinc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4780F4-4925-4F62-A22F-622A1627395B}"/>
              </a:ext>
            </a:extLst>
          </p:cNvPr>
          <p:cNvSpPr txBox="1"/>
          <p:nvPr/>
        </p:nvSpPr>
        <p:spPr>
          <a:xfrm>
            <a:off x="9027886" y="4330608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Cu2+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36C46E20-5DB3-4EBE-9A2D-29F6A4BFDBD7}"/>
              </a:ext>
            </a:extLst>
          </p:cNvPr>
          <p:cNvSpPr txBox="1"/>
          <p:nvPr/>
        </p:nvSpPr>
        <p:spPr>
          <a:xfrm>
            <a:off x="7133244" y="6047199"/>
            <a:ext cx="227201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/>
              <a:t>Dépôt de cuivre 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897820E1-02E5-4F3F-AA8D-3C1CBD9DD431}"/>
              </a:ext>
            </a:extLst>
          </p:cNvPr>
          <p:cNvCxnSpPr>
            <a:cxnSpLocks/>
          </p:cNvCxnSpPr>
          <p:nvPr/>
        </p:nvCxnSpPr>
        <p:spPr>
          <a:xfrm flipV="1">
            <a:off x="8331200" y="5065486"/>
            <a:ext cx="130629" cy="98171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4EEB8F0E-7C75-4BF3-ADCB-30914A808190}"/>
              </a:ext>
            </a:extLst>
          </p:cNvPr>
          <p:cNvSpPr txBox="1"/>
          <p:nvPr/>
        </p:nvSpPr>
        <p:spPr>
          <a:xfrm>
            <a:off x="2931886" y="1631682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T=0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BDE701D2-B21F-47D4-9A1A-E1FDE65D72A3}"/>
              </a:ext>
            </a:extLst>
          </p:cNvPr>
          <p:cNvSpPr txBox="1"/>
          <p:nvPr/>
        </p:nvSpPr>
        <p:spPr>
          <a:xfrm>
            <a:off x="7997372" y="1618115"/>
            <a:ext cx="1030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T=t’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98F873CE-0340-4286-B9FC-B1EFA7F2A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BCC36-3316-4DE7-BD47-3CF026D5F14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8226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3EB5C31-546D-406F-AF92-D060E5E3D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Pile électrochimique </a:t>
            </a:r>
          </a:p>
        </p:txBody>
      </p:sp>
      <p:pic>
        <p:nvPicPr>
          <p:cNvPr id="2050" name="Picture 2" descr="Les piles : générateurs électrochimiques, cours de Terminale">
            <a:extLst>
              <a:ext uri="{FF2B5EF4-FFF2-40B4-BE49-F238E27FC236}">
                <a16:creationId xmlns:a16="http://schemas.microsoft.com/office/drawing/2014/main" id="{41D45B0D-C39A-4354-BFD7-94537DFBB6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1049" y="1675227"/>
            <a:ext cx="8369902" cy="439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B48F328-178A-474F-ADED-907396101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CBBCC36-3316-4DE7-BD47-3CF026D5F14C}" type="slidenum">
              <a:rPr lang="en-US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0740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2753</TotalTime>
  <Words>313</Words>
  <Application>Microsoft Office PowerPoint</Application>
  <PresentationFormat>Grand écran</PresentationFormat>
  <Paragraphs>79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Helvetica Neue</vt:lpstr>
      <vt:lpstr>Wingdings</vt:lpstr>
      <vt:lpstr>Thème Office</vt:lpstr>
      <vt:lpstr>Réactions d'oxydo-réduction</vt:lpstr>
      <vt:lpstr>Prérequis </vt:lpstr>
      <vt:lpstr>Attendus du programme de MPSI</vt:lpstr>
      <vt:lpstr>Objectifs pédagogiques </vt:lpstr>
      <vt:lpstr>Difficultés rencontrées </vt:lpstr>
      <vt:lpstr>Présentation PowerPoint</vt:lpstr>
      <vt:lpstr>Présentation PowerPoint</vt:lpstr>
      <vt:lpstr>Rappel </vt:lpstr>
      <vt:lpstr>Pile électrochimique </vt:lpstr>
      <vt:lpstr>Pile Daniell </vt:lpstr>
      <vt:lpstr>ESH : Electrode Standard à hydrogène</vt:lpstr>
      <vt:lpstr>En pratique : Électrode au calomel saturée (ECS)</vt:lpstr>
      <vt:lpstr>Présentation PowerPoint</vt:lpstr>
      <vt:lpstr>Diagramme de prédominance </vt:lpstr>
      <vt:lpstr>Diagramme d’existence </vt:lpstr>
      <vt:lpstr>Présentation PowerPoint</vt:lpstr>
      <vt:lpstr>Batterie voiture </vt:lpstr>
      <vt:lpstr>Vérification loi de Nernst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Evolution spontanée d’un système</dc:title>
  <dc:creator>Theo Courtois</dc:creator>
  <cp:lastModifiedBy>Théo Courtois</cp:lastModifiedBy>
  <cp:revision>15</cp:revision>
  <dcterms:created xsi:type="dcterms:W3CDTF">2022-04-05T16:59:42Z</dcterms:created>
  <dcterms:modified xsi:type="dcterms:W3CDTF">2022-04-08T07:13:30Z</dcterms:modified>
</cp:coreProperties>
</file>