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7" r:id="rId4"/>
    <p:sldId id="264" r:id="rId5"/>
    <p:sldId id="257" r:id="rId6"/>
    <p:sldId id="258" r:id="rId7"/>
    <p:sldId id="261" r:id="rId8"/>
    <p:sldId id="262" r:id="rId9"/>
    <p:sldId id="263" r:id="rId10"/>
    <p:sldId id="260" r:id="rId1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D189F8-EA04-4519-BCA7-165BF5B27711}"/>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A5F78B7D-48F8-40A1-8F2E-35DCA930BF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E01B895E-03F8-4DE0-BEF4-9506D5C4C88C}"/>
              </a:ext>
            </a:extLst>
          </p:cNvPr>
          <p:cNvSpPr>
            <a:spLocks noGrp="1"/>
          </p:cNvSpPr>
          <p:nvPr>
            <p:ph type="dt" sz="half" idx="10"/>
          </p:nvPr>
        </p:nvSpPr>
        <p:spPr/>
        <p:txBody>
          <a:bodyPr/>
          <a:lstStyle/>
          <a:p>
            <a:fld id="{7E940D10-1317-4AF5-A034-BE892C269259}" type="datetimeFigureOut">
              <a:rPr lang="fr-FR" smtClean="0"/>
              <a:t>20/05/2022</a:t>
            </a:fld>
            <a:endParaRPr lang="fr-FR"/>
          </a:p>
        </p:txBody>
      </p:sp>
      <p:sp>
        <p:nvSpPr>
          <p:cNvPr id="5" name="Espace réservé du pied de page 4">
            <a:extLst>
              <a:ext uri="{FF2B5EF4-FFF2-40B4-BE49-F238E27FC236}">
                <a16:creationId xmlns:a16="http://schemas.microsoft.com/office/drawing/2014/main" id="{78E6A701-7C45-47A5-AB6C-9B3AF1D4116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3F6DE52-E6FE-4D12-972D-39575E48F944}"/>
              </a:ext>
            </a:extLst>
          </p:cNvPr>
          <p:cNvSpPr>
            <a:spLocks noGrp="1"/>
          </p:cNvSpPr>
          <p:nvPr>
            <p:ph type="sldNum" sz="quarter" idx="12"/>
          </p:nvPr>
        </p:nvSpPr>
        <p:spPr/>
        <p:txBody>
          <a:bodyPr/>
          <a:lstStyle/>
          <a:p>
            <a:fld id="{B07CB5EE-6747-4C41-B512-F927C05689D4}" type="slidenum">
              <a:rPr lang="fr-FR" smtClean="0"/>
              <a:t>‹N°›</a:t>
            </a:fld>
            <a:endParaRPr lang="fr-FR"/>
          </a:p>
        </p:txBody>
      </p:sp>
    </p:spTree>
    <p:extLst>
      <p:ext uri="{BB962C8B-B14F-4D97-AF65-F5344CB8AC3E}">
        <p14:creationId xmlns:p14="http://schemas.microsoft.com/office/powerpoint/2010/main" val="3607022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89B86C-9DD4-4788-B083-7009890E176E}"/>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9A792F04-A81B-484B-B05D-277EF93DF237}"/>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28D47E1-5B9C-43EF-88A4-764C3410527C}"/>
              </a:ext>
            </a:extLst>
          </p:cNvPr>
          <p:cNvSpPr>
            <a:spLocks noGrp="1"/>
          </p:cNvSpPr>
          <p:nvPr>
            <p:ph type="dt" sz="half" idx="10"/>
          </p:nvPr>
        </p:nvSpPr>
        <p:spPr/>
        <p:txBody>
          <a:bodyPr/>
          <a:lstStyle/>
          <a:p>
            <a:fld id="{7E940D10-1317-4AF5-A034-BE892C269259}" type="datetimeFigureOut">
              <a:rPr lang="fr-FR" smtClean="0"/>
              <a:t>20/05/2022</a:t>
            </a:fld>
            <a:endParaRPr lang="fr-FR"/>
          </a:p>
        </p:txBody>
      </p:sp>
      <p:sp>
        <p:nvSpPr>
          <p:cNvPr id="5" name="Espace réservé du pied de page 4">
            <a:extLst>
              <a:ext uri="{FF2B5EF4-FFF2-40B4-BE49-F238E27FC236}">
                <a16:creationId xmlns:a16="http://schemas.microsoft.com/office/drawing/2014/main" id="{C94C37D1-1464-4E40-9809-14DD96EFFAB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984E842-8C92-430D-8D00-08D31A8DC67E}"/>
              </a:ext>
            </a:extLst>
          </p:cNvPr>
          <p:cNvSpPr>
            <a:spLocks noGrp="1"/>
          </p:cNvSpPr>
          <p:nvPr>
            <p:ph type="sldNum" sz="quarter" idx="12"/>
          </p:nvPr>
        </p:nvSpPr>
        <p:spPr/>
        <p:txBody>
          <a:bodyPr/>
          <a:lstStyle/>
          <a:p>
            <a:fld id="{B07CB5EE-6747-4C41-B512-F927C05689D4}" type="slidenum">
              <a:rPr lang="fr-FR" smtClean="0"/>
              <a:t>‹N°›</a:t>
            </a:fld>
            <a:endParaRPr lang="fr-FR"/>
          </a:p>
        </p:txBody>
      </p:sp>
    </p:spTree>
    <p:extLst>
      <p:ext uri="{BB962C8B-B14F-4D97-AF65-F5344CB8AC3E}">
        <p14:creationId xmlns:p14="http://schemas.microsoft.com/office/powerpoint/2010/main" val="2943383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9B3AD0E2-C6F0-4069-8DB2-E74856409483}"/>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04951224-CA2D-4034-B499-BC5537A5F6F7}"/>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501DDAC-B418-44B9-B9B1-BFF05A0A600C}"/>
              </a:ext>
            </a:extLst>
          </p:cNvPr>
          <p:cNvSpPr>
            <a:spLocks noGrp="1"/>
          </p:cNvSpPr>
          <p:nvPr>
            <p:ph type="dt" sz="half" idx="10"/>
          </p:nvPr>
        </p:nvSpPr>
        <p:spPr/>
        <p:txBody>
          <a:bodyPr/>
          <a:lstStyle/>
          <a:p>
            <a:fld id="{7E940D10-1317-4AF5-A034-BE892C269259}" type="datetimeFigureOut">
              <a:rPr lang="fr-FR" smtClean="0"/>
              <a:t>20/05/2022</a:t>
            </a:fld>
            <a:endParaRPr lang="fr-FR"/>
          </a:p>
        </p:txBody>
      </p:sp>
      <p:sp>
        <p:nvSpPr>
          <p:cNvPr id="5" name="Espace réservé du pied de page 4">
            <a:extLst>
              <a:ext uri="{FF2B5EF4-FFF2-40B4-BE49-F238E27FC236}">
                <a16:creationId xmlns:a16="http://schemas.microsoft.com/office/drawing/2014/main" id="{958731C3-FA71-4792-B888-9BCBC665169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5991800-64C4-4A29-AA54-393DAC7386FA}"/>
              </a:ext>
            </a:extLst>
          </p:cNvPr>
          <p:cNvSpPr>
            <a:spLocks noGrp="1"/>
          </p:cNvSpPr>
          <p:nvPr>
            <p:ph type="sldNum" sz="quarter" idx="12"/>
          </p:nvPr>
        </p:nvSpPr>
        <p:spPr/>
        <p:txBody>
          <a:bodyPr/>
          <a:lstStyle/>
          <a:p>
            <a:fld id="{B07CB5EE-6747-4C41-B512-F927C05689D4}" type="slidenum">
              <a:rPr lang="fr-FR" smtClean="0"/>
              <a:t>‹N°›</a:t>
            </a:fld>
            <a:endParaRPr lang="fr-FR"/>
          </a:p>
        </p:txBody>
      </p:sp>
    </p:spTree>
    <p:extLst>
      <p:ext uri="{BB962C8B-B14F-4D97-AF65-F5344CB8AC3E}">
        <p14:creationId xmlns:p14="http://schemas.microsoft.com/office/powerpoint/2010/main" val="2038869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1A6B19B-B2F3-4EE3-A3F8-A21EA83A3356}"/>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5EF8D1D8-93B9-47C5-8903-0D73C5F8A95E}"/>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6B24A6A-350B-40FF-93C9-E7B3376B6C7D}"/>
              </a:ext>
            </a:extLst>
          </p:cNvPr>
          <p:cNvSpPr>
            <a:spLocks noGrp="1"/>
          </p:cNvSpPr>
          <p:nvPr>
            <p:ph type="dt" sz="half" idx="10"/>
          </p:nvPr>
        </p:nvSpPr>
        <p:spPr/>
        <p:txBody>
          <a:bodyPr/>
          <a:lstStyle/>
          <a:p>
            <a:fld id="{7E940D10-1317-4AF5-A034-BE892C269259}" type="datetimeFigureOut">
              <a:rPr lang="fr-FR" smtClean="0"/>
              <a:t>20/05/2022</a:t>
            </a:fld>
            <a:endParaRPr lang="fr-FR"/>
          </a:p>
        </p:txBody>
      </p:sp>
      <p:sp>
        <p:nvSpPr>
          <p:cNvPr id="5" name="Espace réservé du pied de page 4">
            <a:extLst>
              <a:ext uri="{FF2B5EF4-FFF2-40B4-BE49-F238E27FC236}">
                <a16:creationId xmlns:a16="http://schemas.microsoft.com/office/drawing/2014/main" id="{E16D79B9-A964-4A3E-AC88-05340C32E0C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42EC4E5-0D43-4BD8-9DFE-AAE4B1EA5B44}"/>
              </a:ext>
            </a:extLst>
          </p:cNvPr>
          <p:cNvSpPr>
            <a:spLocks noGrp="1"/>
          </p:cNvSpPr>
          <p:nvPr>
            <p:ph type="sldNum" sz="quarter" idx="12"/>
          </p:nvPr>
        </p:nvSpPr>
        <p:spPr/>
        <p:txBody>
          <a:bodyPr/>
          <a:lstStyle/>
          <a:p>
            <a:fld id="{B07CB5EE-6747-4C41-B512-F927C05689D4}" type="slidenum">
              <a:rPr lang="fr-FR" smtClean="0"/>
              <a:t>‹N°›</a:t>
            </a:fld>
            <a:endParaRPr lang="fr-FR"/>
          </a:p>
        </p:txBody>
      </p:sp>
    </p:spTree>
    <p:extLst>
      <p:ext uri="{BB962C8B-B14F-4D97-AF65-F5344CB8AC3E}">
        <p14:creationId xmlns:p14="http://schemas.microsoft.com/office/powerpoint/2010/main" val="3091321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05F88D-8DD2-4E30-B341-46FAB735A89A}"/>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C2000A3E-E3FE-4C33-9E0E-1B3FEDDADBE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3A3CB413-42FF-468D-B909-32AFA74C396C}"/>
              </a:ext>
            </a:extLst>
          </p:cNvPr>
          <p:cNvSpPr>
            <a:spLocks noGrp="1"/>
          </p:cNvSpPr>
          <p:nvPr>
            <p:ph type="dt" sz="half" idx="10"/>
          </p:nvPr>
        </p:nvSpPr>
        <p:spPr/>
        <p:txBody>
          <a:bodyPr/>
          <a:lstStyle/>
          <a:p>
            <a:fld id="{7E940D10-1317-4AF5-A034-BE892C269259}" type="datetimeFigureOut">
              <a:rPr lang="fr-FR" smtClean="0"/>
              <a:t>20/05/2022</a:t>
            </a:fld>
            <a:endParaRPr lang="fr-FR"/>
          </a:p>
        </p:txBody>
      </p:sp>
      <p:sp>
        <p:nvSpPr>
          <p:cNvPr id="5" name="Espace réservé du pied de page 4">
            <a:extLst>
              <a:ext uri="{FF2B5EF4-FFF2-40B4-BE49-F238E27FC236}">
                <a16:creationId xmlns:a16="http://schemas.microsoft.com/office/drawing/2014/main" id="{3E3827B1-E580-4642-8CEB-325B0723479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3C9D2E4-8ACF-4A70-AD4D-8A618881887F}"/>
              </a:ext>
            </a:extLst>
          </p:cNvPr>
          <p:cNvSpPr>
            <a:spLocks noGrp="1"/>
          </p:cNvSpPr>
          <p:nvPr>
            <p:ph type="sldNum" sz="quarter" idx="12"/>
          </p:nvPr>
        </p:nvSpPr>
        <p:spPr/>
        <p:txBody>
          <a:bodyPr/>
          <a:lstStyle/>
          <a:p>
            <a:fld id="{B07CB5EE-6747-4C41-B512-F927C05689D4}" type="slidenum">
              <a:rPr lang="fr-FR" smtClean="0"/>
              <a:t>‹N°›</a:t>
            </a:fld>
            <a:endParaRPr lang="fr-FR"/>
          </a:p>
        </p:txBody>
      </p:sp>
    </p:spTree>
    <p:extLst>
      <p:ext uri="{BB962C8B-B14F-4D97-AF65-F5344CB8AC3E}">
        <p14:creationId xmlns:p14="http://schemas.microsoft.com/office/powerpoint/2010/main" val="1295462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2D240C7-C611-4DF0-B75D-A5C5E5D6C436}"/>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898C8AA-51AC-4A2F-B289-AD773ABF746D}"/>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4715D1F8-2A34-457C-84A4-B5C01827E659}"/>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0E2730CD-411B-4800-BE28-EE241EF5B7EB}"/>
              </a:ext>
            </a:extLst>
          </p:cNvPr>
          <p:cNvSpPr>
            <a:spLocks noGrp="1"/>
          </p:cNvSpPr>
          <p:nvPr>
            <p:ph type="dt" sz="half" idx="10"/>
          </p:nvPr>
        </p:nvSpPr>
        <p:spPr/>
        <p:txBody>
          <a:bodyPr/>
          <a:lstStyle/>
          <a:p>
            <a:fld id="{7E940D10-1317-4AF5-A034-BE892C269259}" type="datetimeFigureOut">
              <a:rPr lang="fr-FR" smtClean="0"/>
              <a:t>20/05/2022</a:t>
            </a:fld>
            <a:endParaRPr lang="fr-FR"/>
          </a:p>
        </p:txBody>
      </p:sp>
      <p:sp>
        <p:nvSpPr>
          <p:cNvPr id="6" name="Espace réservé du pied de page 5">
            <a:extLst>
              <a:ext uri="{FF2B5EF4-FFF2-40B4-BE49-F238E27FC236}">
                <a16:creationId xmlns:a16="http://schemas.microsoft.com/office/drawing/2014/main" id="{A5C9161F-2D12-434E-9850-C7A2D1D0E23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7062914-8D5F-4B91-B75B-25CF2F3BD743}"/>
              </a:ext>
            </a:extLst>
          </p:cNvPr>
          <p:cNvSpPr>
            <a:spLocks noGrp="1"/>
          </p:cNvSpPr>
          <p:nvPr>
            <p:ph type="sldNum" sz="quarter" idx="12"/>
          </p:nvPr>
        </p:nvSpPr>
        <p:spPr/>
        <p:txBody>
          <a:bodyPr/>
          <a:lstStyle/>
          <a:p>
            <a:fld id="{B07CB5EE-6747-4C41-B512-F927C05689D4}" type="slidenum">
              <a:rPr lang="fr-FR" smtClean="0"/>
              <a:t>‹N°›</a:t>
            </a:fld>
            <a:endParaRPr lang="fr-FR"/>
          </a:p>
        </p:txBody>
      </p:sp>
    </p:spTree>
    <p:extLst>
      <p:ext uri="{BB962C8B-B14F-4D97-AF65-F5344CB8AC3E}">
        <p14:creationId xmlns:p14="http://schemas.microsoft.com/office/powerpoint/2010/main" val="3975415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4B956-06DE-4C98-8EB0-4127A41AE230}"/>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8816BECB-81B8-404D-873E-31C8204E67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EFE80C5D-73A7-4B5B-BD0C-D230D84BCCBE}"/>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64BDCDD1-E3C0-4B4E-AAB2-4E6506738CE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CEFAE6D3-0764-4AE3-94B3-F297F229455A}"/>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E6951DE6-7E16-44D7-947B-E787D0E500CB}"/>
              </a:ext>
            </a:extLst>
          </p:cNvPr>
          <p:cNvSpPr>
            <a:spLocks noGrp="1"/>
          </p:cNvSpPr>
          <p:nvPr>
            <p:ph type="dt" sz="half" idx="10"/>
          </p:nvPr>
        </p:nvSpPr>
        <p:spPr/>
        <p:txBody>
          <a:bodyPr/>
          <a:lstStyle/>
          <a:p>
            <a:fld id="{7E940D10-1317-4AF5-A034-BE892C269259}" type="datetimeFigureOut">
              <a:rPr lang="fr-FR" smtClean="0"/>
              <a:t>20/05/2022</a:t>
            </a:fld>
            <a:endParaRPr lang="fr-FR"/>
          </a:p>
        </p:txBody>
      </p:sp>
      <p:sp>
        <p:nvSpPr>
          <p:cNvPr id="8" name="Espace réservé du pied de page 7">
            <a:extLst>
              <a:ext uri="{FF2B5EF4-FFF2-40B4-BE49-F238E27FC236}">
                <a16:creationId xmlns:a16="http://schemas.microsoft.com/office/drawing/2014/main" id="{45B88DA8-8ECF-42D4-A809-5A57CC3EF3BB}"/>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BA649CF7-F6B3-4B38-837E-F82550313A51}"/>
              </a:ext>
            </a:extLst>
          </p:cNvPr>
          <p:cNvSpPr>
            <a:spLocks noGrp="1"/>
          </p:cNvSpPr>
          <p:nvPr>
            <p:ph type="sldNum" sz="quarter" idx="12"/>
          </p:nvPr>
        </p:nvSpPr>
        <p:spPr/>
        <p:txBody>
          <a:bodyPr/>
          <a:lstStyle/>
          <a:p>
            <a:fld id="{B07CB5EE-6747-4C41-B512-F927C05689D4}" type="slidenum">
              <a:rPr lang="fr-FR" smtClean="0"/>
              <a:t>‹N°›</a:t>
            </a:fld>
            <a:endParaRPr lang="fr-FR"/>
          </a:p>
        </p:txBody>
      </p:sp>
    </p:spTree>
    <p:extLst>
      <p:ext uri="{BB962C8B-B14F-4D97-AF65-F5344CB8AC3E}">
        <p14:creationId xmlns:p14="http://schemas.microsoft.com/office/powerpoint/2010/main" val="1852417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6F619F7-7F0B-449F-8F69-F37AE68E0B86}"/>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2256E91F-4812-4C46-B2A6-B8B0C45C7710}"/>
              </a:ext>
            </a:extLst>
          </p:cNvPr>
          <p:cNvSpPr>
            <a:spLocks noGrp="1"/>
          </p:cNvSpPr>
          <p:nvPr>
            <p:ph type="dt" sz="half" idx="10"/>
          </p:nvPr>
        </p:nvSpPr>
        <p:spPr/>
        <p:txBody>
          <a:bodyPr/>
          <a:lstStyle/>
          <a:p>
            <a:fld id="{7E940D10-1317-4AF5-A034-BE892C269259}" type="datetimeFigureOut">
              <a:rPr lang="fr-FR" smtClean="0"/>
              <a:t>20/05/2022</a:t>
            </a:fld>
            <a:endParaRPr lang="fr-FR"/>
          </a:p>
        </p:txBody>
      </p:sp>
      <p:sp>
        <p:nvSpPr>
          <p:cNvPr id="4" name="Espace réservé du pied de page 3">
            <a:extLst>
              <a:ext uri="{FF2B5EF4-FFF2-40B4-BE49-F238E27FC236}">
                <a16:creationId xmlns:a16="http://schemas.microsoft.com/office/drawing/2014/main" id="{75EA4C76-C190-4B56-9B07-A7AE6F9AEE75}"/>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C507848A-771A-44DF-9138-B27043FC541A}"/>
              </a:ext>
            </a:extLst>
          </p:cNvPr>
          <p:cNvSpPr>
            <a:spLocks noGrp="1"/>
          </p:cNvSpPr>
          <p:nvPr>
            <p:ph type="sldNum" sz="quarter" idx="12"/>
          </p:nvPr>
        </p:nvSpPr>
        <p:spPr/>
        <p:txBody>
          <a:bodyPr/>
          <a:lstStyle/>
          <a:p>
            <a:fld id="{B07CB5EE-6747-4C41-B512-F927C05689D4}" type="slidenum">
              <a:rPr lang="fr-FR" smtClean="0"/>
              <a:t>‹N°›</a:t>
            </a:fld>
            <a:endParaRPr lang="fr-FR"/>
          </a:p>
        </p:txBody>
      </p:sp>
    </p:spTree>
    <p:extLst>
      <p:ext uri="{BB962C8B-B14F-4D97-AF65-F5344CB8AC3E}">
        <p14:creationId xmlns:p14="http://schemas.microsoft.com/office/powerpoint/2010/main" val="15951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0D875E20-3C39-4526-A435-A899D85BF48E}"/>
              </a:ext>
            </a:extLst>
          </p:cNvPr>
          <p:cNvSpPr>
            <a:spLocks noGrp="1"/>
          </p:cNvSpPr>
          <p:nvPr>
            <p:ph type="dt" sz="half" idx="10"/>
          </p:nvPr>
        </p:nvSpPr>
        <p:spPr/>
        <p:txBody>
          <a:bodyPr/>
          <a:lstStyle/>
          <a:p>
            <a:fld id="{7E940D10-1317-4AF5-A034-BE892C269259}" type="datetimeFigureOut">
              <a:rPr lang="fr-FR" smtClean="0"/>
              <a:t>20/05/2022</a:t>
            </a:fld>
            <a:endParaRPr lang="fr-FR"/>
          </a:p>
        </p:txBody>
      </p:sp>
      <p:sp>
        <p:nvSpPr>
          <p:cNvPr id="3" name="Espace réservé du pied de page 2">
            <a:extLst>
              <a:ext uri="{FF2B5EF4-FFF2-40B4-BE49-F238E27FC236}">
                <a16:creationId xmlns:a16="http://schemas.microsoft.com/office/drawing/2014/main" id="{8FCBBEEC-5CF5-499D-A785-6020C9B489AD}"/>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0F0B77B0-520E-431D-89CD-92ACACD38077}"/>
              </a:ext>
            </a:extLst>
          </p:cNvPr>
          <p:cNvSpPr>
            <a:spLocks noGrp="1"/>
          </p:cNvSpPr>
          <p:nvPr>
            <p:ph type="sldNum" sz="quarter" idx="12"/>
          </p:nvPr>
        </p:nvSpPr>
        <p:spPr/>
        <p:txBody>
          <a:bodyPr/>
          <a:lstStyle/>
          <a:p>
            <a:fld id="{B07CB5EE-6747-4C41-B512-F927C05689D4}" type="slidenum">
              <a:rPr lang="fr-FR" smtClean="0"/>
              <a:t>‹N°›</a:t>
            </a:fld>
            <a:endParaRPr lang="fr-FR"/>
          </a:p>
        </p:txBody>
      </p:sp>
    </p:spTree>
    <p:extLst>
      <p:ext uri="{BB962C8B-B14F-4D97-AF65-F5344CB8AC3E}">
        <p14:creationId xmlns:p14="http://schemas.microsoft.com/office/powerpoint/2010/main" val="3390387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94DF70B-835C-4DC3-A4BF-668CF72558B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99670661-3282-48C0-B483-73EEDE8882D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C939FF7E-3471-49F4-903D-50DE7DD11E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3A3B195F-BFC1-4231-8050-B48A422870FC}"/>
              </a:ext>
            </a:extLst>
          </p:cNvPr>
          <p:cNvSpPr>
            <a:spLocks noGrp="1"/>
          </p:cNvSpPr>
          <p:nvPr>
            <p:ph type="dt" sz="half" idx="10"/>
          </p:nvPr>
        </p:nvSpPr>
        <p:spPr/>
        <p:txBody>
          <a:bodyPr/>
          <a:lstStyle/>
          <a:p>
            <a:fld id="{7E940D10-1317-4AF5-A034-BE892C269259}" type="datetimeFigureOut">
              <a:rPr lang="fr-FR" smtClean="0"/>
              <a:t>20/05/2022</a:t>
            </a:fld>
            <a:endParaRPr lang="fr-FR"/>
          </a:p>
        </p:txBody>
      </p:sp>
      <p:sp>
        <p:nvSpPr>
          <p:cNvPr id="6" name="Espace réservé du pied de page 5">
            <a:extLst>
              <a:ext uri="{FF2B5EF4-FFF2-40B4-BE49-F238E27FC236}">
                <a16:creationId xmlns:a16="http://schemas.microsoft.com/office/drawing/2014/main" id="{7DD19FC5-D444-43EA-82AB-1D97D23BB26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36274E1-E9F0-4526-A61D-6C66C05D6369}"/>
              </a:ext>
            </a:extLst>
          </p:cNvPr>
          <p:cNvSpPr>
            <a:spLocks noGrp="1"/>
          </p:cNvSpPr>
          <p:nvPr>
            <p:ph type="sldNum" sz="quarter" idx="12"/>
          </p:nvPr>
        </p:nvSpPr>
        <p:spPr/>
        <p:txBody>
          <a:bodyPr/>
          <a:lstStyle/>
          <a:p>
            <a:fld id="{B07CB5EE-6747-4C41-B512-F927C05689D4}" type="slidenum">
              <a:rPr lang="fr-FR" smtClean="0"/>
              <a:t>‹N°›</a:t>
            </a:fld>
            <a:endParaRPr lang="fr-FR"/>
          </a:p>
        </p:txBody>
      </p:sp>
    </p:spTree>
    <p:extLst>
      <p:ext uri="{BB962C8B-B14F-4D97-AF65-F5344CB8AC3E}">
        <p14:creationId xmlns:p14="http://schemas.microsoft.com/office/powerpoint/2010/main" val="846463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8BE6F4-7BB6-4FAD-A5BE-532FF30F939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C4F72859-6745-43C8-AE6A-6021D7D610F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0CA5F6E7-CEE9-4CA7-99FB-5A371D6342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3D07A123-32C2-4C2D-B2C2-E99EE2F2835F}"/>
              </a:ext>
            </a:extLst>
          </p:cNvPr>
          <p:cNvSpPr>
            <a:spLocks noGrp="1"/>
          </p:cNvSpPr>
          <p:nvPr>
            <p:ph type="dt" sz="half" idx="10"/>
          </p:nvPr>
        </p:nvSpPr>
        <p:spPr/>
        <p:txBody>
          <a:bodyPr/>
          <a:lstStyle/>
          <a:p>
            <a:fld id="{7E940D10-1317-4AF5-A034-BE892C269259}" type="datetimeFigureOut">
              <a:rPr lang="fr-FR" smtClean="0"/>
              <a:t>20/05/2022</a:t>
            </a:fld>
            <a:endParaRPr lang="fr-FR"/>
          </a:p>
        </p:txBody>
      </p:sp>
      <p:sp>
        <p:nvSpPr>
          <p:cNvPr id="6" name="Espace réservé du pied de page 5">
            <a:extLst>
              <a:ext uri="{FF2B5EF4-FFF2-40B4-BE49-F238E27FC236}">
                <a16:creationId xmlns:a16="http://schemas.microsoft.com/office/drawing/2014/main" id="{E124905A-45DB-4270-9274-A2B88865D21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C7623F7-0023-4738-91E4-922DC5DDFB64}"/>
              </a:ext>
            </a:extLst>
          </p:cNvPr>
          <p:cNvSpPr>
            <a:spLocks noGrp="1"/>
          </p:cNvSpPr>
          <p:nvPr>
            <p:ph type="sldNum" sz="quarter" idx="12"/>
          </p:nvPr>
        </p:nvSpPr>
        <p:spPr/>
        <p:txBody>
          <a:bodyPr/>
          <a:lstStyle/>
          <a:p>
            <a:fld id="{B07CB5EE-6747-4C41-B512-F927C05689D4}" type="slidenum">
              <a:rPr lang="fr-FR" smtClean="0"/>
              <a:t>‹N°›</a:t>
            </a:fld>
            <a:endParaRPr lang="fr-FR"/>
          </a:p>
        </p:txBody>
      </p:sp>
    </p:spTree>
    <p:extLst>
      <p:ext uri="{BB962C8B-B14F-4D97-AF65-F5344CB8AC3E}">
        <p14:creationId xmlns:p14="http://schemas.microsoft.com/office/powerpoint/2010/main" val="3272645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DBC80E08-A4C5-49B9-8AF1-38FD72E9F3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B93B0127-4C82-4D7F-ACFA-6082197DD31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9E74D17-E254-41F0-87EC-CCD826F1EF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940D10-1317-4AF5-A034-BE892C269259}" type="datetimeFigureOut">
              <a:rPr lang="fr-FR" smtClean="0"/>
              <a:t>20/05/2022</a:t>
            </a:fld>
            <a:endParaRPr lang="fr-FR"/>
          </a:p>
        </p:txBody>
      </p:sp>
      <p:sp>
        <p:nvSpPr>
          <p:cNvPr id="5" name="Espace réservé du pied de page 4">
            <a:extLst>
              <a:ext uri="{FF2B5EF4-FFF2-40B4-BE49-F238E27FC236}">
                <a16:creationId xmlns:a16="http://schemas.microsoft.com/office/drawing/2014/main" id="{1DF5AB48-8AF6-4BFF-9BB3-6433B36A69C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DA162626-7E6B-4E2F-9440-43A40F8D50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7CB5EE-6747-4C41-B512-F927C05689D4}" type="slidenum">
              <a:rPr lang="fr-FR" smtClean="0"/>
              <a:t>‹N°›</a:t>
            </a:fld>
            <a:endParaRPr lang="fr-FR"/>
          </a:p>
        </p:txBody>
      </p:sp>
    </p:spTree>
    <p:extLst>
      <p:ext uri="{BB962C8B-B14F-4D97-AF65-F5344CB8AC3E}">
        <p14:creationId xmlns:p14="http://schemas.microsoft.com/office/powerpoint/2010/main" val="41462275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AD84E2-3375-4829-B926-9EF6E8B25B5E}"/>
              </a:ext>
            </a:extLst>
          </p:cNvPr>
          <p:cNvSpPr>
            <a:spLocks noGrp="1"/>
          </p:cNvSpPr>
          <p:nvPr>
            <p:ph type="ctrTitle"/>
          </p:nvPr>
        </p:nvSpPr>
        <p:spPr/>
        <p:txBody>
          <a:bodyPr/>
          <a:lstStyle/>
          <a:p>
            <a:r>
              <a:rPr lang="fr-FR" dirty="0"/>
              <a:t>Réactions acido-basiques</a:t>
            </a:r>
          </a:p>
        </p:txBody>
      </p:sp>
      <p:sp>
        <p:nvSpPr>
          <p:cNvPr id="3" name="Sous-titre 2">
            <a:extLst>
              <a:ext uri="{FF2B5EF4-FFF2-40B4-BE49-F238E27FC236}">
                <a16:creationId xmlns:a16="http://schemas.microsoft.com/office/drawing/2014/main" id="{227F85E1-E123-404B-BB55-764ED1BFB86A}"/>
              </a:ext>
            </a:extLst>
          </p:cNvPr>
          <p:cNvSpPr>
            <a:spLocks noGrp="1"/>
          </p:cNvSpPr>
          <p:nvPr>
            <p:ph type="subTitle" idx="1"/>
          </p:nvPr>
        </p:nvSpPr>
        <p:spPr/>
        <p:txBody>
          <a:bodyPr/>
          <a:lstStyle/>
          <a:p>
            <a:r>
              <a:rPr lang="fr-FR" dirty="0"/>
              <a:t>MPSI</a:t>
            </a:r>
          </a:p>
          <a:p>
            <a:endParaRPr lang="fr-FR" dirty="0"/>
          </a:p>
          <a:p>
            <a:r>
              <a:rPr lang="fr-FR" dirty="0"/>
              <a:t>Elément imposé : déterminer une constante d’équilibre</a:t>
            </a:r>
          </a:p>
        </p:txBody>
      </p:sp>
    </p:spTree>
    <p:extLst>
      <p:ext uri="{BB962C8B-B14F-4D97-AF65-F5344CB8AC3E}">
        <p14:creationId xmlns:p14="http://schemas.microsoft.com/office/powerpoint/2010/main" val="22372450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776D67C-35F3-4E1B-9876-99ECABB90DF3}"/>
              </a:ext>
            </a:extLst>
          </p:cNvPr>
          <p:cNvSpPr>
            <a:spLocks noGrp="1"/>
          </p:cNvSpPr>
          <p:nvPr>
            <p:ph idx="1"/>
          </p:nvPr>
        </p:nvSpPr>
        <p:spPr>
          <a:xfrm>
            <a:off x="838200" y="687897"/>
            <a:ext cx="10515600" cy="411061"/>
          </a:xfrm>
        </p:spPr>
        <p:txBody>
          <a:bodyPr>
            <a:normAutofit fontScale="92500" lnSpcReduction="20000"/>
          </a:bodyPr>
          <a:lstStyle/>
          <a:p>
            <a:r>
              <a:rPr lang="fr-FR" dirty="0" err="1"/>
              <a:t>pKa</a:t>
            </a:r>
            <a:r>
              <a:rPr lang="fr-FR" dirty="0"/>
              <a:t> des couples acide-base usuels :</a:t>
            </a:r>
          </a:p>
        </p:txBody>
      </p:sp>
      <mc:AlternateContent xmlns:mc="http://schemas.openxmlformats.org/markup-compatibility/2006">
        <mc:Choice xmlns:a14="http://schemas.microsoft.com/office/drawing/2010/main" Requires="a14">
          <p:graphicFrame>
            <p:nvGraphicFramePr>
              <p:cNvPr id="4" name="Tableau 3">
                <a:extLst>
                  <a:ext uri="{FF2B5EF4-FFF2-40B4-BE49-F238E27FC236}">
                    <a16:creationId xmlns:a16="http://schemas.microsoft.com/office/drawing/2014/main" id="{A8B8AD63-9AD0-4A0C-92ED-8FBFBEF63DDC}"/>
                  </a:ext>
                </a:extLst>
              </p:cNvPr>
              <p:cNvGraphicFramePr>
                <a:graphicFrameLocks noGrp="1"/>
              </p:cNvGraphicFramePr>
              <p:nvPr>
                <p:extLst>
                  <p:ext uri="{D42A27DB-BD31-4B8C-83A1-F6EECF244321}">
                    <p14:modId xmlns:p14="http://schemas.microsoft.com/office/powerpoint/2010/main" val="3565561939"/>
                  </p:ext>
                </p:extLst>
              </p:nvPr>
            </p:nvGraphicFramePr>
            <p:xfrm>
              <a:off x="2032000" y="1988193"/>
              <a:ext cx="8127999" cy="2948512"/>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1956464116"/>
                        </a:ext>
                      </a:extLst>
                    </a:gridCol>
                    <a:gridCol w="2709333">
                      <a:extLst>
                        <a:ext uri="{9D8B030D-6E8A-4147-A177-3AD203B41FA5}">
                          <a16:colId xmlns:a16="http://schemas.microsoft.com/office/drawing/2014/main" val="346199455"/>
                        </a:ext>
                      </a:extLst>
                    </a:gridCol>
                    <a:gridCol w="2709333">
                      <a:extLst>
                        <a:ext uri="{9D8B030D-6E8A-4147-A177-3AD203B41FA5}">
                          <a16:colId xmlns:a16="http://schemas.microsoft.com/office/drawing/2014/main" val="2452496166"/>
                        </a:ext>
                      </a:extLst>
                    </a:gridCol>
                  </a:tblGrid>
                  <a:tr h="383392">
                    <a:tc>
                      <a:txBody>
                        <a:bodyPr/>
                        <a:lstStyle/>
                        <a:p>
                          <a:r>
                            <a:rPr lang="fr-FR" dirty="0"/>
                            <a:t>Acide conjugué</a:t>
                          </a:r>
                        </a:p>
                      </a:txBody>
                      <a:tcPr/>
                    </a:tc>
                    <a:tc>
                      <a:txBody>
                        <a:bodyPr/>
                        <a:lstStyle/>
                        <a:p>
                          <a:r>
                            <a:rPr lang="fr-FR" dirty="0"/>
                            <a:t>Base conjuguée</a:t>
                          </a:r>
                        </a:p>
                      </a:txBody>
                      <a:tcPr/>
                    </a:tc>
                    <a:tc>
                      <a:txBody>
                        <a:bodyPr/>
                        <a:lstStyle/>
                        <a:p>
                          <a:r>
                            <a:rPr lang="fr-FR" dirty="0" err="1"/>
                            <a:t>pKa</a:t>
                          </a:r>
                          <a:r>
                            <a:rPr lang="fr-FR" dirty="0"/>
                            <a:t> à 25°C</a:t>
                          </a:r>
                        </a:p>
                      </a:txBody>
                      <a:tcPr/>
                    </a:tc>
                    <a:extLst>
                      <a:ext uri="{0D108BD9-81ED-4DB2-BD59-A6C34878D82A}">
                        <a16:rowId xmlns:a16="http://schemas.microsoft.com/office/drawing/2014/main" val="1575241936"/>
                      </a:ext>
                    </a:extLst>
                  </a:tr>
                  <a:tr h="4202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fr-FR" b="0" i="1" smtClean="0">
                                        <a:latin typeface="Cambria Math" panose="02040503050406030204" pitchFamily="18" charset="0"/>
                                      </a:rPr>
                                    </m:ctrlPr>
                                  </m:sSubPr>
                                  <m:e>
                                    <m:r>
                                      <a:rPr lang="fr-FR" b="0" i="1" smtClean="0">
                                        <a:latin typeface="Cambria Math" panose="02040503050406030204" pitchFamily="18" charset="0"/>
                                      </a:rPr>
                                      <m:t>𝐻</m:t>
                                    </m:r>
                                  </m:e>
                                  <m:sub>
                                    <m:r>
                                      <a:rPr lang="fr-FR" b="0" i="1" smtClean="0">
                                        <a:latin typeface="Cambria Math" panose="02040503050406030204" pitchFamily="18" charset="0"/>
                                      </a:rPr>
                                      <m:t>3</m:t>
                                    </m:r>
                                  </m:sub>
                                </m:sSub>
                                <m:sSubSup>
                                  <m:sSubSupPr>
                                    <m:ctrlPr>
                                      <a:rPr lang="fr-FR" b="0" i="1" smtClean="0">
                                        <a:latin typeface="Cambria Math" panose="02040503050406030204" pitchFamily="18" charset="0"/>
                                      </a:rPr>
                                    </m:ctrlPr>
                                  </m:sSubSupPr>
                                  <m:e>
                                    <m:r>
                                      <a:rPr lang="fr-FR" b="0" i="1" smtClean="0">
                                        <a:latin typeface="Cambria Math" panose="02040503050406030204" pitchFamily="18" charset="0"/>
                                      </a:rPr>
                                      <m:t>𝑂</m:t>
                                    </m:r>
                                  </m:e>
                                  <m:sub>
                                    <m:d>
                                      <m:dPr>
                                        <m:ctrlPr>
                                          <a:rPr lang="fr-FR" b="0" i="1" smtClean="0">
                                            <a:latin typeface="Cambria Math" panose="02040503050406030204" pitchFamily="18" charset="0"/>
                                          </a:rPr>
                                        </m:ctrlPr>
                                      </m:dPr>
                                      <m:e>
                                        <m:r>
                                          <a:rPr lang="fr-FR" b="0" i="1" smtClean="0">
                                            <a:latin typeface="Cambria Math" panose="02040503050406030204" pitchFamily="18" charset="0"/>
                                          </a:rPr>
                                          <m:t>𝑎𝑞</m:t>
                                        </m:r>
                                      </m:e>
                                    </m:d>
                                  </m:sub>
                                  <m:sup>
                                    <m:r>
                                      <a:rPr lang="fr-FR" b="0" i="1" smtClean="0">
                                        <a:latin typeface="Cambria Math" panose="02040503050406030204" pitchFamily="18" charset="0"/>
                                      </a:rPr>
                                      <m:t>+</m:t>
                                    </m:r>
                                  </m:sup>
                                </m:sSubSup>
                              </m:oMath>
                            </m:oMathPara>
                          </a14:m>
                          <a:endParaRPr lang="fr-FR" dirty="0"/>
                        </a:p>
                      </a:txBody>
                      <a:tcPr/>
                    </a:tc>
                    <a:tc>
                      <a:txBody>
                        <a:bodyPr/>
                        <a:lstStyle/>
                        <a:p>
                          <a14:m>
                            <m:oMathPara xmlns:m="http://schemas.openxmlformats.org/officeDocument/2006/math">
                              <m:oMathParaPr>
                                <m:jc m:val="centerGroup"/>
                              </m:oMathParaPr>
                              <m:oMath xmlns:m="http://schemas.openxmlformats.org/officeDocument/2006/math">
                                <m:sSub>
                                  <m:sSubPr>
                                    <m:ctrlPr>
                                      <a:rPr lang="fr-FR" b="0" i="1" smtClean="0">
                                        <a:latin typeface="Cambria Math" panose="02040503050406030204" pitchFamily="18" charset="0"/>
                                      </a:rPr>
                                    </m:ctrlPr>
                                  </m:sSubPr>
                                  <m:e>
                                    <m:r>
                                      <a:rPr lang="fr-FR" b="0" i="1" smtClean="0">
                                        <a:latin typeface="Cambria Math" panose="02040503050406030204" pitchFamily="18" charset="0"/>
                                      </a:rPr>
                                      <m:t>𝐻</m:t>
                                    </m:r>
                                  </m:e>
                                  <m:sub>
                                    <m:r>
                                      <a:rPr lang="fr-FR" b="0" i="1" smtClean="0">
                                        <a:latin typeface="Cambria Math" panose="02040503050406030204" pitchFamily="18" charset="0"/>
                                      </a:rPr>
                                      <m:t>2</m:t>
                                    </m:r>
                                  </m:sub>
                                </m:sSub>
                                <m:sSub>
                                  <m:sSubPr>
                                    <m:ctrlPr>
                                      <a:rPr lang="fr-FR" b="0" i="1" smtClean="0">
                                        <a:latin typeface="Cambria Math" panose="02040503050406030204" pitchFamily="18" charset="0"/>
                                      </a:rPr>
                                    </m:ctrlPr>
                                  </m:sSubPr>
                                  <m:e>
                                    <m:r>
                                      <a:rPr lang="fr-FR" b="0" i="1" smtClean="0">
                                        <a:latin typeface="Cambria Math" panose="02040503050406030204" pitchFamily="18" charset="0"/>
                                      </a:rPr>
                                      <m:t>𝑂</m:t>
                                    </m:r>
                                  </m:e>
                                  <m:sub>
                                    <m:d>
                                      <m:dPr>
                                        <m:ctrlPr>
                                          <a:rPr lang="fr-FR" b="0" i="1" smtClean="0">
                                            <a:latin typeface="Cambria Math" panose="02040503050406030204" pitchFamily="18" charset="0"/>
                                          </a:rPr>
                                        </m:ctrlPr>
                                      </m:dPr>
                                      <m:e>
                                        <m:r>
                                          <a:rPr lang="fr-FR" b="0" i="1" smtClean="0">
                                            <a:latin typeface="Cambria Math" panose="02040503050406030204" pitchFamily="18" charset="0"/>
                                          </a:rPr>
                                          <m:t>𝑙</m:t>
                                        </m:r>
                                      </m:e>
                                    </m:d>
                                  </m:sub>
                                </m:sSub>
                              </m:oMath>
                            </m:oMathPara>
                          </a14:m>
                          <a:endParaRPr lang="fr-FR" dirty="0"/>
                        </a:p>
                      </a:txBody>
                      <a:tcPr/>
                    </a:tc>
                    <a:tc>
                      <a:txBody>
                        <a:bodyPr/>
                        <a:lstStyle/>
                        <a:p>
                          <a:r>
                            <a:rPr lang="fr-FR" dirty="0"/>
                            <a:t>0</a:t>
                          </a:r>
                        </a:p>
                      </a:txBody>
                      <a:tcPr/>
                    </a:tc>
                    <a:extLst>
                      <a:ext uri="{0D108BD9-81ED-4DB2-BD59-A6C34878D82A}">
                        <a16:rowId xmlns:a16="http://schemas.microsoft.com/office/drawing/2014/main" val="960529269"/>
                      </a:ext>
                    </a:extLst>
                  </a:tr>
                  <a:tr h="4489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fr-FR" b="0" i="1" smtClean="0">
                                    <a:latin typeface="Cambria Math" panose="02040503050406030204" pitchFamily="18" charset="0"/>
                                  </a:rPr>
                                  <m:t>𝐶</m:t>
                                </m:r>
                                <m:sSub>
                                  <m:sSubPr>
                                    <m:ctrlPr>
                                      <a:rPr lang="fr-FR" b="0" i="1" smtClean="0">
                                        <a:latin typeface="Cambria Math" panose="02040503050406030204" pitchFamily="18" charset="0"/>
                                      </a:rPr>
                                    </m:ctrlPr>
                                  </m:sSubPr>
                                  <m:e>
                                    <m:r>
                                      <a:rPr lang="fr-FR" b="0" i="1" smtClean="0">
                                        <a:latin typeface="Cambria Math" panose="02040503050406030204" pitchFamily="18" charset="0"/>
                                      </a:rPr>
                                      <m:t>𝐻</m:t>
                                    </m:r>
                                  </m:e>
                                  <m:sub>
                                    <m:r>
                                      <a:rPr lang="fr-FR" b="0" i="1" smtClean="0">
                                        <a:latin typeface="Cambria Math" panose="02040503050406030204" pitchFamily="18" charset="0"/>
                                      </a:rPr>
                                      <m:t>3</m:t>
                                    </m:r>
                                  </m:sub>
                                </m:sSub>
                                <m:r>
                                  <a:rPr lang="fr-FR" b="0" i="1" smtClean="0">
                                    <a:latin typeface="Cambria Math" panose="02040503050406030204" pitchFamily="18" charset="0"/>
                                  </a:rPr>
                                  <m:t>𝐶𝑂𝑂</m:t>
                                </m:r>
                                <m:sSub>
                                  <m:sSubPr>
                                    <m:ctrlPr>
                                      <a:rPr lang="fr-FR" b="0" i="1" smtClean="0">
                                        <a:latin typeface="Cambria Math" panose="02040503050406030204" pitchFamily="18" charset="0"/>
                                      </a:rPr>
                                    </m:ctrlPr>
                                  </m:sSubPr>
                                  <m:e>
                                    <m:r>
                                      <a:rPr lang="fr-FR" b="0" i="1" smtClean="0">
                                        <a:latin typeface="Cambria Math" panose="02040503050406030204" pitchFamily="18" charset="0"/>
                                      </a:rPr>
                                      <m:t>𝐻</m:t>
                                    </m:r>
                                  </m:e>
                                  <m:sub>
                                    <m:r>
                                      <a:rPr lang="fr-FR" b="0" i="1" smtClean="0">
                                        <a:latin typeface="Cambria Math" panose="02040503050406030204" pitchFamily="18" charset="0"/>
                                      </a:rPr>
                                      <m:t>(</m:t>
                                    </m:r>
                                    <m:r>
                                      <a:rPr lang="fr-FR" b="0" i="1" smtClean="0">
                                        <a:latin typeface="Cambria Math" panose="02040503050406030204" pitchFamily="18" charset="0"/>
                                      </a:rPr>
                                      <m:t>𝑎𝑞</m:t>
                                    </m:r>
                                    <m:r>
                                      <a:rPr lang="fr-FR" b="0" i="1" smtClean="0">
                                        <a:latin typeface="Cambria Math" panose="02040503050406030204" pitchFamily="18" charset="0"/>
                                      </a:rPr>
                                      <m:t>)</m:t>
                                    </m:r>
                                  </m:sub>
                                </m:sSub>
                              </m:oMath>
                            </m:oMathPara>
                          </a14:m>
                          <a:endParaRPr lang="fr-F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fr-FR" b="0" i="1" smtClean="0">
                                    <a:latin typeface="Cambria Math" panose="02040503050406030204" pitchFamily="18" charset="0"/>
                                  </a:rPr>
                                  <m:t>𝐶</m:t>
                                </m:r>
                                <m:sSub>
                                  <m:sSubPr>
                                    <m:ctrlPr>
                                      <a:rPr lang="fr-FR" b="0" i="1" smtClean="0">
                                        <a:latin typeface="Cambria Math" panose="02040503050406030204" pitchFamily="18" charset="0"/>
                                      </a:rPr>
                                    </m:ctrlPr>
                                  </m:sSubPr>
                                  <m:e>
                                    <m:r>
                                      <a:rPr lang="fr-FR" b="0" i="1" smtClean="0">
                                        <a:latin typeface="Cambria Math" panose="02040503050406030204" pitchFamily="18" charset="0"/>
                                      </a:rPr>
                                      <m:t>𝐻</m:t>
                                    </m:r>
                                  </m:e>
                                  <m:sub>
                                    <m:r>
                                      <a:rPr lang="fr-FR" b="0" i="1" smtClean="0">
                                        <a:latin typeface="Cambria Math" panose="02040503050406030204" pitchFamily="18" charset="0"/>
                                      </a:rPr>
                                      <m:t>3</m:t>
                                    </m:r>
                                  </m:sub>
                                </m:sSub>
                                <m:r>
                                  <a:rPr lang="fr-FR" b="0" i="1" smtClean="0">
                                    <a:latin typeface="Cambria Math" panose="02040503050406030204" pitchFamily="18" charset="0"/>
                                  </a:rPr>
                                  <m:t>𝐶𝑂</m:t>
                                </m:r>
                                <m:sSubSup>
                                  <m:sSubSupPr>
                                    <m:ctrlPr>
                                      <a:rPr lang="fr-FR" b="0" i="1" smtClean="0">
                                        <a:latin typeface="Cambria Math" panose="02040503050406030204" pitchFamily="18" charset="0"/>
                                      </a:rPr>
                                    </m:ctrlPr>
                                  </m:sSubSupPr>
                                  <m:e>
                                    <m:r>
                                      <a:rPr lang="fr-FR" b="0" i="1" smtClean="0">
                                        <a:latin typeface="Cambria Math" panose="02040503050406030204" pitchFamily="18" charset="0"/>
                                      </a:rPr>
                                      <m:t>𝑂</m:t>
                                    </m:r>
                                  </m:e>
                                  <m:sub>
                                    <m:d>
                                      <m:dPr>
                                        <m:ctrlPr>
                                          <a:rPr lang="fr-FR" b="0" i="1" smtClean="0">
                                            <a:latin typeface="Cambria Math" panose="02040503050406030204" pitchFamily="18" charset="0"/>
                                          </a:rPr>
                                        </m:ctrlPr>
                                      </m:dPr>
                                      <m:e>
                                        <m:r>
                                          <a:rPr lang="fr-FR" b="0" i="1" smtClean="0">
                                            <a:latin typeface="Cambria Math" panose="02040503050406030204" pitchFamily="18" charset="0"/>
                                          </a:rPr>
                                          <m:t>𝑎𝑞</m:t>
                                        </m:r>
                                      </m:e>
                                    </m:d>
                                  </m:sub>
                                  <m:sup>
                                    <m:r>
                                      <a:rPr lang="fr-FR" b="0" i="1" smtClean="0">
                                        <a:latin typeface="Cambria Math" panose="02040503050406030204" pitchFamily="18" charset="0"/>
                                      </a:rPr>
                                      <m:t>−</m:t>
                                    </m:r>
                                  </m:sup>
                                </m:sSubSup>
                              </m:oMath>
                            </m:oMathPara>
                          </a14:m>
                          <a:endParaRPr lang="fr-F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4,8</a:t>
                          </a:r>
                        </a:p>
                      </a:txBody>
                      <a:tcPr/>
                    </a:tc>
                    <a:extLst>
                      <a:ext uri="{0D108BD9-81ED-4DB2-BD59-A6C34878D82A}">
                        <a16:rowId xmlns:a16="http://schemas.microsoft.com/office/drawing/2014/main" val="1817198471"/>
                      </a:ext>
                    </a:extLst>
                  </a:tr>
                  <a:tr h="3887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fr-FR" b="0" i="1" smtClean="0">
                                        <a:latin typeface="Cambria Math" panose="02040503050406030204" pitchFamily="18" charset="0"/>
                                      </a:rPr>
                                    </m:ctrlPr>
                                  </m:sSubPr>
                                  <m:e>
                                    <m:r>
                                      <a:rPr lang="fr-FR" b="0" i="1" smtClean="0">
                                        <a:latin typeface="Cambria Math" panose="02040503050406030204" pitchFamily="18" charset="0"/>
                                      </a:rPr>
                                      <m:t>𝐻</m:t>
                                    </m:r>
                                  </m:e>
                                  <m:sub>
                                    <m:r>
                                      <a:rPr lang="fr-FR" b="0" i="1" smtClean="0">
                                        <a:latin typeface="Cambria Math" panose="02040503050406030204" pitchFamily="18" charset="0"/>
                                      </a:rPr>
                                      <m:t>2</m:t>
                                    </m:r>
                                  </m:sub>
                                </m:sSub>
                                <m:r>
                                  <a:rPr lang="fr-FR" b="0" i="1" smtClean="0">
                                    <a:latin typeface="Cambria Math" panose="02040503050406030204" pitchFamily="18" charset="0"/>
                                  </a:rPr>
                                  <m:t>𝐶</m:t>
                                </m:r>
                                <m:sSub>
                                  <m:sSubPr>
                                    <m:ctrlPr>
                                      <a:rPr lang="fr-FR" b="0" i="1" smtClean="0">
                                        <a:latin typeface="Cambria Math" panose="02040503050406030204" pitchFamily="18" charset="0"/>
                                      </a:rPr>
                                    </m:ctrlPr>
                                  </m:sSubPr>
                                  <m:e>
                                    <m:sSub>
                                      <m:sSubPr>
                                        <m:ctrlPr>
                                          <a:rPr lang="fr-FR" b="0" i="1" smtClean="0">
                                            <a:latin typeface="Cambria Math" panose="02040503050406030204" pitchFamily="18" charset="0"/>
                                          </a:rPr>
                                        </m:ctrlPr>
                                      </m:sSubPr>
                                      <m:e>
                                        <m:r>
                                          <a:rPr lang="fr-FR" b="0" i="1" smtClean="0">
                                            <a:latin typeface="Cambria Math" panose="02040503050406030204" pitchFamily="18" charset="0"/>
                                          </a:rPr>
                                          <m:t>𝑂</m:t>
                                        </m:r>
                                      </m:e>
                                      <m:sub>
                                        <m:r>
                                          <a:rPr lang="fr-FR" b="0" i="1" smtClean="0">
                                            <a:latin typeface="Cambria Math" panose="02040503050406030204" pitchFamily="18" charset="0"/>
                                          </a:rPr>
                                          <m:t>3</m:t>
                                        </m:r>
                                      </m:sub>
                                    </m:sSub>
                                  </m:e>
                                  <m:sub>
                                    <m:d>
                                      <m:dPr>
                                        <m:ctrlPr>
                                          <a:rPr lang="fr-FR" b="0" i="1" smtClean="0">
                                            <a:latin typeface="Cambria Math" panose="02040503050406030204" pitchFamily="18" charset="0"/>
                                          </a:rPr>
                                        </m:ctrlPr>
                                      </m:dPr>
                                      <m:e>
                                        <m:r>
                                          <a:rPr lang="fr-FR" b="0" i="1" smtClean="0">
                                            <a:latin typeface="Cambria Math" panose="02040503050406030204" pitchFamily="18" charset="0"/>
                                          </a:rPr>
                                          <m:t>𝑎𝑞</m:t>
                                        </m:r>
                                      </m:e>
                                    </m:d>
                                  </m:sub>
                                </m:sSub>
                              </m:oMath>
                            </m:oMathPara>
                          </a14:m>
                          <a:endParaRPr lang="fr-F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fr-FR" b="0" i="1" smtClean="0">
                                    <a:latin typeface="Cambria Math" panose="02040503050406030204" pitchFamily="18" charset="0"/>
                                  </a:rPr>
                                  <m:t>𝐻𝐶</m:t>
                                </m:r>
                                <m:sSub>
                                  <m:sSubPr>
                                    <m:ctrlPr>
                                      <a:rPr lang="fr-FR" b="0" i="1" smtClean="0">
                                        <a:latin typeface="Cambria Math" panose="02040503050406030204" pitchFamily="18" charset="0"/>
                                      </a:rPr>
                                    </m:ctrlPr>
                                  </m:sSubPr>
                                  <m:e>
                                    <m:sSubSup>
                                      <m:sSubSupPr>
                                        <m:ctrlPr>
                                          <a:rPr lang="fr-FR" b="0" i="1" smtClean="0">
                                            <a:latin typeface="Cambria Math" panose="02040503050406030204" pitchFamily="18" charset="0"/>
                                          </a:rPr>
                                        </m:ctrlPr>
                                      </m:sSubSupPr>
                                      <m:e>
                                        <m:r>
                                          <a:rPr lang="fr-FR" b="0" i="1" smtClean="0">
                                            <a:latin typeface="Cambria Math" panose="02040503050406030204" pitchFamily="18" charset="0"/>
                                          </a:rPr>
                                          <m:t>𝑂</m:t>
                                        </m:r>
                                      </m:e>
                                      <m:sub>
                                        <m:r>
                                          <a:rPr lang="fr-FR" b="0" i="1" smtClean="0">
                                            <a:latin typeface="Cambria Math" panose="02040503050406030204" pitchFamily="18" charset="0"/>
                                          </a:rPr>
                                          <m:t>3</m:t>
                                        </m:r>
                                      </m:sub>
                                      <m:sup>
                                        <m:r>
                                          <a:rPr lang="fr-FR" b="0" i="1" smtClean="0">
                                            <a:latin typeface="Cambria Math" panose="02040503050406030204" pitchFamily="18" charset="0"/>
                                          </a:rPr>
                                          <m:t>−</m:t>
                                        </m:r>
                                      </m:sup>
                                    </m:sSubSup>
                                  </m:e>
                                  <m:sub>
                                    <m:d>
                                      <m:dPr>
                                        <m:ctrlPr>
                                          <a:rPr lang="fr-FR" b="0" i="1" smtClean="0">
                                            <a:latin typeface="Cambria Math" panose="02040503050406030204" pitchFamily="18" charset="0"/>
                                          </a:rPr>
                                        </m:ctrlPr>
                                      </m:dPr>
                                      <m:e>
                                        <m:r>
                                          <a:rPr lang="fr-FR" b="0" i="1" smtClean="0">
                                            <a:latin typeface="Cambria Math" panose="02040503050406030204" pitchFamily="18" charset="0"/>
                                          </a:rPr>
                                          <m:t>𝑎𝑞</m:t>
                                        </m:r>
                                      </m:e>
                                    </m:d>
                                  </m:sub>
                                </m:sSub>
                              </m:oMath>
                            </m:oMathPara>
                          </a14:m>
                          <a:endParaRPr lang="fr-F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6,4</a:t>
                          </a:r>
                        </a:p>
                      </a:txBody>
                      <a:tcPr/>
                    </a:tc>
                    <a:extLst>
                      <a:ext uri="{0D108BD9-81ED-4DB2-BD59-A6C34878D82A}">
                        <a16:rowId xmlns:a16="http://schemas.microsoft.com/office/drawing/2014/main" val="3746457475"/>
                      </a:ext>
                    </a:extLst>
                  </a:tr>
                  <a:tr h="3887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fr-FR" b="0" i="1" smtClean="0">
                                    <a:latin typeface="Cambria Math" panose="02040503050406030204" pitchFamily="18" charset="0"/>
                                  </a:rPr>
                                  <m:t>𝑁</m:t>
                                </m:r>
                                <m:sSub>
                                  <m:sSubPr>
                                    <m:ctrlPr>
                                      <a:rPr lang="fr-FR" b="0" i="1" smtClean="0">
                                        <a:latin typeface="Cambria Math" panose="02040503050406030204" pitchFamily="18" charset="0"/>
                                      </a:rPr>
                                    </m:ctrlPr>
                                  </m:sSubPr>
                                  <m:e>
                                    <m:sSubSup>
                                      <m:sSubSupPr>
                                        <m:ctrlPr>
                                          <a:rPr lang="fr-FR" b="0" i="1" smtClean="0">
                                            <a:latin typeface="Cambria Math" panose="02040503050406030204" pitchFamily="18" charset="0"/>
                                          </a:rPr>
                                        </m:ctrlPr>
                                      </m:sSubSupPr>
                                      <m:e>
                                        <m:r>
                                          <a:rPr lang="fr-FR" b="0" i="1" smtClean="0">
                                            <a:latin typeface="Cambria Math" panose="02040503050406030204" pitchFamily="18" charset="0"/>
                                          </a:rPr>
                                          <m:t>𝐻</m:t>
                                        </m:r>
                                      </m:e>
                                      <m:sub>
                                        <m:r>
                                          <a:rPr lang="fr-FR" b="0" i="1" smtClean="0">
                                            <a:latin typeface="Cambria Math" panose="02040503050406030204" pitchFamily="18" charset="0"/>
                                          </a:rPr>
                                          <m:t>4</m:t>
                                        </m:r>
                                      </m:sub>
                                      <m:sup>
                                        <m:r>
                                          <a:rPr lang="fr-FR" b="0" i="1" smtClean="0">
                                            <a:latin typeface="Cambria Math" panose="02040503050406030204" pitchFamily="18" charset="0"/>
                                          </a:rPr>
                                          <m:t>+</m:t>
                                        </m:r>
                                      </m:sup>
                                    </m:sSubSup>
                                  </m:e>
                                  <m:sub>
                                    <m:d>
                                      <m:dPr>
                                        <m:ctrlPr>
                                          <a:rPr lang="fr-FR" b="0" i="1" smtClean="0">
                                            <a:latin typeface="Cambria Math" panose="02040503050406030204" pitchFamily="18" charset="0"/>
                                          </a:rPr>
                                        </m:ctrlPr>
                                      </m:dPr>
                                      <m:e>
                                        <m:r>
                                          <a:rPr lang="fr-FR" b="0" i="1" smtClean="0">
                                            <a:latin typeface="Cambria Math" panose="02040503050406030204" pitchFamily="18" charset="0"/>
                                          </a:rPr>
                                          <m:t>𝑎𝑞</m:t>
                                        </m:r>
                                      </m:e>
                                    </m:d>
                                  </m:sub>
                                </m:sSub>
                              </m:oMath>
                            </m:oMathPara>
                          </a14:m>
                          <a:endParaRPr lang="fr-F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fr-FR" b="0" i="1" smtClean="0">
                                    <a:latin typeface="Cambria Math" panose="02040503050406030204" pitchFamily="18" charset="0"/>
                                  </a:rPr>
                                  <m:t>𝑁</m:t>
                                </m:r>
                                <m:sSub>
                                  <m:sSubPr>
                                    <m:ctrlPr>
                                      <a:rPr lang="fr-FR" b="0" i="1" smtClean="0">
                                        <a:latin typeface="Cambria Math" panose="02040503050406030204" pitchFamily="18" charset="0"/>
                                      </a:rPr>
                                    </m:ctrlPr>
                                  </m:sSubPr>
                                  <m:e>
                                    <m:sSub>
                                      <m:sSubPr>
                                        <m:ctrlPr>
                                          <a:rPr lang="fr-FR" b="0" i="1" smtClean="0">
                                            <a:latin typeface="Cambria Math" panose="02040503050406030204" pitchFamily="18" charset="0"/>
                                          </a:rPr>
                                        </m:ctrlPr>
                                      </m:sSubPr>
                                      <m:e>
                                        <m:r>
                                          <a:rPr lang="fr-FR" b="0" i="1" smtClean="0">
                                            <a:latin typeface="Cambria Math" panose="02040503050406030204" pitchFamily="18" charset="0"/>
                                          </a:rPr>
                                          <m:t>𝐻</m:t>
                                        </m:r>
                                      </m:e>
                                      <m:sub>
                                        <m:r>
                                          <a:rPr lang="fr-FR" b="0" i="1" smtClean="0">
                                            <a:latin typeface="Cambria Math" panose="02040503050406030204" pitchFamily="18" charset="0"/>
                                          </a:rPr>
                                          <m:t>3</m:t>
                                        </m:r>
                                      </m:sub>
                                    </m:sSub>
                                  </m:e>
                                  <m:sub>
                                    <m:d>
                                      <m:dPr>
                                        <m:ctrlPr>
                                          <a:rPr lang="fr-FR" b="0" i="1" smtClean="0">
                                            <a:latin typeface="Cambria Math" panose="02040503050406030204" pitchFamily="18" charset="0"/>
                                          </a:rPr>
                                        </m:ctrlPr>
                                      </m:dPr>
                                      <m:e>
                                        <m:r>
                                          <a:rPr lang="fr-FR" b="0" i="1" smtClean="0">
                                            <a:latin typeface="Cambria Math" panose="02040503050406030204" pitchFamily="18" charset="0"/>
                                          </a:rPr>
                                          <m:t>𝑎𝑞</m:t>
                                        </m:r>
                                      </m:e>
                                    </m:d>
                                  </m:sub>
                                </m:sSub>
                              </m:oMath>
                            </m:oMathPara>
                          </a14:m>
                          <a:endParaRPr lang="fr-F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9,2</a:t>
                          </a:r>
                        </a:p>
                      </a:txBody>
                      <a:tcPr/>
                    </a:tc>
                    <a:extLst>
                      <a:ext uri="{0D108BD9-81ED-4DB2-BD59-A6C34878D82A}">
                        <a16:rowId xmlns:a16="http://schemas.microsoft.com/office/drawing/2014/main" val="506128133"/>
                      </a:ext>
                    </a:extLst>
                  </a:tr>
                  <a:tr h="3887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fr-FR" b="0" i="1" smtClean="0">
                                    <a:latin typeface="Cambria Math" panose="02040503050406030204" pitchFamily="18" charset="0"/>
                                  </a:rPr>
                                  <m:t>𝐻𝐶</m:t>
                                </m:r>
                                <m:sSub>
                                  <m:sSubPr>
                                    <m:ctrlPr>
                                      <a:rPr lang="fr-FR" b="0" i="1" smtClean="0">
                                        <a:latin typeface="Cambria Math" panose="02040503050406030204" pitchFamily="18" charset="0"/>
                                      </a:rPr>
                                    </m:ctrlPr>
                                  </m:sSubPr>
                                  <m:e>
                                    <m:sSubSup>
                                      <m:sSubSupPr>
                                        <m:ctrlPr>
                                          <a:rPr lang="fr-FR" b="0" i="1" smtClean="0">
                                            <a:latin typeface="Cambria Math" panose="02040503050406030204" pitchFamily="18" charset="0"/>
                                          </a:rPr>
                                        </m:ctrlPr>
                                      </m:sSubSupPr>
                                      <m:e>
                                        <m:r>
                                          <a:rPr lang="fr-FR" b="0" i="1" smtClean="0">
                                            <a:latin typeface="Cambria Math" panose="02040503050406030204" pitchFamily="18" charset="0"/>
                                          </a:rPr>
                                          <m:t>𝑂</m:t>
                                        </m:r>
                                      </m:e>
                                      <m:sub>
                                        <m:r>
                                          <a:rPr lang="fr-FR" b="0" i="1" smtClean="0">
                                            <a:latin typeface="Cambria Math" panose="02040503050406030204" pitchFamily="18" charset="0"/>
                                          </a:rPr>
                                          <m:t>3</m:t>
                                        </m:r>
                                      </m:sub>
                                      <m:sup>
                                        <m:r>
                                          <a:rPr lang="fr-FR" b="0" i="1" smtClean="0">
                                            <a:latin typeface="Cambria Math" panose="02040503050406030204" pitchFamily="18" charset="0"/>
                                          </a:rPr>
                                          <m:t>−</m:t>
                                        </m:r>
                                      </m:sup>
                                    </m:sSubSup>
                                  </m:e>
                                  <m:sub>
                                    <m:d>
                                      <m:dPr>
                                        <m:ctrlPr>
                                          <a:rPr lang="fr-FR" b="0" i="1" smtClean="0">
                                            <a:latin typeface="Cambria Math" panose="02040503050406030204" pitchFamily="18" charset="0"/>
                                          </a:rPr>
                                        </m:ctrlPr>
                                      </m:dPr>
                                      <m:e>
                                        <m:r>
                                          <a:rPr lang="fr-FR" b="0" i="1" smtClean="0">
                                            <a:latin typeface="Cambria Math" panose="02040503050406030204" pitchFamily="18" charset="0"/>
                                          </a:rPr>
                                          <m:t>𝑎𝑞</m:t>
                                        </m:r>
                                      </m:e>
                                    </m:d>
                                  </m:sub>
                                </m:sSub>
                              </m:oMath>
                            </m:oMathPara>
                          </a14:m>
                          <a:endParaRPr lang="fr-FR" dirty="0"/>
                        </a:p>
                      </a:txBody>
                      <a:tcPr/>
                    </a:tc>
                    <a:tc>
                      <a:txBody>
                        <a:bodyPr/>
                        <a:lstStyle/>
                        <a:p>
                          <a14:m>
                            <m:oMathPara xmlns:m="http://schemas.openxmlformats.org/officeDocument/2006/math">
                              <m:oMathParaPr>
                                <m:jc m:val="centerGroup"/>
                              </m:oMathParaPr>
                              <m:oMath xmlns:m="http://schemas.openxmlformats.org/officeDocument/2006/math">
                                <m:r>
                                  <a:rPr lang="fr-FR" b="0" i="1" smtClean="0">
                                    <a:latin typeface="Cambria Math" panose="02040503050406030204" pitchFamily="18" charset="0"/>
                                  </a:rPr>
                                  <m:t>𝐶</m:t>
                                </m:r>
                                <m:sSub>
                                  <m:sSubPr>
                                    <m:ctrlPr>
                                      <a:rPr lang="fr-FR" b="0" i="1" smtClean="0">
                                        <a:latin typeface="Cambria Math" panose="02040503050406030204" pitchFamily="18" charset="0"/>
                                      </a:rPr>
                                    </m:ctrlPr>
                                  </m:sSubPr>
                                  <m:e>
                                    <m:sSubSup>
                                      <m:sSubSupPr>
                                        <m:ctrlPr>
                                          <a:rPr lang="fr-FR" b="0" i="1" smtClean="0">
                                            <a:latin typeface="Cambria Math" panose="02040503050406030204" pitchFamily="18" charset="0"/>
                                          </a:rPr>
                                        </m:ctrlPr>
                                      </m:sSubSupPr>
                                      <m:e>
                                        <m:r>
                                          <a:rPr lang="fr-FR" b="0" i="1" smtClean="0">
                                            <a:latin typeface="Cambria Math" panose="02040503050406030204" pitchFamily="18" charset="0"/>
                                          </a:rPr>
                                          <m:t>𝑂</m:t>
                                        </m:r>
                                      </m:e>
                                      <m:sub>
                                        <m:r>
                                          <a:rPr lang="fr-FR" b="0" i="1" smtClean="0">
                                            <a:latin typeface="Cambria Math" panose="02040503050406030204" pitchFamily="18" charset="0"/>
                                          </a:rPr>
                                          <m:t>3</m:t>
                                        </m:r>
                                      </m:sub>
                                      <m:sup>
                                        <m:r>
                                          <a:rPr lang="fr-FR" b="0" i="1" smtClean="0">
                                            <a:latin typeface="Cambria Math" panose="02040503050406030204" pitchFamily="18" charset="0"/>
                                          </a:rPr>
                                          <m:t>2−</m:t>
                                        </m:r>
                                      </m:sup>
                                    </m:sSubSup>
                                  </m:e>
                                  <m:sub>
                                    <m:d>
                                      <m:dPr>
                                        <m:ctrlPr>
                                          <a:rPr lang="fr-FR" b="0" i="1" smtClean="0">
                                            <a:latin typeface="Cambria Math" panose="02040503050406030204" pitchFamily="18" charset="0"/>
                                          </a:rPr>
                                        </m:ctrlPr>
                                      </m:dPr>
                                      <m:e>
                                        <m:r>
                                          <a:rPr lang="fr-FR" b="0" i="1" smtClean="0">
                                            <a:latin typeface="Cambria Math" panose="02040503050406030204" pitchFamily="18" charset="0"/>
                                          </a:rPr>
                                          <m:t>𝑎𝑞</m:t>
                                        </m:r>
                                      </m:e>
                                    </m:d>
                                  </m:sub>
                                </m:sSub>
                              </m:oMath>
                            </m:oMathPara>
                          </a14:m>
                          <a:endParaRPr lang="fr-FR" dirty="0"/>
                        </a:p>
                      </a:txBody>
                      <a:tcPr/>
                    </a:tc>
                    <a:tc>
                      <a:txBody>
                        <a:bodyPr/>
                        <a:lstStyle/>
                        <a:p>
                          <a:r>
                            <a:rPr lang="fr-FR" dirty="0"/>
                            <a:t>10,3</a:t>
                          </a:r>
                        </a:p>
                      </a:txBody>
                      <a:tcPr/>
                    </a:tc>
                    <a:extLst>
                      <a:ext uri="{0D108BD9-81ED-4DB2-BD59-A6C34878D82A}">
                        <a16:rowId xmlns:a16="http://schemas.microsoft.com/office/drawing/2014/main" val="130329583"/>
                      </a:ext>
                    </a:extLst>
                  </a:tr>
                  <a:tr h="388718">
                    <a:tc>
                      <a:txBody>
                        <a:bodyPr/>
                        <a:lstStyle/>
                        <a:p>
                          <a14:m>
                            <m:oMathPara xmlns:m="http://schemas.openxmlformats.org/officeDocument/2006/math">
                              <m:oMathParaPr>
                                <m:jc m:val="centerGroup"/>
                              </m:oMathParaPr>
                              <m:oMath xmlns:m="http://schemas.openxmlformats.org/officeDocument/2006/math">
                                <m:sSub>
                                  <m:sSubPr>
                                    <m:ctrlPr>
                                      <a:rPr lang="fr-FR" b="0" i="1" smtClean="0">
                                        <a:latin typeface="Cambria Math" panose="02040503050406030204" pitchFamily="18" charset="0"/>
                                      </a:rPr>
                                    </m:ctrlPr>
                                  </m:sSubPr>
                                  <m:e>
                                    <m:r>
                                      <a:rPr lang="fr-FR" b="0" i="1" smtClean="0">
                                        <a:latin typeface="Cambria Math" panose="02040503050406030204" pitchFamily="18" charset="0"/>
                                      </a:rPr>
                                      <m:t>𝐻</m:t>
                                    </m:r>
                                  </m:e>
                                  <m:sub>
                                    <m:r>
                                      <a:rPr lang="fr-FR" b="0" i="1" smtClean="0">
                                        <a:latin typeface="Cambria Math" panose="02040503050406030204" pitchFamily="18" charset="0"/>
                                      </a:rPr>
                                      <m:t>2</m:t>
                                    </m:r>
                                  </m:sub>
                                </m:sSub>
                                <m:sSub>
                                  <m:sSubPr>
                                    <m:ctrlPr>
                                      <a:rPr lang="fr-FR" b="0" i="1" smtClean="0">
                                        <a:latin typeface="Cambria Math" panose="02040503050406030204" pitchFamily="18" charset="0"/>
                                      </a:rPr>
                                    </m:ctrlPr>
                                  </m:sSubPr>
                                  <m:e>
                                    <m:r>
                                      <a:rPr lang="fr-FR" b="0" i="1" smtClean="0">
                                        <a:latin typeface="Cambria Math" panose="02040503050406030204" pitchFamily="18" charset="0"/>
                                      </a:rPr>
                                      <m:t>𝑂</m:t>
                                    </m:r>
                                  </m:e>
                                  <m:sub>
                                    <m:d>
                                      <m:dPr>
                                        <m:ctrlPr>
                                          <a:rPr lang="fr-FR" b="0" i="1" smtClean="0">
                                            <a:latin typeface="Cambria Math" panose="02040503050406030204" pitchFamily="18" charset="0"/>
                                          </a:rPr>
                                        </m:ctrlPr>
                                      </m:dPr>
                                      <m:e>
                                        <m:r>
                                          <a:rPr lang="fr-FR" b="0" i="1" smtClean="0">
                                            <a:latin typeface="Cambria Math" panose="02040503050406030204" pitchFamily="18" charset="0"/>
                                          </a:rPr>
                                          <m:t>𝑙</m:t>
                                        </m:r>
                                      </m:e>
                                    </m:d>
                                  </m:sub>
                                </m:sSub>
                              </m:oMath>
                            </m:oMathPara>
                          </a14:m>
                          <a:endParaRPr lang="fr-FR" dirty="0"/>
                        </a:p>
                      </a:txBody>
                      <a:tcPr/>
                    </a:tc>
                    <a:tc>
                      <a:txBody>
                        <a:bodyPr/>
                        <a:lstStyle/>
                        <a:p>
                          <a14:m>
                            <m:oMathPara xmlns:m="http://schemas.openxmlformats.org/officeDocument/2006/math">
                              <m:oMathParaPr>
                                <m:jc m:val="centerGroup"/>
                              </m:oMathParaPr>
                              <m:oMath xmlns:m="http://schemas.openxmlformats.org/officeDocument/2006/math">
                                <m:r>
                                  <a:rPr lang="fr-FR" b="0" i="1" smtClean="0">
                                    <a:latin typeface="Cambria Math" panose="02040503050406030204" pitchFamily="18" charset="0"/>
                                  </a:rPr>
                                  <m:t>𝐻</m:t>
                                </m:r>
                                <m:sSubSup>
                                  <m:sSubSupPr>
                                    <m:ctrlPr>
                                      <a:rPr lang="fr-FR" b="0" i="1" smtClean="0">
                                        <a:latin typeface="Cambria Math" panose="02040503050406030204" pitchFamily="18" charset="0"/>
                                      </a:rPr>
                                    </m:ctrlPr>
                                  </m:sSubSupPr>
                                  <m:e>
                                    <m:r>
                                      <a:rPr lang="fr-FR" b="0" i="1" smtClean="0">
                                        <a:latin typeface="Cambria Math" panose="02040503050406030204" pitchFamily="18" charset="0"/>
                                      </a:rPr>
                                      <m:t>𝑂</m:t>
                                    </m:r>
                                  </m:e>
                                  <m:sub>
                                    <m:d>
                                      <m:dPr>
                                        <m:ctrlPr>
                                          <a:rPr lang="fr-FR" b="0" i="1" smtClean="0">
                                            <a:latin typeface="Cambria Math" panose="02040503050406030204" pitchFamily="18" charset="0"/>
                                          </a:rPr>
                                        </m:ctrlPr>
                                      </m:dPr>
                                      <m:e>
                                        <m:r>
                                          <a:rPr lang="fr-FR" b="0" i="1" smtClean="0">
                                            <a:latin typeface="Cambria Math" panose="02040503050406030204" pitchFamily="18" charset="0"/>
                                          </a:rPr>
                                          <m:t>𝑎𝑞</m:t>
                                        </m:r>
                                      </m:e>
                                    </m:d>
                                  </m:sub>
                                  <m:sup>
                                    <m:r>
                                      <a:rPr lang="fr-FR" b="0" i="1" smtClean="0">
                                        <a:latin typeface="Cambria Math" panose="02040503050406030204" pitchFamily="18" charset="0"/>
                                      </a:rPr>
                                      <m:t>−</m:t>
                                    </m:r>
                                  </m:sup>
                                </m:sSubSup>
                              </m:oMath>
                            </m:oMathPara>
                          </a14:m>
                          <a:endParaRPr lang="fr-FR" dirty="0"/>
                        </a:p>
                      </a:txBody>
                      <a:tcPr/>
                    </a:tc>
                    <a:tc>
                      <a:txBody>
                        <a:bodyPr/>
                        <a:lstStyle/>
                        <a:p>
                          <a:r>
                            <a:rPr lang="fr-FR" dirty="0"/>
                            <a:t>14</a:t>
                          </a:r>
                        </a:p>
                      </a:txBody>
                      <a:tcPr/>
                    </a:tc>
                    <a:extLst>
                      <a:ext uri="{0D108BD9-81ED-4DB2-BD59-A6C34878D82A}">
                        <a16:rowId xmlns:a16="http://schemas.microsoft.com/office/drawing/2014/main" val="3106334654"/>
                      </a:ext>
                    </a:extLst>
                  </a:tr>
                </a:tbl>
              </a:graphicData>
            </a:graphic>
          </p:graphicFrame>
        </mc:Choice>
        <mc:Fallback>
          <p:graphicFrame>
            <p:nvGraphicFramePr>
              <p:cNvPr id="4" name="Tableau 3">
                <a:extLst>
                  <a:ext uri="{FF2B5EF4-FFF2-40B4-BE49-F238E27FC236}">
                    <a16:creationId xmlns:a16="http://schemas.microsoft.com/office/drawing/2014/main" id="{A8B8AD63-9AD0-4A0C-92ED-8FBFBEF63DDC}"/>
                  </a:ext>
                </a:extLst>
              </p:cNvPr>
              <p:cNvGraphicFramePr>
                <a:graphicFrameLocks noGrp="1"/>
              </p:cNvGraphicFramePr>
              <p:nvPr>
                <p:extLst>
                  <p:ext uri="{D42A27DB-BD31-4B8C-83A1-F6EECF244321}">
                    <p14:modId xmlns:p14="http://schemas.microsoft.com/office/powerpoint/2010/main" val="3565561939"/>
                  </p:ext>
                </p:extLst>
              </p:nvPr>
            </p:nvGraphicFramePr>
            <p:xfrm>
              <a:off x="2032000" y="1988193"/>
              <a:ext cx="8127999" cy="2948512"/>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1956464116"/>
                        </a:ext>
                      </a:extLst>
                    </a:gridCol>
                    <a:gridCol w="2709333">
                      <a:extLst>
                        <a:ext uri="{9D8B030D-6E8A-4147-A177-3AD203B41FA5}">
                          <a16:colId xmlns:a16="http://schemas.microsoft.com/office/drawing/2014/main" val="346199455"/>
                        </a:ext>
                      </a:extLst>
                    </a:gridCol>
                    <a:gridCol w="2709333">
                      <a:extLst>
                        <a:ext uri="{9D8B030D-6E8A-4147-A177-3AD203B41FA5}">
                          <a16:colId xmlns:a16="http://schemas.microsoft.com/office/drawing/2014/main" val="2452496166"/>
                        </a:ext>
                      </a:extLst>
                    </a:gridCol>
                  </a:tblGrid>
                  <a:tr h="383392">
                    <a:tc>
                      <a:txBody>
                        <a:bodyPr/>
                        <a:lstStyle/>
                        <a:p>
                          <a:r>
                            <a:rPr lang="fr-FR" dirty="0"/>
                            <a:t>Acide conjugué</a:t>
                          </a:r>
                        </a:p>
                      </a:txBody>
                      <a:tcPr/>
                    </a:tc>
                    <a:tc>
                      <a:txBody>
                        <a:bodyPr/>
                        <a:lstStyle/>
                        <a:p>
                          <a:r>
                            <a:rPr lang="fr-FR" dirty="0"/>
                            <a:t>Base conjuguée</a:t>
                          </a:r>
                        </a:p>
                      </a:txBody>
                      <a:tcPr/>
                    </a:tc>
                    <a:tc>
                      <a:txBody>
                        <a:bodyPr/>
                        <a:lstStyle/>
                        <a:p>
                          <a:r>
                            <a:rPr lang="fr-FR" dirty="0" err="1"/>
                            <a:t>pKa</a:t>
                          </a:r>
                          <a:r>
                            <a:rPr lang="fr-FR" dirty="0"/>
                            <a:t> à 25°C</a:t>
                          </a:r>
                        </a:p>
                      </a:txBody>
                      <a:tcPr/>
                    </a:tc>
                    <a:extLst>
                      <a:ext uri="{0D108BD9-81ED-4DB2-BD59-A6C34878D82A}">
                        <a16:rowId xmlns:a16="http://schemas.microsoft.com/office/drawing/2014/main" val="1575241936"/>
                      </a:ext>
                    </a:extLst>
                  </a:tr>
                  <a:tr h="420268">
                    <a:tc>
                      <a:txBody>
                        <a:bodyPr/>
                        <a:lstStyle/>
                        <a:p>
                          <a:endParaRPr lang="fr-FR"/>
                        </a:p>
                      </a:txBody>
                      <a:tcPr>
                        <a:blipFill>
                          <a:blip r:embed="rId2"/>
                          <a:stretch>
                            <a:fillRect l="-225" t="-98551" r="-200674" b="-524638"/>
                          </a:stretch>
                        </a:blipFill>
                      </a:tcPr>
                    </a:tc>
                    <a:tc>
                      <a:txBody>
                        <a:bodyPr/>
                        <a:lstStyle/>
                        <a:p>
                          <a:endParaRPr lang="fr-FR"/>
                        </a:p>
                      </a:txBody>
                      <a:tcPr>
                        <a:blipFill>
                          <a:blip r:embed="rId2"/>
                          <a:stretch>
                            <a:fillRect l="-100450" t="-98551" r="-101126" b="-524638"/>
                          </a:stretch>
                        </a:blipFill>
                      </a:tcPr>
                    </a:tc>
                    <a:tc>
                      <a:txBody>
                        <a:bodyPr/>
                        <a:lstStyle/>
                        <a:p>
                          <a:r>
                            <a:rPr lang="fr-FR" dirty="0"/>
                            <a:t>0</a:t>
                          </a:r>
                        </a:p>
                      </a:txBody>
                      <a:tcPr/>
                    </a:tc>
                    <a:extLst>
                      <a:ext uri="{0D108BD9-81ED-4DB2-BD59-A6C34878D82A}">
                        <a16:rowId xmlns:a16="http://schemas.microsoft.com/office/drawing/2014/main" val="960529269"/>
                      </a:ext>
                    </a:extLst>
                  </a:tr>
                  <a:tr h="448956">
                    <a:tc>
                      <a:txBody>
                        <a:bodyPr/>
                        <a:lstStyle/>
                        <a:p>
                          <a:endParaRPr lang="fr-FR"/>
                        </a:p>
                      </a:txBody>
                      <a:tcPr>
                        <a:blipFill>
                          <a:blip r:embed="rId2"/>
                          <a:stretch>
                            <a:fillRect l="-225" t="-185135" r="-200674" b="-389189"/>
                          </a:stretch>
                        </a:blipFill>
                      </a:tcPr>
                    </a:tc>
                    <a:tc>
                      <a:txBody>
                        <a:bodyPr/>
                        <a:lstStyle/>
                        <a:p>
                          <a:endParaRPr lang="fr-FR"/>
                        </a:p>
                      </a:txBody>
                      <a:tcPr>
                        <a:blipFill>
                          <a:blip r:embed="rId2"/>
                          <a:stretch>
                            <a:fillRect l="-100450" t="-185135" r="-101126" b="-389189"/>
                          </a:stretch>
                        </a:blip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4,8</a:t>
                          </a:r>
                        </a:p>
                      </a:txBody>
                      <a:tcPr/>
                    </a:tc>
                    <a:extLst>
                      <a:ext uri="{0D108BD9-81ED-4DB2-BD59-A6C34878D82A}">
                        <a16:rowId xmlns:a16="http://schemas.microsoft.com/office/drawing/2014/main" val="1817198471"/>
                      </a:ext>
                    </a:extLst>
                  </a:tr>
                  <a:tr h="428435">
                    <a:tc>
                      <a:txBody>
                        <a:bodyPr/>
                        <a:lstStyle/>
                        <a:p>
                          <a:endParaRPr lang="fr-FR"/>
                        </a:p>
                      </a:txBody>
                      <a:tcPr>
                        <a:blipFill>
                          <a:blip r:embed="rId2"/>
                          <a:stretch>
                            <a:fillRect l="-225" t="-301429" r="-200674" b="-311429"/>
                          </a:stretch>
                        </a:blipFill>
                      </a:tcPr>
                    </a:tc>
                    <a:tc>
                      <a:txBody>
                        <a:bodyPr/>
                        <a:lstStyle/>
                        <a:p>
                          <a:endParaRPr lang="fr-FR"/>
                        </a:p>
                      </a:txBody>
                      <a:tcPr>
                        <a:blipFill>
                          <a:blip r:embed="rId2"/>
                          <a:stretch>
                            <a:fillRect l="-100450" t="-301429" r="-101126" b="-311429"/>
                          </a:stretch>
                        </a:blip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6,4</a:t>
                          </a:r>
                        </a:p>
                      </a:txBody>
                      <a:tcPr/>
                    </a:tc>
                    <a:extLst>
                      <a:ext uri="{0D108BD9-81ED-4DB2-BD59-A6C34878D82A}">
                        <a16:rowId xmlns:a16="http://schemas.microsoft.com/office/drawing/2014/main" val="3746457475"/>
                      </a:ext>
                    </a:extLst>
                  </a:tr>
                  <a:tr h="428308">
                    <a:tc>
                      <a:txBody>
                        <a:bodyPr/>
                        <a:lstStyle/>
                        <a:p>
                          <a:endParaRPr lang="fr-FR"/>
                        </a:p>
                      </a:txBody>
                      <a:tcPr>
                        <a:blipFill>
                          <a:blip r:embed="rId2"/>
                          <a:stretch>
                            <a:fillRect l="-225" t="-401429" r="-200674" b="-211429"/>
                          </a:stretch>
                        </a:blipFill>
                      </a:tcPr>
                    </a:tc>
                    <a:tc>
                      <a:txBody>
                        <a:bodyPr/>
                        <a:lstStyle/>
                        <a:p>
                          <a:endParaRPr lang="fr-FR"/>
                        </a:p>
                      </a:txBody>
                      <a:tcPr>
                        <a:blipFill>
                          <a:blip r:embed="rId2"/>
                          <a:stretch>
                            <a:fillRect l="-100450" t="-401429" r="-101126" b="-211429"/>
                          </a:stretch>
                        </a:blip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9,2</a:t>
                          </a:r>
                        </a:p>
                      </a:txBody>
                      <a:tcPr/>
                    </a:tc>
                    <a:extLst>
                      <a:ext uri="{0D108BD9-81ED-4DB2-BD59-A6C34878D82A}">
                        <a16:rowId xmlns:a16="http://schemas.microsoft.com/office/drawing/2014/main" val="506128133"/>
                      </a:ext>
                    </a:extLst>
                  </a:tr>
                  <a:tr h="438214">
                    <a:tc>
                      <a:txBody>
                        <a:bodyPr/>
                        <a:lstStyle/>
                        <a:p>
                          <a:endParaRPr lang="fr-FR"/>
                        </a:p>
                      </a:txBody>
                      <a:tcPr>
                        <a:blipFill>
                          <a:blip r:embed="rId2"/>
                          <a:stretch>
                            <a:fillRect l="-225" t="-487500" r="-200674" b="-105556"/>
                          </a:stretch>
                        </a:blipFill>
                      </a:tcPr>
                    </a:tc>
                    <a:tc>
                      <a:txBody>
                        <a:bodyPr/>
                        <a:lstStyle/>
                        <a:p>
                          <a:endParaRPr lang="fr-FR"/>
                        </a:p>
                      </a:txBody>
                      <a:tcPr>
                        <a:blipFill>
                          <a:blip r:embed="rId2"/>
                          <a:stretch>
                            <a:fillRect l="-100450" t="-487500" r="-101126" b="-105556"/>
                          </a:stretch>
                        </a:blipFill>
                      </a:tcPr>
                    </a:tc>
                    <a:tc>
                      <a:txBody>
                        <a:bodyPr/>
                        <a:lstStyle/>
                        <a:p>
                          <a:r>
                            <a:rPr lang="fr-FR" dirty="0"/>
                            <a:t>10,3</a:t>
                          </a:r>
                        </a:p>
                      </a:txBody>
                      <a:tcPr/>
                    </a:tc>
                    <a:extLst>
                      <a:ext uri="{0D108BD9-81ED-4DB2-BD59-A6C34878D82A}">
                        <a16:rowId xmlns:a16="http://schemas.microsoft.com/office/drawing/2014/main" val="130329583"/>
                      </a:ext>
                    </a:extLst>
                  </a:tr>
                  <a:tr h="400939">
                    <a:tc>
                      <a:txBody>
                        <a:bodyPr/>
                        <a:lstStyle/>
                        <a:p>
                          <a:endParaRPr lang="fr-FR"/>
                        </a:p>
                      </a:txBody>
                      <a:tcPr>
                        <a:blipFill>
                          <a:blip r:embed="rId2"/>
                          <a:stretch>
                            <a:fillRect l="-225" t="-640909" r="-200674" b="-15152"/>
                          </a:stretch>
                        </a:blipFill>
                      </a:tcPr>
                    </a:tc>
                    <a:tc>
                      <a:txBody>
                        <a:bodyPr/>
                        <a:lstStyle/>
                        <a:p>
                          <a:endParaRPr lang="fr-FR"/>
                        </a:p>
                      </a:txBody>
                      <a:tcPr>
                        <a:blipFill>
                          <a:blip r:embed="rId2"/>
                          <a:stretch>
                            <a:fillRect l="-100450" t="-640909" r="-101126" b="-15152"/>
                          </a:stretch>
                        </a:blipFill>
                      </a:tcPr>
                    </a:tc>
                    <a:tc>
                      <a:txBody>
                        <a:bodyPr/>
                        <a:lstStyle/>
                        <a:p>
                          <a:r>
                            <a:rPr lang="fr-FR" dirty="0"/>
                            <a:t>14</a:t>
                          </a:r>
                        </a:p>
                      </a:txBody>
                      <a:tcPr/>
                    </a:tc>
                    <a:extLst>
                      <a:ext uri="{0D108BD9-81ED-4DB2-BD59-A6C34878D82A}">
                        <a16:rowId xmlns:a16="http://schemas.microsoft.com/office/drawing/2014/main" val="3106334654"/>
                      </a:ext>
                    </a:extLst>
                  </a:tr>
                </a:tbl>
              </a:graphicData>
            </a:graphic>
          </p:graphicFrame>
        </mc:Fallback>
      </mc:AlternateContent>
    </p:spTree>
    <p:extLst>
      <p:ext uri="{BB962C8B-B14F-4D97-AF65-F5344CB8AC3E}">
        <p14:creationId xmlns:p14="http://schemas.microsoft.com/office/powerpoint/2010/main" val="1695092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FF9660-24AE-4FCD-AC9E-BAEA3B0B479C}"/>
              </a:ext>
            </a:extLst>
          </p:cNvPr>
          <p:cNvSpPr>
            <a:spLocks noGrp="1"/>
          </p:cNvSpPr>
          <p:nvPr>
            <p:ph type="title"/>
          </p:nvPr>
        </p:nvSpPr>
        <p:spPr/>
        <p:txBody>
          <a:bodyPr/>
          <a:lstStyle/>
          <a:p>
            <a:r>
              <a:rPr lang="fr-FR" dirty="0"/>
              <a:t>Position de la leçon :</a:t>
            </a:r>
          </a:p>
        </p:txBody>
      </p:sp>
      <p:graphicFrame>
        <p:nvGraphicFramePr>
          <p:cNvPr id="4" name="Tableau 3">
            <a:extLst>
              <a:ext uri="{FF2B5EF4-FFF2-40B4-BE49-F238E27FC236}">
                <a16:creationId xmlns:a16="http://schemas.microsoft.com/office/drawing/2014/main" id="{22776FB8-23FF-4859-B49C-C5C0AAE5067E}"/>
              </a:ext>
            </a:extLst>
          </p:cNvPr>
          <p:cNvGraphicFramePr>
            <a:graphicFrameLocks noGrp="1"/>
          </p:cNvGraphicFramePr>
          <p:nvPr>
            <p:extLst>
              <p:ext uri="{D42A27DB-BD31-4B8C-83A1-F6EECF244321}">
                <p14:modId xmlns:p14="http://schemas.microsoft.com/office/powerpoint/2010/main" val="402942623"/>
              </p:ext>
            </p:extLst>
          </p:nvPr>
        </p:nvGraphicFramePr>
        <p:xfrm>
          <a:off x="2032000" y="2464576"/>
          <a:ext cx="8128000" cy="229616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895780030"/>
                    </a:ext>
                  </a:extLst>
                </a:gridCol>
                <a:gridCol w="4064000">
                  <a:extLst>
                    <a:ext uri="{9D8B030D-6E8A-4147-A177-3AD203B41FA5}">
                      <a16:colId xmlns:a16="http://schemas.microsoft.com/office/drawing/2014/main" val="3179276206"/>
                    </a:ext>
                  </a:extLst>
                </a:gridCol>
              </a:tblGrid>
              <a:tr h="370840">
                <a:tc>
                  <a:txBody>
                    <a:bodyPr/>
                    <a:lstStyle/>
                    <a:p>
                      <a:r>
                        <a:rPr lang="fr-FR" dirty="0"/>
                        <a:t>Précédemment vu dans l’année</a:t>
                      </a:r>
                    </a:p>
                  </a:txBody>
                  <a:tcPr/>
                </a:tc>
                <a:tc>
                  <a:txBody>
                    <a:bodyPr/>
                    <a:lstStyle/>
                    <a:p>
                      <a:r>
                        <a:rPr lang="fr-FR" dirty="0"/>
                        <a:t>Notions réutilisées dans cette leçon</a:t>
                      </a:r>
                    </a:p>
                  </a:txBody>
                  <a:tcPr/>
                </a:tc>
                <a:extLst>
                  <a:ext uri="{0D108BD9-81ED-4DB2-BD59-A6C34878D82A}">
                    <a16:rowId xmlns:a16="http://schemas.microsoft.com/office/drawing/2014/main" val="1803355428"/>
                  </a:ext>
                </a:extLst>
              </a:tr>
              <a:tr h="370840">
                <a:tc>
                  <a:txBody>
                    <a:bodyPr/>
                    <a:lstStyle/>
                    <a:p>
                      <a:r>
                        <a:rPr lang="fr-FR" dirty="0"/>
                        <a:t>Evolution d’un système physico-chimique</a:t>
                      </a:r>
                    </a:p>
                  </a:txBody>
                  <a:tcPr/>
                </a:tc>
                <a:tc>
                  <a:txBody>
                    <a:bodyPr/>
                    <a:lstStyle/>
                    <a:p>
                      <a:r>
                        <a:rPr lang="fr-FR" dirty="0"/>
                        <a:t>Tableau d’avancement</a:t>
                      </a:r>
                    </a:p>
                    <a:p>
                      <a:r>
                        <a:rPr lang="fr-FR" dirty="0"/>
                        <a:t>Activité d’un constituant</a:t>
                      </a:r>
                    </a:p>
                    <a:p>
                      <a:r>
                        <a:rPr lang="fr-FR" dirty="0"/>
                        <a:t>Etat d’équilibre et constante d’équilibre</a:t>
                      </a:r>
                    </a:p>
                  </a:txBody>
                  <a:tcPr/>
                </a:tc>
                <a:extLst>
                  <a:ext uri="{0D108BD9-81ED-4DB2-BD59-A6C34878D82A}">
                    <a16:rowId xmlns:a16="http://schemas.microsoft.com/office/drawing/2014/main" val="3889213060"/>
                  </a:ext>
                </a:extLst>
              </a:tr>
              <a:tr h="370840">
                <a:tc>
                  <a:txBody>
                    <a:bodyPr/>
                    <a:lstStyle/>
                    <a:p>
                      <a:r>
                        <a:rPr lang="fr-FR" dirty="0"/>
                        <a:t>Cinétique chimique</a:t>
                      </a:r>
                    </a:p>
                  </a:txBody>
                  <a:tcPr/>
                </a:tc>
                <a:tc>
                  <a:txBody>
                    <a:bodyPr/>
                    <a:lstStyle/>
                    <a:p>
                      <a:r>
                        <a:rPr lang="fr-FR" dirty="0"/>
                        <a:t>Tracé de droites pour déterminer des grandeurs d’intérêt</a:t>
                      </a:r>
                    </a:p>
                  </a:txBody>
                  <a:tcPr/>
                </a:tc>
                <a:extLst>
                  <a:ext uri="{0D108BD9-81ED-4DB2-BD59-A6C34878D82A}">
                    <a16:rowId xmlns:a16="http://schemas.microsoft.com/office/drawing/2014/main" val="4249000303"/>
                  </a:ext>
                </a:extLst>
              </a:tr>
              <a:tr h="370840">
                <a:tc>
                  <a:txBody>
                    <a:bodyPr/>
                    <a:lstStyle/>
                    <a:p>
                      <a:r>
                        <a:rPr lang="fr-FR" dirty="0"/>
                        <a:t>Conductimétrie (en TP)</a:t>
                      </a:r>
                    </a:p>
                  </a:txBody>
                  <a:tcPr/>
                </a:tc>
                <a:tc>
                  <a:txBody>
                    <a:bodyPr/>
                    <a:lstStyle/>
                    <a:p>
                      <a:r>
                        <a:rPr lang="fr-FR" dirty="0"/>
                        <a:t>Loi de Kohlrausch</a:t>
                      </a:r>
                    </a:p>
                  </a:txBody>
                  <a:tcPr/>
                </a:tc>
                <a:extLst>
                  <a:ext uri="{0D108BD9-81ED-4DB2-BD59-A6C34878D82A}">
                    <a16:rowId xmlns:a16="http://schemas.microsoft.com/office/drawing/2014/main" val="1307594091"/>
                  </a:ext>
                </a:extLst>
              </a:tr>
            </a:tbl>
          </a:graphicData>
        </a:graphic>
      </p:graphicFrame>
    </p:spTree>
    <p:extLst>
      <p:ext uri="{BB962C8B-B14F-4D97-AF65-F5344CB8AC3E}">
        <p14:creationId xmlns:p14="http://schemas.microsoft.com/office/powerpoint/2010/main" val="2461436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826485A-ACBE-4E6C-86A2-5D4B6D794AEA}"/>
              </a:ext>
            </a:extLst>
          </p:cNvPr>
          <p:cNvSpPr>
            <a:spLocks noGrp="1"/>
          </p:cNvSpPr>
          <p:nvPr>
            <p:ph type="title"/>
          </p:nvPr>
        </p:nvSpPr>
        <p:spPr/>
        <p:txBody>
          <a:bodyPr/>
          <a:lstStyle/>
          <a:p>
            <a:r>
              <a:rPr lang="fr-FR" dirty="0"/>
              <a:t>Difficultés de la leçon</a:t>
            </a:r>
          </a:p>
        </p:txBody>
      </p:sp>
      <p:sp>
        <p:nvSpPr>
          <p:cNvPr id="3" name="Espace réservé du contenu 2">
            <a:extLst>
              <a:ext uri="{FF2B5EF4-FFF2-40B4-BE49-F238E27FC236}">
                <a16:creationId xmlns:a16="http://schemas.microsoft.com/office/drawing/2014/main" id="{9858B7D4-F207-4E99-B472-62DB52A2DF00}"/>
              </a:ext>
            </a:extLst>
          </p:cNvPr>
          <p:cNvSpPr>
            <a:spLocks noGrp="1"/>
          </p:cNvSpPr>
          <p:nvPr>
            <p:ph idx="1"/>
          </p:nvPr>
        </p:nvSpPr>
        <p:spPr/>
        <p:txBody>
          <a:bodyPr/>
          <a:lstStyle/>
          <a:p>
            <a:r>
              <a:rPr lang="fr-FR" dirty="0"/>
              <a:t>Notion d’acide et de base conjuguée</a:t>
            </a:r>
          </a:p>
          <a:p>
            <a:r>
              <a:rPr lang="fr-FR" dirty="0"/>
              <a:t>Particularité de l’eau</a:t>
            </a:r>
          </a:p>
          <a:p>
            <a:r>
              <a:rPr lang="fr-FR" dirty="0"/>
              <a:t>Distinction entre acide faible et fort, entre base faible et forte</a:t>
            </a:r>
          </a:p>
          <a:p>
            <a:endParaRPr lang="fr-FR" dirty="0"/>
          </a:p>
        </p:txBody>
      </p:sp>
    </p:spTree>
    <p:extLst>
      <p:ext uri="{BB962C8B-B14F-4D97-AF65-F5344CB8AC3E}">
        <p14:creationId xmlns:p14="http://schemas.microsoft.com/office/powerpoint/2010/main" val="719912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AD84E2-3375-4829-B926-9EF6E8B25B5E}"/>
              </a:ext>
            </a:extLst>
          </p:cNvPr>
          <p:cNvSpPr>
            <a:spLocks noGrp="1"/>
          </p:cNvSpPr>
          <p:nvPr>
            <p:ph type="ctrTitle"/>
          </p:nvPr>
        </p:nvSpPr>
        <p:spPr/>
        <p:txBody>
          <a:bodyPr/>
          <a:lstStyle/>
          <a:p>
            <a:r>
              <a:rPr lang="fr-FR" dirty="0"/>
              <a:t>Réactions acido-basiques</a:t>
            </a:r>
          </a:p>
        </p:txBody>
      </p:sp>
    </p:spTree>
    <p:extLst>
      <p:ext uri="{BB962C8B-B14F-4D97-AF65-F5344CB8AC3E}">
        <p14:creationId xmlns:p14="http://schemas.microsoft.com/office/powerpoint/2010/main" val="3220862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Espace réservé du contenu 2">
                <a:extLst>
                  <a:ext uri="{FF2B5EF4-FFF2-40B4-BE49-F238E27FC236}">
                    <a16:creationId xmlns:a16="http://schemas.microsoft.com/office/drawing/2014/main" id="{0E11F214-E4E6-4DDC-838D-C46641A6CF0A}"/>
                  </a:ext>
                </a:extLst>
              </p:cNvPr>
              <p:cNvSpPr>
                <a:spLocks noGrp="1"/>
              </p:cNvSpPr>
              <p:nvPr>
                <p:ph idx="1"/>
              </p:nvPr>
            </p:nvSpPr>
            <p:spPr>
              <a:xfrm>
                <a:off x="838200" y="553673"/>
                <a:ext cx="10515600" cy="5623290"/>
              </a:xfrm>
            </p:spPr>
            <p:txBody>
              <a:bodyPr/>
              <a:lstStyle/>
              <a:p>
                <a:r>
                  <a:rPr lang="fr-FR" b="1" dirty="0"/>
                  <a:t>Acide de Brönsted </a:t>
                </a:r>
                <a:r>
                  <a:rPr lang="fr-FR" dirty="0"/>
                  <a:t>: espèce susceptible de céder un proton </a:t>
                </a:r>
                <a14:m>
                  <m:oMath xmlns:m="http://schemas.openxmlformats.org/officeDocument/2006/math">
                    <m:sSup>
                      <m:sSupPr>
                        <m:ctrlPr>
                          <a:rPr lang="fr-FR" b="0" i="1" smtClean="0">
                            <a:latin typeface="Cambria Math" panose="02040503050406030204" pitchFamily="18" charset="0"/>
                          </a:rPr>
                        </m:ctrlPr>
                      </m:sSupPr>
                      <m:e>
                        <m:r>
                          <a:rPr lang="fr-FR" b="0" i="1" smtClean="0">
                            <a:latin typeface="Cambria Math" panose="02040503050406030204" pitchFamily="18" charset="0"/>
                          </a:rPr>
                          <m:t>𝐻</m:t>
                        </m:r>
                      </m:e>
                      <m:sup>
                        <m:r>
                          <a:rPr lang="fr-FR" b="0" i="1" smtClean="0">
                            <a:latin typeface="Cambria Math" panose="02040503050406030204" pitchFamily="18" charset="0"/>
                          </a:rPr>
                          <m:t>+</m:t>
                        </m:r>
                      </m:sup>
                    </m:sSup>
                  </m:oMath>
                </a14:m>
                <a:r>
                  <a:rPr lang="fr-FR" dirty="0"/>
                  <a:t>. C’est un donneur de proton.</a:t>
                </a:r>
              </a:p>
              <a:p>
                <a:pPr marL="0" indent="0">
                  <a:buNone/>
                </a:pPr>
                <a:r>
                  <a:rPr lang="fr-FR" dirty="0"/>
                  <a:t>Exemple : </a:t>
                </a:r>
                <a14:m>
                  <m:oMath xmlns:m="http://schemas.openxmlformats.org/officeDocument/2006/math">
                    <m:r>
                      <a:rPr lang="fr-FR" b="0" i="1" smtClean="0">
                        <a:latin typeface="Cambria Math" panose="02040503050406030204" pitchFamily="18" charset="0"/>
                      </a:rPr>
                      <m:t>𝐶</m:t>
                    </m:r>
                    <m:sSub>
                      <m:sSubPr>
                        <m:ctrlPr>
                          <a:rPr lang="fr-FR" b="0" i="1" smtClean="0">
                            <a:latin typeface="Cambria Math" panose="02040503050406030204" pitchFamily="18" charset="0"/>
                          </a:rPr>
                        </m:ctrlPr>
                      </m:sSubPr>
                      <m:e>
                        <m:r>
                          <a:rPr lang="fr-FR" b="0" i="1" smtClean="0">
                            <a:latin typeface="Cambria Math" panose="02040503050406030204" pitchFamily="18" charset="0"/>
                          </a:rPr>
                          <m:t>𝐻</m:t>
                        </m:r>
                      </m:e>
                      <m:sub>
                        <m:r>
                          <a:rPr lang="fr-FR" b="0" i="1" smtClean="0">
                            <a:latin typeface="Cambria Math" panose="02040503050406030204" pitchFamily="18" charset="0"/>
                          </a:rPr>
                          <m:t>3</m:t>
                        </m:r>
                      </m:sub>
                    </m:sSub>
                    <m:r>
                      <a:rPr lang="fr-FR" b="0" i="1" smtClean="0">
                        <a:latin typeface="Cambria Math" panose="02040503050406030204" pitchFamily="18" charset="0"/>
                      </a:rPr>
                      <m:t>𝐶𝑂𝑂</m:t>
                    </m:r>
                    <m:sSub>
                      <m:sSubPr>
                        <m:ctrlPr>
                          <a:rPr lang="fr-FR" b="0" i="1" smtClean="0">
                            <a:latin typeface="Cambria Math" panose="02040503050406030204" pitchFamily="18" charset="0"/>
                          </a:rPr>
                        </m:ctrlPr>
                      </m:sSubPr>
                      <m:e>
                        <m:r>
                          <a:rPr lang="fr-FR" b="0" i="1" smtClean="0">
                            <a:latin typeface="Cambria Math" panose="02040503050406030204" pitchFamily="18" charset="0"/>
                          </a:rPr>
                          <m:t>𝐻</m:t>
                        </m:r>
                      </m:e>
                      <m:sub>
                        <m:r>
                          <a:rPr lang="fr-FR" b="0" i="1" smtClean="0">
                            <a:latin typeface="Cambria Math" panose="02040503050406030204" pitchFamily="18" charset="0"/>
                          </a:rPr>
                          <m:t>(</m:t>
                        </m:r>
                        <m:r>
                          <a:rPr lang="fr-FR" b="0" i="1" smtClean="0">
                            <a:latin typeface="Cambria Math" panose="02040503050406030204" pitchFamily="18" charset="0"/>
                          </a:rPr>
                          <m:t>𝑎𝑞</m:t>
                        </m:r>
                        <m:r>
                          <a:rPr lang="fr-FR" b="0" i="1" smtClean="0">
                            <a:latin typeface="Cambria Math" panose="02040503050406030204" pitchFamily="18" charset="0"/>
                          </a:rPr>
                          <m:t>)</m:t>
                        </m:r>
                      </m:sub>
                    </m:sSub>
                  </m:oMath>
                </a14:m>
                <a:endParaRPr lang="fr-FR" dirty="0"/>
              </a:p>
              <a:p>
                <a:pPr marL="0" indent="0">
                  <a:buNone/>
                </a:pPr>
                <a:endParaRPr lang="fr-FR" dirty="0"/>
              </a:p>
              <a:p>
                <a:r>
                  <a:rPr lang="fr-FR" b="1" dirty="0"/>
                  <a:t>Base de Brönsted </a:t>
                </a:r>
                <a:r>
                  <a:rPr lang="fr-FR" dirty="0"/>
                  <a:t>: espèce susceptible de capter un proton </a:t>
                </a:r>
                <a14:m>
                  <m:oMath xmlns:m="http://schemas.openxmlformats.org/officeDocument/2006/math">
                    <m:sSup>
                      <m:sSupPr>
                        <m:ctrlPr>
                          <a:rPr lang="fr-FR" b="0" i="1" smtClean="0">
                            <a:latin typeface="Cambria Math" panose="02040503050406030204" pitchFamily="18" charset="0"/>
                          </a:rPr>
                        </m:ctrlPr>
                      </m:sSupPr>
                      <m:e>
                        <m:r>
                          <a:rPr lang="fr-FR" b="0" i="1" smtClean="0">
                            <a:latin typeface="Cambria Math" panose="02040503050406030204" pitchFamily="18" charset="0"/>
                          </a:rPr>
                          <m:t>𝐻</m:t>
                        </m:r>
                      </m:e>
                      <m:sup>
                        <m:r>
                          <a:rPr lang="fr-FR" b="0" i="1" smtClean="0">
                            <a:latin typeface="Cambria Math" panose="02040503050406030204" pitchFamily="18" charset="0"/>
                          </a:rPr>
                          <m:t>+</m:t>
                        </m:r>
                      </m:sup>
                    </m:sSup>
                  </m:oMath>
                </a14:m>
                <a:r>
                  <a:rPr lang="fr-FR" dirty="0"/>
                  <a:t>. C’est un accepteur de proton.</a:t>
                </a:r>
              </a:p>
              <a:p>
                <a:pPr marL="0" indent="0">
                  <a:buNone/>
                </a:pPr>
                <a:r>
                  <a:rPr lang="fr-FR" dirty="0"/>
                  <a:t>Exemple : </a:t>
                </a:r>
                <a14:m>
                  <m:oMath xmlns:m="http://schemas.openxmlformats.org/officeDocument/2006/math">
                    <m:r>
                      <a:rPr lang="fr-FR" b="0" i="1" smtClean="0">
                        <a:latin typeface="Cambria Math" panose="02040503050406030204" pitchFamily="18" charset="0"/>
                      </a:rPr>
                      <m:t>𝐶</m:t>
                    </m:r>
                    <m:sSub>
                      <m:sSubPr>
                        <m:ctrlPr>
                          <a:rPr lang="fr-FR" b="0" i="1" smtClean="0">
                            <a:latin typeface="Cambria Math" panose="02040503050406030204" pitchFamily="18" charset="0"/>
                          </a:rPr>
                        </m:ctrlPr>
                      </m:sSubPr>
                      <m:e>
                        <m:r>
                          <a:rPr lang="fr-FR" b="0" i="1" smtClean="0">
                            <a:latin typeface="Cambria Math" panose="02040503050406030204" pitchFamily="18" charset="0"/>
                          </a:rPr>
                          <m:t>𝐻</m:t>
                        </m:r>
                      </m:e>
                      <m:sub>
                        <m:r>
                          <a:rPr lang="fr-FR" b="0" i="1" smtClean="0">
                            <a:latin typeface="Cambria Math" panose="02040503050406030204" pitchFamily="18" charset="0"/>
                          </a:rPr>
                          <m:t>3</m:t>
                        </m:r>
                      </m:sub>
                    </m:sSub>
                    <m:r>
                      <a:rPr lang="fr-FR" b="0" i="1" smtClean="0">
                        <a:latin typeface="Cambria Math" panose="02040503050406030204" pitchFamily="18" charset="0"/>
                      </a:rPr>
                      <m:t>𝐶𝑂</m:t>
                    </m:r>
                    <m:sSubSup>
                      <m:sSubSupPr>
                        <m:ctrlPr>
                          <a:rPr lang="fr-FR" b="0" i="1" smtClean="0">
                            <a:latin typeface="Cambria Math" panose="02040503050406030204" pitchFamily="18" charset="0"/>
                          </a:rPr>
                        </m:ctrlPr>
                      </m:sSubSupPr>
                      <m:e>
                        <m:r>
                          <a:rPr lang="fr-FR" b="0" i="1" smtClean="0">
                            <a:latin typeface="Cambria Math" panose="02040503050406030204" pitchFamily="18" charset="0"/>
                          </a:rPr>
                          <m:t>𝑂</m:t>
                        </m:r>
                      </m:e>
                      <m:sub>
                        <m:d>
                          <m:dPr>
                            <m:ctrlPr>
                              <a:rPr lang="fr-FR" b="0" i="1" smtClean="0">
                                <a:latin typeface="Cambria Math" panose="02040503050406030204" pitchFamily="18" charset="0"/>
                              </a:rPr>
                            </m:ctrlPr>
                          </m:dPr>
                          <m:e>
                            <m:r>
                              <a:rPr lang="fr-FR" b="0" i="1" smtClean="0">
                                <a:latin typeface="Cambria Math" panose="02040503050406030204" pitchFamily="18" charset="0"/>
                              </a:rPr>
                              <m:t>𝑎𝑞</m:t>
                            </m:r>
                          </m:e>
                        </m:d>
                      </m:sub>
                      <m:sup>
                        <m:r>
                          <a:rPr lang="fr-FR" b="0" i="1" smtClean="0">
                            <a:latin typeface="Cambria Math" panose="02040503050406030204" pitchFamily="18" charset="0"/>
                          </a:rPr>
                          <m:t>−</m:t>
                        </m:r>
                      </m:sup>
                    </m:sSubSup>
                  </m:oMath>
                </a14:m>
                <a:endParaRPr lang="fr-FR" dirty="0"/>
              </a:p>
            </p:txBody>
          </p:sp>
        </mc:Choice>
        <mc:Fallback>
          <p:sp>
            <p:nvSpPr>
              <p:cNvPr id="3" name="Espace réservé du contenu 2">
                <a:extLst>
                  <a:ext uri="{FF2B5EF4-FFF2-40B4-BE49-F238E27FC236}">
                    <a16:creationId xmlns:a16="http://schemas.microsoft.com/office/drawing/2014/main" id="{0E11F214-E4E6-4DDC-838D-C46641A6CF0A}"/>
                  </a:ext>
                </a:extLst>
              </p:cNvPr>
              <p:cNvSpPr>
                <a:spLocks noGrp="1" noRot="1" noChangeAspect="1" noMove="1" noResize="1" noEditPoints="1" noAdjustHandles="1" noChangeArrowheads="1" noChangeShapeType="1" noTextEdit="1"/>
              </p:cNvSpPr>
              <p:nvPr>
                <p:ph idx="1"/>
              </p:nvPr>
            </p:nvSpPr>
            <p:spPr>
              <a:xfrm>
                <a:off x="838200" y="553673"/>
                <a:ext cx="10515600" cy="5623290"/>
              </a:xfrm>
              <a:blipFill>
                <a:blip r:embed="rId2"/>
                <a:stretch>
                  <a:fillRect l="-1217" t="-1844" r="-406"/>
                </a:stretch>
              </a:blipFill>
            </p:spPr>
            <p:txBody>
              <a:bodyPr/>
              <a:lstStyle/>
              <a:p>
                <a:r>
                  <a:rPr lang="fr-FR">
                    <a:noFill/>
                  </a:rPr>
                  <a:t> </a:t>
                </a:r>
              </a:p>
            </p:txBody>
          </p:sp>
        </mc:Fallback>
      </mc:AlternateContent>
    </p:spTree>
    <p:extLst>
      <p:ext uri="{BB962C8B-B14F-4D97-AF65-F5344CB8AC3E}">
        <p14:creationId xmlns:p14="http://schemas.microsoft.com/office/powerpoint/2010/main" val="15612992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Espace réservé du contenu 2">
                <a:extLst>
                  <a:ext uri="{FF2B5EF4-FFF2-40B4-BE49-F238E27FC236}">
                    <a16:creationId xmlns:a16="http://schemas.microsoft.com/office/drawing/2014/main" id="{C7ED772C-B407-4901-8D35-9C7FE9064C79}"/>
                  </a:ext>
                </a:extLst>
              </p:cNvPr>
              <p:cNvSpPr>
                <a:spLocks noGrp="1"/>
              </p:cNvSpPr>
              <p:nvPr>
                <p:ph idx="1"/>
              </p:nvPr>
            </p:nvSpPr>
            <p:spPr>
              <a:xfrm>
                <a:off x="838200" y="520117"/>
                <a:ext cx="10515600" cy="5656846"/>
              </a:xfrm>
            </p:spPr>
            <p:txBody>
              <a:bodyPr/>
              <a:lstStyle/>
              <a:p>
                <a:r>
                  <a:rPr lang="fr-FR" dirty="0"/>
                  <a:t>Un </a:t>
                </a:r>
                <a:r>
                  <a:rPr lang="fr-FR" b="1" dirty="0"/>
                  <a:t>polyacide</a:t>
                </a:r>
                <a:r>
                  <a:rPr lang="fr-FR" dirty="0"/>
                  <a:t> est une espèce susceptible de libérer plusieurs protons </a:t>
                </a:r>
                <a14:m>
                  <m:oMath xmlns:m="http://schemas.openxmlformats.org/officeDocument/2006/math">
                    <m:sSup>
                      <m:sSupPr>
                        <m:ctrlPr>
                          <a:rPr lang="fr-FR" b="0" i="1" smtClean="0">
                            <a:latin typeface="Cambria Math" panose="02040503050406030204" pitchFamily="18" charset="0"/>
                          </a:rPr>
                        </m:ctrlPr>
                      </m:sSupPr>
                      <m:e>
                        <m:r>
                          <a:rPr lang="fr-FR" b="0" i="1" smtClean="0">
                            <a:latin typeface="Cambria Math" panose="02040503050406030204" pitchFamily="18" charset="0"/>
                          </a:rPr>
                          <m:t>𝐻</m:t>
                        </m:r>
                      </m:e>
                      <m:sup>
                        <m:r>
                          <a:rPr lang="fr-FR" b="0" i="1" smtClean="0">
                            <a:latin typeface="Cambria Math" panose="02040503050406030204" pitchFamily="18" charset="0"/>
                          </a:rPr>
                          <m:t>+</m:t>
                        </m:r>
                      </m:sup>
                    </m:sSup>
                    <m:r>
                      <a:rPr lang="fr-FR" b="0" i="0" smtClean="0">
                        <a:latin typeface="Cambria Math" panose="02040503050406030204" pitchFamily="18" charset="0"/>
                      </a:rPr>
                      <m:t>.</m:t>
                    </m:r>
                  </m:oMath>
                </a14:m>
                <a:endParaRPr lang="fr-FR" dirty="0"/>
              </a:p>
              <a:p>
                <a:pPr marL="0" indent="0">
                  <a:buNone/>
                </a:pPr>
                <a:r>
                  <a:rPr lang="fr-FR" dirty="0"/>
                  <a:t>Exemple : acide carbonique </a:t>
                </a:r>
                <a14:m>
                  <m:oMath xmlns:m="http://schemas.openxmlformats.org/officeDocument/2006/math">
                    <m:sSub>
                      <m:sSubPr>
                        <m:ctrlPr>
                          <a:rPr lang="fr-FR" b="0" i="1" smtClean="0">
                            <a:latin typeface="Cambria Math" panose="02040503050406030204" pitchFamily="18" charset="0"/>
                          </a:rPr>
                        </m:ctrlPr>
                      </m:sSubPr>
                      <m:e>
                        <m:r>
                          <a:rPr lang="fr-FR" b="0" i="1" smtClean="0">
                            <a:latin typeface="Cambria Math" panose="02040503050406030204" pitchFamily="18" charset="0"/>
                          </a:rPr>
                          <m:t>𝐻</m:t>
                        </m:r>
                      </m:e>
                      <m:sub>
                        <m:r>
                          <a:rPr lang="fr-FR" b="0" i="1" smtClean="0">
                            <a:latin typeface="Cambria Math" panose="02040503050406030204" pitchFamily="18" charset="0"/>
                          </a:rPr>
                          <m:t>2</m:t>
                        </m:r>
                      </m:sub>
                    </m:sSub>
                    <m:r>
                      <a:rPr lang="fr-FR" b="0" i="1" smtClean="0">
                        <a:latin typeface="Cambria Math" panose="02040503050406030204" pitchFamily="18" charset="0"/>
                      </a:rPr>
                      <m:t>𝐶</m:t>
                    </m:r>
                    <m:sSub>
                      <m:sSubPr>
                        <m:ctrlPr>
                          <a:rPr lang="fr-FR" b="0" i="1" smtClean="0">
                            <a:latin typeface="Cambria Math" panose="02040503050406030204" pitchFamily="18" charset="0"/>
                          </a:rPr>
                        </m:ctrlPr>
                      </m:sSubPr>
                      <m:e>
                        <m:sSub>
                          <m:sSubPr>
                            <m:ctrlPr>
                              <a:rPr lang="fr-FR" b="0" i="1" smtClean="0">
                                <a:latin typeface="Cambria Math" panose="02040503050406030204" pitchFamily="18" charset="0"/>
                              </a:rPr>
                            </m:ctrlPr>
                          </m:sSubPr>
                          <m:e>
                            <m:r>
                              <a:rPr lang="fr-FR" b="0" i="1" smtClean="0">
                                <a:latin typeface="Cambria Math" panose="02040503050406030204" pitchFamily="18" charset="0"/>
                              </a:rPr>
                              <m:t>𝑂</m:t>
                            </m:r>
                          </m:e>
                          <m:sub>
                            <m:r>
                              <a:rPr lang="fr-FR" b="0" i="1" smtClean="0">
                                <a:latin typeface="Cambria Math" panose="02040503050406030204" pitchFamily="18" charset="0"/>
                              </a:rPr>
                              <m:t>3</m:t>
                            </m:r>
                          </m:sub>
                        </m:sSub>
                      </m:e>
                      <m:sub>
                        <m:d>
                          <m:dPr>
                            <m:ctrlPr>
                              <a:rPr lang="fr-FR" b="0" i="1" smtClean="0">
                                <a:latin typeface="Cambria Math" panose="02040503050406030204" pitchFamily="18" charset="0"/>
                              </a:rPr>
                            </m:ctrlPr>
                          </m:dPr>
                          <m:e>
                            <m:r>
                              <a:rPr lang="fr-FR" b="0" i="1" smtClean="0">
                                <a:latin typeface="Cambria Math" panose="02040503050406030204" pitchFamily="18" charset="0"/>
                              </a:rPr>
                              <m:t>𝑎𝑞</m:t>
                            </m:r>
                          </m:e>
                        </m:d>
                      </m:sub>
                    </m:sSub>
                  </m:oMath>
                </a14:m>
                <a:endParaRPr lang="fr-FR" dirty="0"/>
              </a:p>
              <a:p>
                <a:pPr marL="0" indent="0">
                  <a:buNone/>
                </a:pPr>
                <a:endParaRPr lang="fr-FR" dirty="0"/>
              </a:p>
              <a:p>
                <a:r>
                  <a:rPr lang="fr-FR" dirty="0"/>
                  <a:t>Une </a:t>
                </a:r>
                <a:r>
                  <a:rPr lang="fr-FR" b="1" dirty="0" err="1"/>
                  <a:t>polybase</a:t>
                </a:r>
                <a:r>
                  <a:rPr lang="fr-FR" dirty="0"/>
                  <a:t> est une espèce susceptible de capter plusieurs protons </a:t>
                </a:r>
                <a14:m>
                  <m:oMath xmlns:m="http://schemas.openxmlformats.org/officeDocument/2006/math">
                    <m:sSup>
                      <m:sSupPr>
                        <m:ctrlPr>
                          <a:rPr lang="fr-FR" b="0" i="1" smtClean="0">
                            <a:latin typeface="Cambria Math" panose="02040503050406030204" pitchFamily="18" charset="0"/>
                          </a:rPr>
                        </m:ctrlPr>
                      </m:sSupPr>
                      <m:e>
                        <m:r>
                          <a:rPr lang="fr-FR" b="0" i="1" smtClean="0">
                            <a:latin typeface="Cambria Math" panose="02040503050406030204" pitchFamily="18" charset="0"/>
                          </a:rPr>
                          <m:t>𝐻</m:t>
                        </m:r>
                      </m:e>
                      <m:sup>
                        <m:r>
                          <a:rPr lang="fr-FR" b="0" i="1" smtClean="0">
                            <a:latin typeface="Cambria Math" panose="02040503050406030204" pitchFamily="18" charset="0"/>
                          </a:rPr>
                          <m:t>+</m:t>
                        </m:r>
                      </m:sup>
                    </m:sSup>
                    <m:r>
                      <a:rPr lang="fr-FR" b="0" i="1" smtClean="0">
                        <a:latin typeface="Cambria Math" panose="02040503050406030204" pitchFamily="18" charset="0"/>
                      </a:rPr>
                      <m:t>.</m:t>
                    </m:r>
                  </m:oMath>
                </a14:m>
                <a:endParaRPr lang="fr-FR" dirty="0"/>
              </a:p>
              <a:p>
                <a:pPr marL="0" indent="0">
                  <a:buNone/>
                </a:pPr>
                <a:r>
                  <a:rPr lang="fr-FR" dirty="0"/>
                  <a:t>Exemple : ion carbonate </a:t>
                </a:r>
                <a14:m>
                  <m:oMath xmlns:m="http://schemas.openxmlformats.org/officeDocument/2006/math">
                    <m:r>
                      <a:rPr lang="fr-FR" b="0" i="1" smtClean="0">
                        <a:latin typeface="Cambria Math" panose="02040503050406030204" pitchFamily="18" charset="0"/>
                      </a:rPr>
                      <m:t>𝐶</m:t>
                    </m:r>
                    <m:sSub>
                      <m:sSubPr>
                        <m:ctrlPr>
                          <a:rPr lang="fr-FR" b="0" i="1" smtClean="0">
                            <a:latin typeface="Cambria Math" panose="02040503050406030204" pitchFamily="18" charset="0"/>
                          </a:rPr>
                        </m:ctrlPr>
                      </m:sSubPr>
                      <m:e>
                        <m:sSubSup>
                          <m:sSubSupPr>
                            <m:ctrlPr>
                              <a:rPr lang="fr-FR" b="0" i="1" smtClean="0">
                                <a:latin typeface="Cambria Math" panose="02040503050406030204" pitchFamily="18" charset="0"/>
                              </a:rPr>
                            </m:ctrlPr>
                          </m:sSubSupPr>
                          <m:e>
                            <m:r>
                              <a:rPr lang="fr-FR" b="0" i="1" smtClean="0">
                                <a:latin typeface="Cambria Math" panose="02040503050406030204" pitchFamily="18" charset="0"/>
                              </a:rPr>
                              <m:t>𝑂</m:t>
                            </m:r>
                          </m:e>
                          <m:sub>
                            <m:r>
                              <a:rPr lang="fr-FR" b="0" i="1" smtClean="0">
                                <a:latin typeface="Cambria Math" panose="02040503050406030204" pitchFamily="18" charset="0"/>
                              </a:rPr>
                              <m:t>3</m:t>
                            </m:r>
                          </m:sub>
                          <m:sup>
                            <m:r>
                              <a:rPr lang="fr-FR" b="0" i="1" smtClean="0">
                                <a:latin typeface="Cambria Math" panose="02040503050406030204" pitchFamily="18" charset="0"/>
                              </a:rPr>
                              <m:t>2−</m:t>
                            </m:r>
                          </m:sup>
                        </m:sSubSup>
                      </m:e>
                      <m:sub>
                        <m:d>
                          <m:dPr>
                            <m:ctrlPr>
                              <a:rPr lang="fr-FR" b="0" i="1" smtClean="0">
                                <a:latin typeface="Cambria Math" panose="02040503050406030204" pitchFamily="18" charset="0"/>
                              </a:rPr>
                            </m:ctrlPr>
                          </m:dPr>
                          <m:e>
                            <m:r>
                              <a:rPr lang="fr-FR" b="0" i="1" smtClean="0">
                                <a:latin typeface="Cambria Math" panose="02040503050406030204" pitchFamily="18" charset="0"/>
                              </a:rPr>
                              <m:t>𝑎𝑞</m:t>
                            </m:r>
                          </m:e>
                        </m:d>
                      </m:sub>
                    </m:sSub>
                  </m:oMath>
                </a14:m>
                <a:endParaRPr lang="fr-FR" dirty="0"/>
              </a:p>
              <a:p>
                <a:pPr marL="0" indent="0">
                  <a:buNone/>
                </a:pPr>
                <a:endParaRPr lang="fr-FR" dirty="0"/>
              </a:p>
              <a:p>
                <a:r>
                  <a:rPr lang="fr-FR" dirty="0"/>
                  <a:t>Une espèce </a:t>
                </a:r>
                <a:r>
                  <a:rPr lang="fr-FR" b="1" dirty="0"/>
                  <a:t>ampholyte</a:t>
                </a:r>
                <a:r>
                  <a:rPr lang="fr-FR" dirty="0"/>
                  <a:t> (ou composé amphotère) est une espèce à la fois capable de céder et de capter un proton.</a:t>
                </a:r>
              </a:p>
              <a:p>
                <a:pPr marL="0" indent="0">
                  <a:buNone/>
                </a:pPr>
                <a:r>
                  <a:rPr lang="fr-FR" dirty="0"/>
                  <a:t>Exemple : ion hydrogénocarbonate </a:t>
                </a:r>
                <a14:m>
                  <m:oMath xmlns:m="http://schemas.openxmlformats.org/officeDocument/2006/math">
                    <m:r>
                      <a:rPr lang="fr-FR" b="0" i="1" smtClean="0">
                        <a:latin typeface="Cambria Math" panose="02040503050406030204" pitchFamily="18" charset="0"/>
                      </a:rPr>
                      <m:t>𝐻𝐶</m:t>
                    </m:r>
                    <m:sSub>
                      <m:sSubPr>
                        <m:ctrlPr>
                          <a:rPr lang="fr-FR" b="0" i="1" smtClean="0">
                            <a:latin typeface="Cambria Math" panose="02040503050406030204" pitchFamily="18" charset="0"/>
                          </a:rPr>
                        </m:ctrlPr>
                      </m:sSubPr>
                      <m:e>
                        <m:sSubSup>
                          <m:sSubSupPr>
                            <m:ctrlPr>
                              <a:rPr lang="fr-FR" b="0" i="1" smtClean="0">
                                <a:latin typeface="Cambria Math" panose="02040503050406030204" pitchFamily="18" charset="0"/>
                              </a:rPr>
                            </m:ctrlPr>
                          </m:sSubSupPr>
                          <m:e>
                            <m:r>
                              <a:rPr lang="fr-FR" b="0" i="1" smtClean="0">
                                <a:latin typeface="Cambria Math" panose="02040503050406030204" pitchFamily="18" charset="0"/>
                              </a:rPr>
                              <m:t>𝑂</m:t>
                            </m:r>
                          </m:e>
                          <m:sub>
                            <m:r>
                              <a:rPr lang="fr-FR" b="0" i="1" smtClean="0">
                                <a:latin typeface="Cambria Math" panose="02040503050406030204" pitchFamily="18" charset="0"/>
                              </a:rPr>
                              <m:t>3</m:t>
                            </m:r>
                          </m:sub>
                          <m:sup>
                            <m:r>
                              <a:rPr lang="fr-FR" b="0" i="1" smtClean="0">
                                <a:latin typeface="Cambria Math" panose="02040503050406030204" pitchFamily="18" charset="0"/>
                              </a:rPr>
                              <m:t>−</m:t>
                            </m:r>
                          </m:sup>
                        </m:sSubSup>
                      </m:e>
                      <m:sub>
                        <m:d>
                          <m:dPr>
                            <m:ctrlPr>
                              <a:rPr lang="fr-FR" b="0" i="1" smtClean="0">
                                <a:latin typeface="Cambria Math" panose="02040503050406030204" pitchFamily="18" charset="0"/>
                              </a:rPr>
                            </m:ctrlPr>
                          </m:dPr>
                          <m:e>
                            <m:r>
                              <a:rPr lang="fr-FR" b="0" i="1" smtClean="0">
                                <a:latin typeface="Cambria Math" panose="02040503050406030204" pitchFamily="18" charset="0"/>
                              </a:rPr>
                              <m:t>𝑎𝑞</m:t>
                            </m:r>
                          </m:e>
                        </m:d>
                      </m:sub>
                    </m:sSub>
                  </m:oMath>
                </a14:m>
                <a:endParaRPr lang="fr-FR" dirty="0"/>
              </a:p>
            </p:txBody>
          </p:sp>
        </mc:Choice>
        <mc:Fallback>
          <p:sp>
            <p:nvSpPr>
              <p:cNvPr id="3" name="Espace réservé du contenu 2">
                <a:extLst>
                  <a:ext uri="{FF2B5EF4-FFF2-40B4-BE49-F238E27FC236}">
                    <a16:creationId xmlns:a16="http://schemas.microsoft.com/office/drawing/2014/main" id="{C7ED772C-B407-4901-8D35-9C7FE9064C79}"/>
                  </a:ext>
                </a:extLst>
              </p:cNvPr>
              <p:cNvSpPr>
                <a:spLocks noGrp="1" noRot="1" noChangeAspect="1" noMove="1" noResize="1" noEditPoints="1" noAdjustHandles="1" noChangeArrowheads="1" noChangeShapeType="1" noTextEdit="1"/>
              </p:cNvSpPr>
              <p:nvPr>
                <p:ph idx="1"/>
              </p:nvPr>
            </p:nvSpPr>
            <p:spPr>
              <a:xfrm>
                <a:off x="838200" y="520117"/>
                <a:ext cx="10515600" cy="5656846"/>
              </a:xfrm>
              <a:blipFill>
                <a:blip r:embed="rId2"/>
                <a:stretch>
                  <a:fillRect l="-1217" t="-1724" r="-580"/>
                </a:stretch>
              </a:blipFill>
            </p:spPr>
            <p:txBody>
              <a:bodyPr/>
              <a:lstStyle/>
              <a:p>
                <a:r>
                  <a:rPr lang="fr-FR">
                    <a:noFill/>
                  </a:rPr>
                  <a:t> </a:t>
                </a:r>
              </a:p>
            </p:txBody>
          </p:sp>
        </mc:Fallback>
      </mc:AlternateContent>
    </p:spTree>
    <p:extLst>
      <p:ext uri="{BB962C8B-B14F-4D97-AF65-F5344CB8AC3E}">
        <p14:creationId xmlns:p14="http://schemas.microsoft.com/office/powerpoint/2010/main" val="3523199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Espace réservé du contenu 2">
                <a:extLst>
                  <a:ext uri="{FF2B5EF4-FFF2-40B4-BE49-F238E27FC236}">
                    <a16:creationId xmlns:a16="http://schemas.microsoft.com/office/drawing/2014/main" id="{EAFB1BBE-19EF-4285-9796-F01E4C217A19}"/>
                  </a:ext>
                </a:extLst>
              </p:cNvPr>
              <p:cNvSpPr>
                <a:spLocks noGrp="1"/>
              </p:cNvSpPr>
              <p:nvPr>
                <p:ph idx="1"/>
              </p:nvPr>
            </p:nvSpPr>
            <p:spPr>
              <a:xfrm>
                <a:off x="838200" y="545283"/>
                <a:ext cx="10515600" cy="5631679"/>
              </a:xfrm>
            </p:spPr>
            <p:txBody>
              <a:bodyPr/>
              <a:lstStyle/>
              <a:p>
                <a:r>
                  <a:rPr lang="fr-FR" dirty="0"/>
                  <a:t>Caractère basique de </a:t>
                </a:r>
                <a14:m>
                  <m:oMath xmlns:m="http://schemas.openxmlformats.org/officeDocument/2006/math">
                    <m:sSub>
                      <m:sSubPr>
                        <m:ctrlPr>
                          <a:rPr lang="fr-FR" b="0" i="1" smtClean="0">
                            <a:latin typeface="Cambria Math" panose="02040503050406030204" pitchFamily="18" charset="0"/>
                          </a:rPr>
                        </m:ctrlPr>
                      </m:sSubPr>
                      <m:e>
                        <m:r>
                          <a:rPr lang="fr-FR" b="0" i="1" smtClean="0">
                            <a:latin typeface="Cambria Math" panose="02040503050406030204" pitchFamily="18" charset="0"/>
                          </a:rPr>
                          <m:t>𝐻</m:t>
                        </m:r>
                      </m:e>
                      <m:sub>
                        <m:r>
                          <a:rPr lang="fr-FR" b="0" i="1" smtClean="0">
                            <a:latin typeface="Cambria Math" panose="02040503050406030204" pitchFamily="18" charset="0"/>
                          </a:rPr>
                          <m:t>2</m:t>
                        </m:r>
                      </m:sub>
                    </m:sSub>
                    <m:sSub>
                      <m:sSubPr>
                        <m:ctrlPr>
                          <a:rPr lang="fr-FR" b="0" i="1" smtClean="0">
                            <a:latin typeface="Cambria Math" panose="02040503050406030204" pitchFamily="18" charset="0"/>
                          </a:rPr>
                        </m:ctrlPr>
                      </m:sSubPr>
                      <m:e>
                        <m:r>
                          <a:rPr lang="fr-FR" b="0" i="1" smtClean="0">
                            <a:latin typeface="Cambria Math" panose="02040503050406030204" pitchFamily="18" charset="0"/>
                          </a:rPr>
                          <m:t>𝑂</m:t>
                        </m:r>
                      </m:e>
                      <m:sub>
                        <m:d>
                          <m:dPr>
                            <m:ctrlPr>
                              <a:rPr lang="fr-FR" b="0" i="1" smtClean="0">
                                <a:latin typeface="Cambria Math" panose="02040503050406030204" pitchFamily="18" charset="0"/>
                              </a:rPr>
                            </m:ctrlPr>
                          </m:dPr>
                          <m:e>
                            <m:r>
                              <a:rPr lang="fr-FR" b="0" i="1" smtClean="0">
                                <a:latin typeface="Cambria Math" panose="02040503050406030204" pitchFamily="18" charset="0"/>
                              </a:rPr>
                              <m:t>𝑙</m:t>
                            </m:r>
                          </m:e>
                        </m:d>
                      </m:sub>
                    </m:sSub>
                  </m:oMath>
                </a14:m>
                <a:r>
                  <a:rPr lang="fr-FR" dirty="0"/>
                  <a:t> :</a:t>
                </a:r>
              </a:p>
              <a:p>
                <a:pPr marL="0" indent="0">
                  <a:buNone/>
                </a:pPr>
                <a:r>
                  <a:rPr lang="fr-FR" dirty="0"/>
                  <a:t>Couple : (</a:t>
                </a:r>
                <a14:m>
                  <m:oMath xmlns:m="http://schemas.openxmlformats.org/officeDocument/2006/math">
                    <m:sSub>
                      <m:sSubPr>
                        <m:ctrlPr>
                          <a:rPr lang="fr-FR" b="0" i="1" smtClean="0">
                            <a:latin typeface="Cambria Math" panose="02040503050406030204" pitchFamily="18" charset="0"/>
                          </a:rPr>
                        </m:ctrlPr>
                      </m:sSubPr>
                      <m:e>
                        <m:r>
                          <a:rPr lang="fr-FR" b="0" i="1" smtClean="0">
                            <a:latin typeface="Cambria Math" panose="02040503050406030204" pitchFamily="18" charset="0"/>
                          </a:rPr>
                          <m:t>𝐻</m:t>
                        </m:r>
                      </m:e>
                      <m:sub>
                        <m:r>
                          <a:rPr lang="fr-FR" b="0" i="1" smtClean="0">
                            <a:latin typeface="Cambria Math" panose="02040503050406030204" pitchFamily="18" charset="0"/>
                          </a:rPr>
                          <m:t>3</m:t>
                        </m:r>
                      </m:sub>
                    </m:sSub>
                    <m:sSubSup>
                      <m:sSubSupPr>
                        <m:ctrlPr>
                          <a:rPr lang="fr-FR" b="0" i="1" smtClean="0">
                            <a:latin typeface="Cambria Math" panose="02040503050406030204" pitchFamily="18" charset="0"/>
                          </a:rPr>
                        </m:ctrlPr>
                      </m:sSubSupPr>
                      <m:e>
                        <m:r>
                          <a:rPr lang="fr-FR" b="0" i="1" smtClean="0">
                            <a:latin typeface="Cambria Math" panose="02040503050406030204" pitchFamily="18" charset="0"/>
                          </a:rPr>
                          <m:t>𝑂</m:t>
                        </m:r>
                      </m:e>
                      <m:sub>
                        <m:d>
                          <m:dPr>
                            <m:ctrlPr>
                              <a:rPr lang="fr-FR" b="0" i="1" smtClean="0">
                                <a:latin typeface="Cambria Math" panose="02040503050406030204" pitchFamily="18" charset="0"/>
                              </a:rPr>
                            </m:ctrlPr>
                          </m:dPr>
                          <m:e>
                            <m:r>
                              <a:rPr lang="fr-FR" b="0" i="1" smtClean="0">
                                <a:latin typeface="Cambria Math" panose="02040503050406030204" pitchFamily="18" charset="0"/>
                              </a:rPr>
                              <m:t>𝑎𝑞</m:t>
                            </m:r>
                          </m:e>
                        </m:d>
                      </m:sub>
                      <m:sup>
                        <m:r>
                          <a:rPr lang="fr-FR" b="0" i="1" smtClean="0">
                            <a:latin typeface="Cambria Math" panose="02040503050406030204" pitchFamily="18" charset="0"/>
                          </a:rPr>
                          <m:t>+</m:t>
                        </m:r>
                      </m:sup>
                    </m:sSubSup>
                    <m:r>
                      <a:rPr lang="fr-FR" b="0" i="1" smtClean="0">
                        <a:latin typeface="Cambria Math" panose="02040503050406030204" pitchFamily="18" charset="0"/>
                      </a:rPr>
                      <m:t> </m:t>
                    </m:r>
                  </m:oMath>
                </a14:m>
                <a:r>
                  <a:rPr lang="fr-FR" dirty="0"/>
                  <a:t>/</a:t>
                </a:r>
                <a14:m>
                  <m:oMath xmlns:m="http://schemas.openxmlformats.org/officeDocument/2006/math">
                    <m:sSub>
                      <m:sSubPr>
                        <m:ctrlPr>
                          <a:rPr lang="fr-FR" b="0" i="1" smtClean="0">
                            <a:latin typeface="Cambria Math" panose="02040503050406030204" pitchFamily="18" charset="0"/>
                          </a:rPr>
                        </m:ctrlPr>
                      </m:sSubPr>
                      <m:e>
                        <m:r>
                          <a:rPr lang="fr-FR" b="0" i="1" smtClean="0">
                            <a:latin typeface="Cambria Math" panose="02040503050406030204" pitchFamily="18" charset="0"/>
                          </a:rPr>
                          <m:t>𝐻</m:t>
                        </m:r>
                      </m:e>
                      <m:sub>
                        <m:r>
                          <a:rPr lang="fr-FR" b="0" i="1" smtClean="0">
                            <a:latin typeface="Cambria Math" panose="02040503050406030204" pitchFamily="18" charset="0"/>
                          </a:rPr>
                          <m:t>2</m:t>
                        </m:r>
                      </m:sub>
                    </m:sSub>
                    <m:sSub>
                      <m:sSubPr>
                        <m:ctrlPr>
                          <a:rPr lang="fr-FR" b="0" i="1" smtClean="0">
                            <a:latin typeface="Cambria Math" panose="02040503050406030204" pitchFamily="18" charset="0"/>
                          </a:rPr>
                        </m:ctrlPr>
                      </m:sSubPr>
                      <m:e>
                        <m:r>
                          <a:rPr lang="fr-FR" b="0" i="1" smtClean="0">
                            <a:latin typeface="Cambria Math" panose="02040503050406030204" pitchFamily="18" charset="0"/>
                          </a:rPr>
                          <m:t>𝑂</m:t>
                        </m:r>
                      </m:e>
                      <m:sub>
                        <m:d>
                          <m:dPr>
                            <m:ctrlPr>
                              <a:rPr lang="fr-FR" b="0" i="1" smtClean="0">
                                <a:latin typeface="Cambria Math" panose="02040503050406030204" pitchFamily="18" charset="0"/>
                              </a:rPr>
                            </m:ctrlPr>
                          </m:dPr>
                          <m:e>
                            <m:r>
                              <a:rPr lang="fr-FR" b="0" i="1" smtClean="0">
                                <a:latin typeface="Cambria Math" panose="02040503050406030204" pitchFamily="18" charset="0"/>
                              </a:rPr>
                              <m:t>𝑙</m:t>
                            </m:r>
                          </m:e>
                        </m:d>
                      </m:sub>
                    </m:sSub>
                  </m:oMath>
                </a14:m>
                <a:r>
                  <a:rPr lang="fr-FR" dirty="0"/>
                  <a:t>)		</a:t>
                </a:r>
                <a:r>
                  <a:rPr lang="fr-FR" b="0" dirty="0"/>
                  <a:t> </a:t>
                </a:r>
                <a14:m>
                  <m:oMath xmlns:m="http://schemas.openxmlformats.org/officeDocument/2006/math">
                    <m:sSub>
                      <m:sSubPr>
                        <m:ctrlPr>
                          <a:rPr lang="fr-FR" b="0" i="1" smtClean="0">
                            <a:latin typeface="Cambria Math" panose="02040503050406030204" pitchFamily="18" charset="0"/>
                          </a:rPr>
                        </m:ctrlPr>
                      </m:sSubPr>
                      <m:e>
                        <m:r>
                          <a:rPr lang="fr-FR" b="0" i="1" smtClean="0">
                            <a:latin typeface="Cambria Math" panose="02040503050406030204" pitchFamily="18" charset="0"/>
                          </a:rPr>
                          <m:t>𝐻</m:t>
                        </m:r>
                      </m:e>
                      <m:sub>
                        <m:r>
                          <a:rPr lang="fr-FR" b="0" i="1" smtClean="0">
                            <a:latin typeface="Cambria Math" panose="02040503050406030204" pitchFamily="18" charset="0"/>
                          </a:rPr>
                          <m:t>3</m:t>
                        </m:r>
                      </m:sub>
                    </m:sSub>
                    <m:sSubSup>
                      <m:sSubSupPr>
                        <m:ctrlPr>
                          <a:rPr lang="fr-FR" b="0" i="1" smtClean="0">
                            <a:latin typeface="Cambria Math" panose="02040503050406030204" pitchFamily="18" charset="0"/>
                          </a:rPr>
                        </m:ctrlPr>
                      </m:sSubSupPr>
                      <m:e>
                        <m:r>
                          <a:rPr lang="fr-FR" b="0" i="1" smtClean="0">
                            <a:latin typeface="Cambria Math" panose="02040503050406030204" pitchFamily="18" charset="0"/>
                          </a:rPr>
                          <m:t>𝑂</m:t>
                        </m:r>
                      </m:e>
                      <m:sub>
                        <m:d>
                          <m:dPr>
                            <m:ctrlPr>
                              <a:rPr lang="fr-FR" b="0" i="1" smtClean="0">
                                <a:latin typeface="Cambria Math" panose="02040503050406030204" pitchFamily="18" charset="0"/>
                              </a:rPr>
                            </m:ctrlPr>
                          </m:dPr>
                          <m:e>
                            <m:r>
                              <a:rPr lang="fr-FR" b="0" i="1" smtClean="0">
                                <a:latin typeface="Cambria Math" panose="02040503050406030204" pitchFamily="18" charset="0"/>
                              </a:rPr>
                              <m:t>𝑎𝑞</m:t>
                            </m:r>
                          </m:e>
                        </m:d>
                      </m:sub>
                      <m:sup>
                        <m:r>
                          <a:rPr lang="fr-FR" b="0" i="1" smtClean="0">
                            <a:latin typeface="Cambria Math" panose="02040503050406030204" pitchFamily="18" charset="0"/>
                          </a:rPr>
                          <m:t>+</m:t>
                        </m:r>
                      </m:sup>
                    </m:sSubSup>
                  </m:oMath>
                </a14:m>
                <a:r>
                  <a:rPr lang="fr-FR" dirty="0"/>
                  <a:t>=</a:t>
                </a:r>
                <a14:m>
                  <m:oMath xmlns:m="http://schemas.openxmlformats.org/officeDocument/2006/math">
                    <m:sSub>
                      <m:sSubPr>
                        <m:ctrlPr>
                          <a:rPr lang="fr-FR" b="0" i="1" smtClean="0">
                            <a:latin typeface="Cambria Math" panose="02040503050406030204" pitchFamily="18" charset="0"/>
                          </a:rPr>
                        </m:ctrlPr>
                      </m:sSubPr>
                      <m:e>
                        <m:r>
                          <a:rPr lang="fr-FR" b="0" i="1" smtClean="0">
                            <a:latin typeface="Cambria Math" panose="02040503050406030204" pitchFamily="18" charset="0"/>
                          </a:rPr>
                          <m:t>𝐻</m:t>
                        </m:r>
                      </m:e>
                      <m:sub>
                        <m:r>
                          <a:rPr lang="fr-FR" b="0" i="1" smtClean="0">
                            <a:latin typeface="Cambria Math" panose="02040503050406030204" pitchFamily="18" charset="0"/>
                          </a:rPr>
                          <m:t>2</m:t>
                        </m:r>
                      </m:sub>
                    </m:sSub>
                    <m:sSub>
                      <m:sSubPr>
                        <m:ctrlPr>
                          <a:rPr lang="fr-FR" b="0" i="1" smtClean="0">
                            <a:latin typeface="Cambria Math" panose="02040503050406030204" pitchFamily="18" charset="0"/>
                          </a:rPr>
                        </m:ctrlPr>
                      </m:sSubPr>
                      <m:e>
                        <m:r>
                          <a:rPr lang="fr-FR" b="0" i="1" smtClean="0">
                            <a:latin typeface="Cambria Math" panose="02040503050406030204" pitchFamily="18" charset="0"/>
                          </a:rPr>
                          <m:t>𝑂</m:t>
                        </m:r>
                      </m:e>
                      <m:sub>
                        <m:d>
                          <m:dPr>
                            <m:ctrlPr>
                              <a:rPr lang="fr-FR" b="0" i="1" smtClean="0">
                                <a:latin typeface="Cambria Math" panose="02040503050406030204" pitchFamily="18" charset="0"/>
                              </a:rPr>
                            </m:ctrlPr>
                          </m:dPr>
                          <m:e>
                            <m:r>
                              <a:rPr lang="fr-FR" b="0" i="1" smtClean="0">
                                <a:latin typeface="Cambria Math" panose="02040503050406030204" pitchFamily="18" charset="0"/>
                              </a:rPr>
                              <m:t>𝑙</m:t>
                            </m:r>
                          </m:e>
                        </m:d>
                      </m:sub>
                    </m:sSub>
                  </m:oMath>
                </a14:m>
                <a:r>
                  <a:rPr lang="fr-FR" dirty="0"/>
                  <a:t>+ </a:t>
                </a:r>
                <a14:m>
                  <m:oMath xmlns:m="http://schemas.openxmlformats.org/officeDocument/2006/math">
                    <m:sSup>
                      <m:sSupPr>
                        <m:ctrlPr>
                          <a:rPr lang="fr-FR" b="0" i="1" smtClean="0">
                            <a:latin typeface="Cambria Math" panose="02040503050406030204" pitchFamily="18" charset="0"/>
                          </a:rPr>
                        </m:ctrlPr>
                      </m:sSupPr>
                      <m:e>
                        <m:r>
                          <a:rPr lang="fr-FR" b="0" i="1" smtClean="0">
                            <a:latin typeface="Cambria Math" panose="02040503050406030204" pitchFamily="18" charset="0"/>
                          </a:rPr>
                          <m:t>𝐻</m:t>
                        </m:r>
                      </m:e>
                      <m:sup>
                        <m:r>
                          <a:rPr lang="fr-FR" b="0" i="1" smtClean="0">
                            <a:latin typeface="Cambria Math" panose="02040503050406030204" pitchFamily="18" charset="0"/>
                          </a:rPr>
                          <m:t>+</m:t>
                        </m:r>
                      </m:sup>
                    </m:sSup>
                  </m:oMath>
                </a14:m>
                <a:endParaRPr lang="fr-FR" dirty="0"/>
              </a:p>
              <a:p>
                <a:pPr marL="0" indent="0">
                  <a:buNone/>
                </a:pPr>
                <a:r>
                  <a:rPr lang="fr-FR" dirty="0"/>
                  <a:t>Lorsqu’un acide est placé dans l’eau, celui-ci peut libérer un </a:t>
                </a:r>
                <a14:m>
                  <m:oMath xmlns:m="http://schemas.openxmlformats.org/officeDocument/2006/math">
                    <m:sSup>
                      <m:sSupPr>
                        <m:ctrlPr>
                          <a:rPr lang="fr-FR" b="0" i="1" smtClean="0">
                            <a:latin typeface="Cambria Math" panose="02040503050406030204" pitchFamily="18" charset="0"/>
                          </a:rPr>
                        </m:ctrlPr>
                      </m:sSupPr>
                      <m:e>
                        <m:r>
                          <a:rPr lang="fr-FR" b="0" i="1" smtClean="0">
                            <a:latin typeface="Cambria Math" panose="02040503050406030204" pitchFamily="18" charset="0"/>
                          </a:rPr>
                          <m:t>𝐻</m:t>
                        </m:r>
                      </m:e>
                      <m:sup>
                        <m:r>
                          <a:rPr lang="fr-FR" b="0" i="1" smtClean="0">
                            <a:latin typeface="Cambria Math" panose="02040503050406030204" pitchFamily="18" charset="0"/>
                          </a:rPr>
                          <m:t>+</m:t>
                        </m:r>
                      </m:sup>
                    </m:sSup>
                  </m:oMath>
                </a14:m>
                <a:r>
                  <a:rPr lang="fr-FR" dirty="0"/>
                  <a:t> qui sera capté par une molécule d’eau.</a:t>
                </a:r>
              </a:p>
              <a:p>
                <a:pPr marL="0" indent="0">
                  <a:buNone/>
                </a:pPr>
                <a:endParaRPr lang="fr-FR" dirty="0"/>
              </a:p>
              <a:p>
                <a:pPr marL="0" indent="0">
                  <a:buNone/>
                </a:pPr>
                <a:r>
                  <a:rPr lang="fr-FR" dirty="0"/>
                  <a:t>Exemple : </a:t>
                </a:r>
                <a14:m>
                  <m:oMath xmlns:m="http://schemas.openxmlformats.org/officeDocument/2006/math">
                    <m:sSub>
                      <m:sSubPr>
                        <m:ctrlPr>
                          <a:rPr lang="fr-FR" b="0" i="1" smtClean="0">
                            <a:latin typeface="Cambria Math" panose="02040503050406030204" pitchFamily="18" charset="0"/>
                          </a:rPr>
                        </m:ctrlPr>
                      </m:sSubPr>
                      <m:e>
                        <m:r>
                          <a:rPr lang="fr-FR" b="0" i="1" smtClean="0">
                            <a:latin typeface="Cambria Math" panose="02040503050406030204" pitchFamily="18" charset="0"/>
                          </a:rPr>
                          <m:t>𝐻</m:t>
                        </m:r>
                      </m:e>
                      <m:sub>
                        <m:r>
                          <a:rPr lang="fr-FR" b="0" i="1" smtClean="0">
                            <a:latin typeface="Cambria Math" panose="02040503050406030204" pitchFamily="18" charset="0"/>
                          </a:rPr>
                          <m:t>2</m:t>
                        </m:r>
                      </m:sub>
                    </m:sSub>
                    <m:sSub>
                      <m:sSubPr>
                        <m:ctrlPr>
                          <a:rPr lang="fr-FR" b="0" i="1" smtClean="0">
                            <a:latin typeface="Cambria Math" panose="02040503050406030204" pitchFamily="18" charset="0"/>
                          </a:rPr>
                        </m:ctrlPr>
                      </m:sSubPr>
                      <m:e>
                        <m:r>
                          <a:rPr lang="fr-FR" b="0" i="1" smtClean="0">
                            <a:latin typeface="Cambria Math" panose="02040503050406030204" pitchFamily="18" charset="0"/>
                          </a:rPr>
                          <m:t>𝑂</m:t>
                        </m:r>
                      </m:e>
                      <m:sub>
                        <m:d>
                          <m:dPr>
                            <m:ctrlPr>
                              <a:rPr lang="fr-FR" b="0" i="1" smtClean="0">
                                <a:latin typeface="Cambria Math" panose="02040503050406030204" pitchFamily="18" charset="0"/>
                              </a:rPr>
                            </m:ctrlPr>
                          </m:dPr>
                          <m:e>
                            <m:r>
                              <a:rPr lang="fr-FR" b="0" i="1" smtClean="0">
                                <a:latin typeface="Cambria Math" panose="02040503050406030204" pitchFamily="18" charset="0"/>
                              </a:rPr>
                              <m:t>𝑙</m:t>
                            </m:r>
                          </m:e>
                        </m:d>
                      </m:sub>
                    </m:sSub>
                    <m:r>
                      <a:rPr lang="fr-FR" b="0" i="1" smtClean="0">
                        <a:latin typeface="Cambria Math" panose="02040503050406030204" pitchFamily="18" charset="0"/>
                      </a:rPr>
                      <m:t>+</m:t>
                    </m:r>
                    <m:r>
                      <a:rPr lang="fr-FR" b="0" i="1" smtClean="0">
                        <a:latin typeface="Cambria Math" panose="02040503050406030204" pitchFamily="18" charset="0"/>
                      </a:rPr>
                      <m:t>𝐶</m:t>
                    </m:r>
                    <m:sSub>
                      <m:sSubPr>
                        <m:ctrlPr>
                          <a:rPr lang="fr-FR" b="0" i="1" smtClean="0">
                            <a:latin typeface="Cambria Math" panose="02040503050406030204" pitchFamily="18" charset="0"/>
                          </a:rPr>
                        </m:ctrlPr>
                      </m:sSubPr>
                      <m:e>
                        <m:r>
                          <a:rPr lang="fr-FR" b="0" i="1" smtClean="0">
                            <a:latin typeface="Cambria Math" panose="02040503050406030204" pitchFamily="18" charset="0"/>
                          </a:rPr>
                          <m:t>𝐻</m:t>
                        </m:r>
                      </m:e>
                      <m:sub>
                        <m:r>
                          <a:rPr lang="fr-FR" b="0" i="1" smtClean="0">
                            <a:latin typeface="Cambria Math" panose="02040503050406030204" pitchFamily="18" charset="0"/>
                          </a:rPr>
                          <m:t>3</m:t>
                        </m:r>
                      </m:sub>
                    </m:sSub>
                    <m:r>
                      <a:rPr lang="fr-FR" b="0" i="1" smtClean="0">
                        <a:latin typeface="Cambria Math" panose="02040503050406030204" pitchFamily="18" charset="0"/>
                      </a:rPr>
                      <m:t>𝐶𝑂𝑂</m:t>
                    </m:r>
                    <m:sSub>
                      <m:sSubPr>
                        <m:ctrlPr>
                          <a:rPr lang="fr-FR" b="0" i="1" smtClean="0">
                            <a:latin typeface="Cambria Math" panose="02040503050406030204" pitchFamily="18" charset="0"/>
                          </a:rPr>
                        </m:ctrlPr>
                      </m:sSubPr>
                      <m:e>
                        <m:r>
                          <a:rPr lang="fr-FR" b="0" i="1" smtClean="0">
                            <a:latin typeface="Cambria Math" panose="02040503050406030204" pitchFamily="18" charset="0"/>
                          </a:rPr>
                          <m:t>𝐻</m:t>
                        </m:r>
                      </m:e>
                      <m:sub>
                        <m:d>
                          <m:dPr>
                            <m:ctrlPr>
                              <a:rPr lang="fr-FR" b="0" i="1" smtClean="0">
                                <a:latin typeface="Cambria Math" panose="02040503050406030204" pitchFamily="18" charset="0"/>
                              </a:rPr>
                            </m:ctrlPr>
                          </m:dPr>
                          <m:e>
                            <m:r>
                              <a:rPr lang="fr-FR" b="0" i="1" smtClean="0">
                                <a:latin typeface="Cambria Math" panose="02040503050406030204" pitchFamily="18" charset="0"/>
                              </a:rPr>
                              <m:t>𝑎𝑞</m:t>
                            </m:r>
                          </m:e>
                        </m:d>
                      </m:sub>
                    </m:sSub>
                    <m:r>
                      <a:rPr lang="fr-FR" b="0" i="1" smtClean="0">
                        <a:latin typeface="Cambria Math" panose="02040503050406030204" pitchFamily="18" charset="0"/>
                      </a:rPr>
                      <m:t>=</m:t>
                    </m:r>
                    <m:sSub>
                      <m:sSubPr>
                        <m:ctrlPr>
                          <a:rPr lang="fr-FR" b="0" i="1" smtClean="0">
                            <a:latin typeface="Cambria Math" panose="02040503050406030204" pitchFamily="18" charset="0"/>
                          </a:rPr>
                        </m:ctrlPr>
                      </m:sSubPr>
                      <m:e>
                        <m:r>
                          <a:rPr lang="fr-FR" b="0" i="1" smtClean="0">
                            <a:latin typeface="Cambria Math" panose="02040503050406030204" pitchFamily="18" charset="0"/>
                          </a:rPr>
                          <m:t>𝐻</m:t>
                        </m:r>
                      </m:e>
                      <m:sub>
                        <m:r>
                          <a:rPr lang="fr-FR" b="0" i="1" smtClean="0">
                            <a:latin typeface="Cambria Math" panose="02040503050406030204" pitchFamily="18" charset="0"/>
                          </a:rPr>
                          <m:t>3</m:t>
                        </m:r>
                      </m:sub>
                    </m:sSub>
                    <m:sSubSup>
                      <m:sSubSupPr>
                        <m:ctrlPr>
                          <a:rPr lang="fr-FR" b="0" i="1" smtClean="0">
                            <a:latin typeface="Cambria Math" panose="02040503050406030204" pitchFamily="18" charset="0"/>
                          </a:rPr>
                        </m:ctrlPr>
                      </m:sSubSupPr>
                      <m:e>
                        <m:r>
                          <a:rPr lang="fr-FR" b="0" i="1" smtClean="0">
                            <a:latin typeface="Cambria Math" panose="02040503050406030204" pitchFamily="18" charset="0"/>
                          </a:rPr>
                          <m:t>𝑂</m:t>
                        </m:r>
                      </m:e>
                      <m:sub>
                        <m:d>
                          <m:dPr>
                            <m:ctrlPr>
                              <a:rPr lang="fr-FR" b="0" i="1" smtClean="0">
                                <a:latin typeface="Cambria Math" panose="02040503050406030204" pitchFamily="18" charset="0"/>
                              </a:rPr>
                            </m:ctrlPr>
                          </m:dPr>
                          <m:e>
                            <m:r>
                              <a:rPr lang="fr-FR" b="0" i="1" smtClean="0">
                                <a:latin typeface="Cambria Math" panose="02040503050406030204" pitchFamily="18" charset="0"/>
                              </a:rPr>
                              <m:t>𝑎𝑞</m:t>
                            </m:r>
                          </m:e>
                        </m:d>
                      </m:sub>
                      <m:sup>
                        <m:r>
                          <a:rPr lang="fr-FR" b="0" i="1" smtClean="0">
                            <a:latin typeface="Cambria Math" panose="02040503050406030204" pitchFamily="18" charset="0"/>
                          </a:rPr>
                          <m:t>+</m:t>
                        </m:r>
                      </m:sup>
                    </m:sSubSup>
                    <m:r>
                      <a:rPr lang="fr-FR" b="0" i="1" smtClean="0">
                        <a:latin typeface="Cambria Math" panose="02040503050406030204" pitchFamily="18" charset="0"/>
                      </a:rPr>
                      <m:t>+</m:t>
                    </m:r>
                    <m:r>
                      <a:rPr lang="fr-FR" b="0" i="1" smtClean="0">
                        <a:latin typeface="Cambria Math" panose="02040503050406030204" pitchFamily="18" charset="0"/>
                      </a:rPr>
                      <m:t>𝐶</m:t>
                    </m:r>
                    <m:sSub>
                      <m:sSubPr>
                        <m:ctrlPr>
                          <a:rPr lang="fr-FR" b="0" i="1" smtClean="0">
                            <a:latin typeface="Cambria Math" panose="02040503050406030204" pitchFamily="18" charset="0"/>
                          </a:rPr>
                        </m:ctrlPr>
                      </m:sSubPr>
                      <m:e>
                        <m:r>
                          <a:rPr lang="fr-FR" b="0" i="1" smtClean="0">
                            <a:latin typeface="Cambria Math" panose="02040503050406030204" pitchFamily="18" charset="0"/>
                          </a:rPr>
                          <m:t>𝐻</m:t>
                        </m:r>
                      </m:e>
                      <m:sub>
                        <m:r>
                          <a:rPr lang="fr-FR" b="0" i="1" smtClean="0">
                            <a:latin typeface="Cambria Math" panose="02040503050406030204" pitchFamily="18" charset="0"/>
                          </a:rPr>
                          <m:t>3</m:t>
                        </m:r>
                      </m:sub>
                    </m:sSub>
                    <m:r>
                      <a:rPr lang="fr-FR" b="0" i="1" smtClean="0">
                        <a:latin typeface="Cambria Math" panose="02040503050406030204" pitchFamily="18" charset="0"/>
                      </a:rPr>
                      <m:t>𝐶𝑂</m:t>
                    </m:r>
                    <m:sSubSup>
                      <m:sSubSupPr>
                        <m:ctrlPr>
                          <a:rPr lang="fr-FR" b="0" i="1" smtClean="0">
                            <a:latin typeface="Cambria Math" panose="02040503050406030204" pitchFamily="18" charset="0"/>
                          </a:rPr>
                        </m:ctrlPr>
                      </m:sSubSupPr>
                      <m:e>
                        <m:r>
                          <a:rPr lang="fr-FR" b="0" i="1" smtClean="0">
                            <a:latin typeface="Cambria Math" panose="02040503050406030204" pitchFamily="18" charset="0"/>
                          </a:rPr>
                          <m:t>𝑂</m:t>
                        </m:r>
                      </m:e>
                      <m:sub>
                        <m:d>
                          <m:dPr>
                            <m:ctrlPr>
                              <a:rPr lang="fr-FR" b="0" i="1" smtClean="0">
                                <a:latin typeface="Cambria Math" panose="02040503050406030204" pitchFamily="18" charset="0"/>
                              </a:rPr>
                            </m:ctrlPr>
                          </m:dPr>
                          <m:e>
                            <m:r>
                              <a:rPr lang="fr-FR" b="0" i="1" smtClean="0">
                                <a:latin typeface="Cambria Math" panose="02040503050406030204" pitchFamily="18" charset="0"/>
                              </a:rPr>
                              <m:t>𝑎𝑞</m:t>
                            </m:r>
                          </m:e>
                        </m:d>
                      </m:sub>
                      <m:sup>
                        <m:r>
                          <a:rPr lang="fr-FR" b="0" i="1" smtClean="0">
                            <a:latin typeface="Cambria Math" panose="02040503050406030204" pitchFamily="18" charset="0"/>
                          </a:rPr>
                          <m:t>−</m:t>
                        </m:r>
                      </m:sup>
                    </m:sSubSup>
                  </m:oMath>
                </a14:m>
                <a:endParaRPr lang="fr-FR" dirty="0"/>
              </a:p>
            </p:txBody>
          </p:sp>
        </mc:Choice>
        <mc:Fallback>
          <p:sp>
            <p:nvSpPr>
              <p:cNvPr id="3" name="Espace réservé du contenu 2">
                <a:extLst>
                  <a:ext uri="{FF2B5EF4-FFF2-40B4-BE49-F238E27FC236}">
                    <a16:creationId xmlns:a16="http://schemas.microsoft.com/office/drawing/2014/main" id="{EAFB1BBE-19EF-4285-9796-F01E4C217A19}"/>
                  </a:ext>
                </a:extLst>
              </p:cNvPr>
              <p:cNvSpPr>
                <a:spLocks noGrp="1" noRot="1" noChangeAspect="1" noMove="1" noResize="1" noEditPoints="1" noAdjustHandles="1" noChangeArrowheads="1" noChangeShapeType="1" noTextEdit="1"/>
              </p:cNvSpPr>
              <p:nvPr>
                <p:ph idx="1"/>
              </p:nvPr>
            </p:nvSpPr>
            <p:spPr>
              <a:xfrm>
                <a:off x="838200" y="545283"/>
                <a:ext cx="10515600" cy="5631679"/>
              </a:xfrm>
              <a:blipFill>
                <a:blip r:embed="rId2"/>
                <a:stretch>
                  <a:fillRect l="-1217" t="-1515"/>
                </a:stretch>
              </a:blipFill>
            </p:spPr>
            <p:txBody>
              <a:bodyPr/>
              <a:lstStyle/>
              <a:p>
                <a:r>
                  <a:rPr lang="fr-FR">
                    <a:noFill/>
                  </a:rPr>
                  <a:t> </a:t>
                </a:r>
              </a:p>
            </p:txBody>
          </p:sp>
        </mc:Fallback>
      </mc:AlternateContent>
    </p:spTree>
    <p:extLst>
      <p:ext uri="{BB962C8B-B14F-4D97-AF65-F5344CB8AC3E}">
        <p14:creationId xmlns:p14="http://schemas.microsoft.com/office/powerpoint/2010/main" val="20815372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4C4B9A1-1677-4F53-89FD-1B18EC2B6CDC}"/>
              </a:ext>
            </a:extLst>
          </p:cNvPr>
          <p:cNvSpPr>
            <a:spLocks noGrp="1"/>
          </p:cNvSpPr>
          <p:nvPr>
            <p:ph idx="1"/>
          </p:nvPr>
        </p:nvSpPr>
        <p:spPr>
          <a:xfrm>
            <a:off x="838200" y="755009"/>
            <a:ext cx="10515600" cy="5587068"/>
          </a:xfrm>
        </p:spPr>
        <p:txBody>
          <a:bodyPr/>
          <a:lstStyle/>
          <a:p>
            <a:r>
              <a:rPr lang="fr-FR" b="1" dirty="0"/>
              <a:t>Solution acide </a:t>
            </a:r>
            <a:r>
              <a:rPr lang="fr-FR" dirty="0"/>
              <a:t>: solution dont le pH est inférieur au pH de l’eau pure, c’est-à-dire inférieur à 7.</a:t>
            </a:r>
          </a:p>
          <a:p>
            <a:endParaRPr lang="fr-FR" dirty="0"/>
          </a:p>
          <a:p>
            <a:r>
              <a:rPr lang="fr-FR" b="1" dirty="0"/>
              <a:t>Solution basique </a:t>
            </a:r>
            <a:r>
              <a:rPr lang="fr-FR" dirty="0"/>
              <a:t>: solution dont le pH est supérieur au pH de l’eau pure, c’est-à-dire supérieur à 7.</a:t>
            </a:r>
          </a:p>
        </p:txBody>
      </p:sp>
    </p:spTree>
    <p:extLst>
      <p:ext uri="{BB962C8B-B14F-4D97-AF65-F5344CB8AC3E}">
        <p14:creationId xmlns:p14="http://schemas.microsoft.com/office/powerpoint/2010/main" val="34602686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Espace réservé du contenu 2">
                <a:extLst>
                  <a:ext uri="{FF2B5EF4-FFF2-40B4-BE49-F238E27FC236}">
                    <a16:creationId xmlns:a16="http://schemas.microsoft.com/office/drawing/2014/main" id="{7DDBE972-A9CF-4B6D-AB9C-B81460115338}"/>
                  </a:ext>
                </a:extLst>
              </p:cNvPr>
              <p:cNvSpPr>
                <a:spLocks noGrp="1"/>
              </p:cNvSpPr>
              <p:nvPr>
                <p:ph idx="1"/>
              </p:nvPr>
            </p:nvSpPr>
            <p:spPr>
              <a:xfrm>
                <a:off x="838200" y="679508"/>
                <a:ext cx="10515600" cy="5497455"/>
              </a:xfrm>
            </p:spPr>
            <p:txBody>
              <a:bodyPr/>
              <a:lstStyle/>
              <a:p>
                <a:r>
                  <a:rPr lang="fr-FR" dirty="0"/>
                  <a:t>Base forte : une base est forte lorsque sa réaction sur l’eau peut être considérée comme totale. Une base forte n’existe pas dans l’eau, elle s’est entièrement transformée en son acide conjuguée et en </a:t>
                </a:r>
                <a14:m>
                  <m:oMath xmlns:m="http://schemas.openxmlformats.org/officeDocument/2006/math">
                    <m:r>
                      <a:rPr lang="fr-FR" b="0" i="1" smtClean="0">
                        <a:latin typeface="Cambria Math" panose="02040503050406030204" pitchFamily="18" charset="0"/>
                      </a:rPr>
                      <m:t>𝐻</m:t>
                    </m:r>
                    <m:sSubSup>
                      <m:sSubSupPr>
                        <m:ctrlPr>
                          <a:rPr lang="fr-FR" b="0" i="1" smtClean="0">
                            <a:latin typeface="Cambria Math" panose="02040503050406030204" pitchFamily="18" charset="0"/>
                          </a:rPr>
                        </m:ctrlPr>
                      </m:sSubSupPr>
                      <m:e>
                        <m:r>
                          <a:rPr lang="fr-FR" b="0" i="1" smtClean="0">
                            <a:latin typeface="Cambria Math" panose="02040503050406030204" pitchFamily="18" charset="0"/>
                          </a:rPr>
                          <m:t>𝑂</m:t>
                        </m:r>
                      </m:e>
                      <m:sub>
                        <m:d>
                          <m:dPr>
                            <m:ctrlPr>
                              <a:rPr lang="fr-FR" b="0" i="1" smtClean="0">
                                <a:latin typeface="Cambria Math" panose="02040503050406030204" pitchFamily="18" charset="0"/>
                              </a:rPr>
                            </m:ctrlPr>
                          </m:dPr>
                          <m:e>
                            <m:r>
                              <a:rPr lang="fr-FR" b="0" i="1" smtClean="0">
                                <a:latin typeface="Cambria Math" panose="02040503050406030204" pitchFamily="18" charset="0"/>
                              </a:rPr>
                              <m:t>𝑎𝑞</m:t>
                            </m:r>
                          </m:e>
                        </m:d>
                      </m:sub>
                      <m:sup>
                        <m:r>
                          <a:rPr lang="fr-FR" b="0" i="1" smtClean="0">
                            <a:latin typeface="Cambria Math" panose="02040503050406030204" pitchFamily="18" charset="0"/>
                          </a:rPr>
                          <m:t>−</m:t>
                        </m:r>
                      </m:sup>
                    </m:sSubSup>
                  </m:oMath>
                </a14:m>
                <a:r>
                  <a:rPr lang="fr-FR" dirty="0"/>
                  <a:t>.</a:t>
                </a:r>
              </a:p>
              <a:p>
                <a:pPr marL="0" indent="0">
                  <a:buNone/>
                </a:pPr>
                <a:r>
                  <a:rPr lang="fr-FR" dirty="0"/>
                  <a:t>Exemple : </a:t>
                </a:r>
                <a14:m>
                  <m:oMath xmlns:m="http://schemas.openxmlformats.org/officeDocument/2006/math">
                    <m:sSup>
                      <m:sSupPr>
                        <m:ctrlPr>
                          <a:rPr lang="fr-FR" b="0" i="1" smtClean="0">
                            <a:latin typeface="Cambria Math" panose="02040503050406030204" pitchFamily="18" charset="0"/>
                          </a:rPr>
                        </m:ctrlPr>
                      </m:sSupPr>
                      <m:e>
                        <m:r>
                          <a:rPr lang="fr-FR" b="0" i="1" smtClean="0">
                            <a:latin typeface="Cambria Math" panose="02040503050406030204" pitchFamily="18" charset="0"/>
                          </a:rPr>
                          <m:t>(</m:t>
                        </m:r>
                        <m:r>
                          <a:rPr lang="fr-FR" b="0" i="1" smtClean="0">
                            <a:latin typeface="Cambria Math" panose="02040503050406030204" pitchFamily="18" charset="0"/>
                          </a:rPr>
                          <m:t>𝑁𝑎</m:t>
                        </m:r>
                      </m:e>
                      <m:sup>
                        <m:r>
                          <a:rPr lang="fr-FR" b="0" i="1" smtClean="0">
                            <a:latin typeface="Cambria Math" panose="02040503050406030204" pitchFamily="18" charset="0"/>
                          </a:rPr>
                          <m:t>+</m:t>
                        </m:r>
                      </m:sup>
                    </m:sSup>
                    <m:r>
                      <a:rPr lang="fr-FR" b="0" i="1" smtClean="0">
                        <a:latin typeface="Cambria Math" panose="02040503050406030204" pitchFamily="18" charset="0"/>
                      </a:rPr>
                      <m:t>, </m:t>
                    </m:r>
                    <m:r>
                      <a:rPr lang="fr-FR" b="0" i="1" smtClean="0">
                        <a:latin typeface="Cambria Math" panose="02040503050406030204" pitchFamily="18" charset="0"/>
                      </a:rPr>
                      <m:t>𝑁</m:t>
                    </m:r>
                    <m:sSubSup>
                      <m:sSubSupPr>
                        <m:ctrlPr>
                          <a:rPr lang="fr-FR" b="0" i="1" smtClean="0">
                            <a:latin typeface="Cambria Math" panose="02040503050406030204" pitchFamily="18" charset="0"/>
                          </a:rPr>
                        </m:ctrlPr>
                      </m:sSubSupPr>
                      <m:e>
                        <m:r>
                          <a:rPr lang="fr-FR" b="0" i="1" smtClean="0">
                            <a:latin typeface="Cambria Math" panose="02040503050406030204" pitchFamily="18" charset="0"/>
                          </a:rPr>
                          <m:t>𝐻</m:t>
                        </m:r>
                      </m:e>
                      <m:sub>
                        <m:r>
                          <a:rPr lang="fr-FR" b="0" i="1" smtClean="0">
                            <a:latin typeface="Cambria Math" panose="02040503050406030204" pitchFamily="18" charset="0"/>
                          </a:rPr>
                          <m:t>2</m:t>
                        </m:r>
                      </m:sub>
                      <m:sup>
                        <m:r>
                          <a:rPr lang="fr-FR" b="0" i="1" smtClean="0">
                            <a:latin typeface="Cambria Math" panose="02040503050406030204" pitchFamily="18" charset="0"/>
                          </a:rPr>
                          <m:t>−</m:t>
                        </m:r>
                      </m:sup>
                    </m:sSubSup>
                    <m:r>
                      <a:rPr lang="fr-FR" b="0" i="1" smtClean="0">
                        <a:latin typeface="Cambria Math" panose="02040503050406030204" pitchFamily="18" charset="0"/>
                      </a:rPr>
                      <m:t>)</m:t>
                    </m:r>
                  </m:oMath>
                </a14:m>
                <a:r>
                  <a:rPr lang="fr-FR" dirty="0"/>
                  <a:t> se transforme en </a:t>
                </a:r>
                <a14:m>
                  <m:oMath xmlns:m="http://schemas.openxmlformats.org/officeDocument/2006/math">
                    <m:r>
                      <a:rPr lang="fr-FR" b="0" i="1" smtClean="0">
                        <a:latin typeface="Cambria Math" panose="02040503050406030204" pitchFamily="18" charset="0"/>
                      </a:rPr>
                      <m:t>𝑁</m:t>
                    </m:r>
                    <m:sSub>
                      <m:sSubPr>
                        <m:ctrlPr>
                          <a:rPr lang="fr-FR" b="0" i="1" smtClean="0">
                            <a:latin typeface="Cambria Math" panose="02040503050406030204" pitchFamily="18" charset="0"/>
                          </a:rPr>
                        </m:ctrlPr>
                      </m:sSubPr>
                      <m:e>
                        <m:sSub>
                          <m:sSubPr>
                            <m:ctrlPr>
                              <a:rPr lang="fr-FR" b="0" i="1" smtClean="0">
                                <a:latin typeface="Cambria Math" panose="02040503050406030204" pitchFamily="18" charset="0"/>
                              </a:rPr>
                            </m:ctrlPr>
                          </m:sSubPr>
                          <m:e>
                            <m:r>
                              <a:rPr lang="fr-FR" b="0" i="1" smtClean="0">
                                <a:latin typeface="Cambria Math" panose="02040503050406030204" pitchFamily="18" charset="0"/>
                              </a:rPr>
                              <m:t>𝐻</m:t>
                            </m:r>
                          </m:e>
                          <m:sub>
                            <m:r>
                              <a:rPr lang="fr-FR" b="0" i="1" smtClean="0">
                                <a:latin typeface="Cambria Math" panose="02040503050406030204" pitchFamily="18" charset="0"/>
                              </a:rPr>
                              <m:t>3</m:t>
                            </m:r>
                          </m:sub>
                        </m:sSub>
                      </m:e>
                      <m:sub>
                        <m:d>
                          <m:dPr>
                            <m:ctrlPr>
                              <a:rPr lang="fr-FR" b="0" i="1" smtClean="0">
                                <a:latin typeface="Cambria Math" panose="02040503050406030204" pitchFamily="18" charset="0"/>
                              </a:rPr>
                            </m:ctrlPr>
                          </m:dPr>
                          <m:e>
                            <m:r>
                              <a:rPr lang="fr-FR" b="0" i="1" smtClean="0">
                                <a:latin typeface="Cambria Math" panose="02040503050406030204" pitchFamily="18" charset="0"/>
                              </a:rPr>
                              <m:t>𝑎𝑞</m:t>
                            </m:r>
                          </m:e>
                        </m:d>
                      </m:sub>
                    </m:sSub>
                  </m:oMath>
                </a14:m>
                <a:endParaRPr lang="fr-FR" dirty="0"/>
              </a:p>
              <a:p>
                <a:r>
                  <a:rPr lang="fr-FR" dirty="0"/>
                  <a:t>Base faible : une base est faible lorsque sa réaction sur l’eau donne lieu à un équilibre.</a:t>
                </a:r>
              </a:p>
              <a:p>
                <a:pPr marL="0" indent="0">
                  <a:buNone/>
                </a:pPr>
                <a:r>
                  <a:rPr lang="fr-FR" dirty="0"/>
                  <a:t>Exemple : </a:t>
                </a:r>
                <a14:m>
                  <m:oMath xmlns:m="http://schemas.openxmlformats.org/officeDocument/2006/math">
                    <m:r>
                      <a:rPr lang="fr-FR" b="0" i="1" smtClean="0">
                        <a:latin typeface="Cambria Math" panose="02040503050406030204" pitchFamily="18" charset="0"/>
                      </a:rPr>
                      <m:t>𝑁</m:t>
                    </m:r>
                    <m:sSub>
                      <m:sSubPr>
                        <m:ctrlPr>
                          <a:rPr lang="fr-FR" b="0" i="1" smtClean="0">
                            <a:latin typeface="Cambria Math" panose="02040503050406030204" pitchFamily="18" charset="0"/>
                          </a:rPr>
                        </m:ctrlPr>
                      </m:sSubPr>
                      <m:e>
                        <m:sSub>
                          <m:sSubPr>
                            <m:ctrlPr>
                              <a:rPr lang="fr-FR" b="0" i="1" smtClean="0">
                                <a:latin typeface="Cambria Math" panose="02040503050406030204" pitchFamily="18" charset="0"/>
                              </a:rPr>
                            </m:ctrlPr>
                          </m:sSubPr>
                          <m:e>
                            <m:r>
                              <a:rPr lang="fr-FR" b="0" i="1" smtClean="0">
                                <a:latin typeface="Cambria Math" panose="02040503050406030204" pitchFamily="18" charset="0"/>
                              </a:rPr>
                              <m:t>𝐻</m:t>
                            </m:r>
                          </m:e>
                          <m:sub>
                            <m:r>
                              <a:rPr lang="fr-FR" b="0" i="1" smtClean="0">
                                <a:latin typeface="Cambria Math" panose="02040503050406030204" pitchFamily="18" charset="0"/>
                              </a:rPr>
                              <m:t>3</m:t>
                            </m:r>
                          </m:sub>
                        </m:sSub>
                      </m:e>
                      <m:sub>
                        <m:d>
                          <m:dPr>
                            <m:ctrlPr>
                              <a:rPr lang="fr-FR" b="0" i="1" smtClean="0">
                                <a:latin typeface="Cambria Math" panose="02040503050406030204" pitchFamily="18" charset="0"/>
                              </a:rPr>
                            </m:ctrlPr>
                          </m:dPr>
                          <m:e>
                            <m:r>
                              <a:rPr lang="fr-FR" b="0" i="1" smtClean="0">
                                <a:latin typeface="Cambria Math" panose="02040503050406030204" pitchFamily="18" charset="0"/>
                              </a:rPr>
                              <m:t>𝑎𝑞</m:t>
                            </m:r>
                          </m:e>
                        </m:d>
                      </m:sub>
                    </m:sSub>
                  </m:oMath>
                </a14:m>
                <a:endParaRPr lang="fr-FR" dirty="0"/>
              </a:p>
              <a:p>
                <a:r>
                  <a:rPr lang="fr-FR" dirty="0"/>
                  <a:t>On définit la constante d’équilibre de la réaction d’une base forte sur l’eau </a:t>
                </a:r>
                <a14:m>
                  <m:oMath xmlns:m="http://schemas.openxmlformats.org/officeDocument/2006/math">
                    <m:sSub>
                      <m:sSubPr>
                        <m:ctrlPr>
                          <a:rPr lang="fr-FR" b="0" i="1" smtClean="0">
                            <a:latin typeface="Cambria Math" panose="02040503050406030204" pitchFamily="18" charset="0"/>
                          </a:rPr>
                        </m:ctrlPr>
                      </m:sSubPr>
                      <m:e>
                        <m:r>
                          <a:rPr lang="fr-FR" b="0" i="1" smtClean="0">
                            <a:latin typeface="Cambria Math" panose="02040503050406030204" pitchFamily="18" charset="0"/>
                          </a:rPr>
                          <m:t>𝐾</m:t>
                        </m:r>
                      </m:e>
                      <m:sub>
                        <m:r>
                          <a:rPr lang="fr-FR" b="0" i="1" smtClean="0">
                            <a:latin typeface="Cambria Math" panose="02040503050406030204" pitchFamily="18" charset="0"/>
                          </a:rPr>
                          <m:t>𝑏</m:t>
                        </m:r>
                      </m:sub>
                    </m:sSub>
                  </m:oMath>
                </a14:m>
                <a:r>
                  <a:rPr lang="fr-FR" dirty="0"/>
                  <a:t> ainsi que le </a:t>
                </a:r>
                <a14:m>
                  <m:oMath xmlns:m="http://schemas.openxmlformats.org/officeDocument/2006/math">
                    <m:r>
                      <a:rPr lang="fr-FR" b="0" i="1" smtClean="0">
                        <a:latin typeface="Cambria Math" panose="02040503050406030204" pitchFamily="18" charset="0"/>
                      </a:rPr>
                      <m:t>𝑝</m:t>
                    </m:r>
                    <m:sSub>
                      <m:sSubPr>
                        <m:ctrlPr>
                          <a:rPr lang="fr-FR" b="0" i="1" smtClean="0">
                            <a:latin typeface="Cambria Math" panose="02040503050406030204" pitchFamily="18" charset="0"/>
                          </a:rPr>
                        </m:ctrlPr>
                      </m:sSubPr>
                      <m:e>
                        <m:r>
                          <a:rPr lang="fr-FR" b="0" i="1" smtClean="0">
                            <a:latin typeface="Cambria Math" panose="02040503050406030204" pitchFamily="18" charset="0"/>
                          </a:rPr>
                          <m:t>𝐾</m:t>
                        </m:r>
                      </m:e>
                      <m:sub>
                        <m:r>
                          <a:rPr lang="fr-FR" b="0" i="1" smtClean="0">
                            <a:latin typeface="Cambria Math" panose="02040503050406030204" pitchFamily="18" charset="0"/>
                          </a:rPr>
                          <m:t>𝑏</m:t>
                        </m:r>
                      </m:sub>
                    </m:sSub>
                  </m:oMath>
                </a14:m>
                <a:r>
                  <a:rPr lang="fr-FR" dirty="0"/>
                  <a:t> associé. Une base faible est d’autant plus forte que son </a:t>
                </a:r>
                <a14:m>
                  <m:oMath xmlns:m="http://schemas.openxmlformats.org/officeDocument/2006/math">
                    <m:r>
                      <a:rPr lang="fr-FR" b="0" i="1" smtClean="0">
                        <a:latin typeface="Cambria Math" panose="02040503050406030204" pitchFamily="18" charset="0"/>
                      </a:rPr>
                      <m:t>𝑝</m:t>
                    </m:r>
                    <m:sSub>
                      <m:sSubPr>
                        <m:ctrlPr>
                          <a:rPr lang="fr-FR" b="0" i="1" smtClean="0">
                            <a:latin typeface="Cambria Math" panose="02040503050406030204" pitchFamily="18" charset="0"/>
                          </a:rPr>
                        </m:ctrlPr>
                      </m:sSubPr>
                      <m:e>
                        <m:r>
                          <a:rPr lang="fr-FR" b="0" i="1" smtClean="0">
                            <a:latin typeface="Cambria Math" panose="02040503050406030204" pitchFamily="18" charset="0"/>
                          </a:rPr>
                          <m:t>𝐾</m:t>
                        </m:r>
                      </m:e>
                      <m:sub>
                        <m:r>
                          <a:rPr lang="fr-FR" b="0" i="1" smtClean="0">
                            <a:latin typeface="Cambria Math" panose="02040503050406030204" pitchFamily="18" charset="0"/>
                          </a:rPr>
                          <m:t>𝑏</m:t>
                        </m:r>
                      </m:sub>
                    </m:sSub>
                  </m:oMath>
                </a14:m>
                <a:r>
                  <a:rPr lang="fr-FR" dirty="0"/>
                  <a:t> est faible.</a:t>
                </a:r>
              </a:p>
            </p:txBody>
          </p:sp>
        </mc:Choice>
        <mc:Fallback>
          <p:sp>
            <p:nvSpPr>
              <p:cNvPr id="3" name="Espace réservé du contenu 2">
                <a:extLst>
                  <a:ext uri="{FF2B5EF4-FFF2-40B4-BE49-F238E27FC236}">
                    <a16:creationId xmlns:a16="http://schemas.microsoft.com/office/drawing/2014/main" id="{7DDBE972-A9CF-4B6D-AB9C-B81460115338}"/>
                  </a:ext>
                </a:extLst>
              </p:cNvPr>
              <p:cNvSpPr>
                <a:spLocks noGrp="1" noRot="1" noChangeAspect="1" noMove="1" noResize="1" noEditPoints="1" noAdjustHandles="1" noChangeArrowheads="1" noChangeShapeType="1" noTextEdit="1"/>
              </p:cNvSpPr>
              <p:nvPr>
                <p:ph idx="1"/>
              </p:nvPr>
            </p:nvSpPr>
            <p:spPr>
              <a:xfrm>
                <a:off x="838200" y="679508"/>
                <a:ext cx="10515600" cy="5497455"/>
              </a:xfrm>
              <a:blipFill>
                <a:blip r:embed="rId2"/>
                <a:stretch>
                  <a:fillRect l="-1217" t="-1774" r="-174"/>
                </a:stretch>
              </a:blipFill>
            </p:spPr>
            <p:txBody>
              <a:bodyPr/>
              <a:lstStyle/>
              <a:p>
                <a:r>
                  <a:rPr lang="fr-FR">
                    <a:noFill/>
                  </a:rPr>
                  <a:t> </a:t>
                </a:r>
              </a:p>
            </p:txBody>
          </p:sp>
        </mc:Fallback>
      </mc:AlternateContent>
    </p:spTree>
    <p:extLst>
      <p:ext uri="{BB962C8B-B14F-4D97-AF65-F5344CB8AC3E}">
        <p14:creationId xmlns:p14="http://schemas.microsoft.com/office/powerpoint/2010/main" val="156842966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223</TotalTime>
  <Words>457</Words>
  <Application>Microsoft Office PowerPoint</Application>
  <PresentationFormat>Grand écran</PresentationFormat>
  <Paragraphs>68</Paragraphs>
  <Slides>10</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10</vt:i4>
      </vt:variant>
    </vt:vector>
  </HeadingPairs>
  <TitlesOfParts>
    <vt:vector size="15" baseType="lpstr">
      <vt:lpstr>Arial</vt:lpstr>
      <vt:lpstr>Calibri</vt:lpstr>
      <vt:lpstr>Calibri Light</vt:lpstr>
      <vt:lpstr>Cambria Math</vt:lpstr>
      <vt:lpstr>Thème Office</vt:lpstr>
      <vt:lpstr>Réactions acido-basiques</vt:lpstr>
      <vt:lpstr>Position de la leçon :</vt:lpstr>
      <vt:lpstr>Difficultés de la leçon</vt:lpstr>
      <vt:lpstr>Réactions acido-basiques</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Réactions acido-basiques</dc:title>
  <dc:creator>scroquet</dc:creator>
  <cp:lastModifiedBy>scroquet</cp:lastModifiedBy>
  <cp:revision>17</cp:revision>
  <dcterms:created xsi:type="dcterms:W3CDTF">2022-05-20T09:09:07Z</dcterms:created>
  <dcterms:modified xsi:type="dcterms:W3CDTF">2022-05-20T12:52:55Z</dcterms:modified>
</cp:coreProperties>
</file>