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2" roundtripDataSignature="AMtx7miA45ju89sRuqMzABrMt+19jjfZ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0052B9E-598A-4B3C-83C1-A97E119CE98C}">
  <a:tblStyle styleId="{50052B9E-598A-4B3C-83C1-A97E119CE98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customschemas.google.com/relationships/presentationmetadata" Target="meta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3248d7653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13248d7653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5" Type="http://schemas.openxmlformats.org/officeDocument/2006/relationships/image" Target="../media/image38.png"/><Relationship Id="rId6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14.png"/><Relationship Id="rId7" Type="http://schemas.openxmlformats.org/officeDocument/2006/relationships/image" Target="../media/image20.png"/><Relationship Id="rId8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fr"/>
              <a:t>LC58 les cristaux </a:t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fr" sz="5200">
                <a:solidFill>
                  <a:schemeClr val="dk1"/>
                </a:solidFill>
              </a:rPr>
              <a:t>(1ere enseignement scientifique)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Processus de fabrication d’un cristal exemple du NaCl</a:t>
            </a:r>
            <a:endParaRPr/>
          </a:p>
        </p:txBody>
      </p:sp>
      <p:sp>
        <p:nvSpPr>
          <p:cNvPr id="142" name="Google Shape;142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43" name="Google Shape;14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800" y="1280575"/>
            <a:ext cx="5228325" cy="334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Les différentes mailles élémentaires</a:t>
            </a:r>
            <a:endParaRPr/>
          </a:p>
        </p:txBody>
      </p:sp>
      <p:pic>
        <p:nvPicPr>
          <p:cNvPr id="149" name="Google Shape;14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0750" y="1017725"/>
            <a:ext cx="489960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Différents types de cristal </a:t>
            </a:r>
            <a:endParaRPr/>
          </a:p>
        </p:txBody>
      </p:sp>
      <p:sp>
        <p:nvSpPr>
          <p:cNvPr id="155" name="Google Shape;155;p12"/>
          <p:cNvSpPr txBox="1"/>
          <p:nvPr>
            <p:ph idx="1" type="body"/>
          </p:nvPr>
        </p:nvSpPr>
        <p:spPr>
          <a:xfrm>
            <a:off x="311700" y="1152475"/>
            <a:ext cx="8579100" cy="3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Cristaux métalliques (Cu,Fe,Al,ect…)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Cristaux ioniques (NaCl, CsCl , ZnS, ect…)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Cristaux covalents (Diamant, Quartz)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Cristaux Moléculaires (Glace, Vanilline)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Compacité</a:t>
            </a:r>
            <a:endParaRPr/>
          </a:p>
        </p:txBody>
      </p:sp>
      <p:sp>
        <p:nvSpPr>
          <p:cNvPr id="161" name="Google Shape;161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262"/>
              <a:buNone/>
            </a:pPr>
            <a:r>
              <a:rPr b="1" lang="fr" sz="2228"/>
              <a:t>Méthode:</a:t>
            </a:r>
            <a:endParaRPr/>
          </a:p>
          <a:p>
            <a:pPr indent="-300037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fr"/>
              <a:t>Déterminer le nombre d’entités dans la maille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9999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9999"/>
              <a:buNone/>
            </a:pPr>
            <a:r>
              <a:t/>
            </a:r>
            <a:endParaRPr/>
          </a:p>
          <a:p>
            <a:pPr indent="-300037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fr"/>
              <a:t>Exprimer le volume des entités avec 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9999"/>
              <a:buNone/>
            </a:pPr>
            <a:r>
              <a:rPr lang="fr"/>
              <a:t>le paramètre de maille a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9999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9999"/>
              <a:buNone/>
            </a:pPr>
            <a:r>
              <a:t/>
            </a:r>
            <a:endParaRPr/>
          </a:p>
          <a:p>
            <a:pPr indent="-300037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fr"/>
              <a:t>Calculer la compacité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59999"/>
              <a:buNone/>
            </a:pPr>
            <a:r>
              <a:t/>
            </a:r>
            <a:endParaRPr/>
          </a:p>
        </p:txBody>
      </p:sp>
      <p:pic>
        <p:nvPicPr>
          <p:cNvPr id="162" name="Google Shape;162;p13"/>
          <p:cNvPicPr preferRelativeResize="0"/>
          <p:nvPr/>
        </p:nvPicPr>
        <p:blipFill rotWithShape="1">
          <a:blip r:embed="rId3">
            <a:alphaModFix/>
          </a:blip>
          <a:srcRect b="22152" l="14516" r="26136" t="32338"/>
          <a:stretch/>
        </p:blipFill>
        <p:spPr>
          <a:xfrm rot="-5400000">
            <a:off x="4586336" y="1003387"/>
            <a:ext cx="1278152" cy="130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3"/>
          <p:cNvPicPr preferRelativeResize="0"/>
          <p:nvPr/>
        </p:nvPicPr>
        <p:blipFill rotWithShape="1">
          <a:blip r:embed="rId4">
            <a:alphaModFix/>
          </a:blip>
          <a:srcRect b="42087" l="43167" r="24763" t="30168"/>
          <a:stretch/>
        </p:blipFill>
        <p:spPr>
          <a:xfrm rot="-5400000">
            <a:off x="3600963" y="2379263"/>
            <a:ext cx="1237125" cy="142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3"/>
          <p:cNvPicPr preferRelativeResize="0"/>
          <p:nvPr/>
        </p:nvPicPr>
        <p:blipFill rotWithShape="1">
          <a:blip r:embed="rId4">
            <a:alphaModFix/>
          </a:blip>
          <a:srcRect b="42087" l="9767" r="57593" t="30168"/>
          <a:stretch/>
        </p:blipFill>
        <p:spPr>
          <a:xfrm rot="-5400000">
            <a:off x="5315050" y="2379262"/>
            <a:ext cx="1259101" cy="142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59575" y="4062125"/>
            <a:ext cx="2076050" cy="93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Masse volumique</a:t>
            </a:r>
            <a:endParaRPr/>
          </a:p>
        </p:txBody>
      </p:sp>
      <p:sp>
        <p:nvSpPr>
          <p:cNvPr id="171" name="Google Shape;17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262"/>
              <a:buNone/>
            </a:pPr>
            <a:r>
              <a:rPr b="1" lang="fr" sz="2228"/>
              <a:t>Méthode:</a:t>
            </a:r>
            <a:endParaRPr b="1" sz="2228"/>
          </a:p>
          <a:p>
            <a:pPr indent="-300037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fr"/>
              <a:t>Déterminer le nombre d’entités dans la maille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9999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9999"/>
              <a:buNone/>
            </a:pPr>
            <a:r>
              <a:t/>
            </a:r>
            <a:endParaRPr/>
          </a:p>
          <a:p>
            <a:pPr indent="-300037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fr"/>
              <a:t>Calculer la masse des entité 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9999"/>
              <a:buNone/>
            </a:pPr>
            <a:r>
              <a:rPr lang="fr"/>
              <a:t>à l’aide du tableau périodique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9999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9999"/>
              <a:buNone/>
            </a:pPr>
            <a:r>
              <a:t/>
            </a:r>
            <a:endParaRPr/>
          </a:p>
          <a:p>
            <a:pPr indent="-300037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fr"/>
              <a:t>Calculer la masse volumique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59999"/>
              <a:buNone/>
            </a:pPr>
            <a:r>
              <a:t/>
            </a:r>
            <a:endParaRPr/>
          </a:p>
        </p:txBody>
      </p:sp>
      <p:pic>
        <p:nvPicPr>
          <p:cNvPr id="172" name="Google Shape;172;p14"/>
          <p:cNvPicPr preferRelativeResize="0"/>
          <p:nvPr/>
        </p:nvPicPr>
        <p:blipFill rotWithShape="1">
          <a:blip r:embed="rId3">
            <a:alphaModFix/>
          </a:blip>
          <a:srcRect b="22152" l="14516" r="26136" t="32338"/>
          <a:stretch/>
        </p:blipFill>
        <p:spPr>
          <a:xfrm rot="-5400000">
            <a:off x="4492974" y="1006375"/>
            <a:ext cx="1011525" cy="103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4800" y="4062700"/>
            <a:ext cx="4262125" cy="72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3050" y="2180850"/>
            <a:ext cx="2677325" cy="147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Observation de l’ordre périodique des Cristaux</a:t>
            </a:r>
            <a:endParaRPr/>
          </a:p>
        </p:txBody>
      </p:sp>
      <p:pic>
        <p:nvPicPr>
          <p:cNvPr id="180" name="Google Shape;18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9150" y="1500250"/>
            <a:ext cx="2362925" cy="23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5"/>
          <p:cNvSpPr txBox="1"/>
          <p:nvPr/>
        </p:nvSpPr>
        <p:spPr>
          <a:xfrm>
            <a:off x="1077163" y="3911550"/>
            <a:ext cx="1806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microscope à Effet Tunnel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15"/>
          <p:cNvPicPr preferRelativeResize="0"/>
          <p:nvPr/>
        </p:nvPicPr>
        <p:blipFill rotWithShape="1">
          <a:blip r:embed="rId4">
            <a:alphaModFix/>
          </a:blip>
          <a:srcRect b="0" l="23556" r="22733" t="0"/>
          <a:stretch/>
        </p:blipFill>
        <p:spPr>
          <a:xfrm>
            <a:off x="3975899" y="1487900"/>
            <a:ext cx="2107759" cy="23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5"/>
          <p:cNvSpPr txBox="1"/>
          <p:nvPr/>
        </p:nvSpPr>
        <p:spPr>
          <a:xfrm>
            <a:off x="4276738" y="4019250"/>
            <a:ext cx="180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Diffraction 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Explication physique cristallisation</a:t>
            </a:r>
            <a:endParaRPr/>
          </a:p>
        </p:txBody>
      </p:sp>
      <p:pic>
        <p:nvPicPr>
          <p:cNvPr id="189" name="Google Shape;18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238" y="1100300"/>
            <a:ext cx="7629525" cy="35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6"/>
          <p:cNvSpPr/>
          <p:nvPr/>
        </p:nvSpPr>
        <p:spPr>
          <a:xfrm>
            <a:off x="757250" y="4019975"/>
            <a:ext cx="2490300" cy="94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6"/>
          <p:cNvSpPr/>
          <p:nvPr/>
        </p:nvSpPr>
        <p:spPr>
          <a:xfrm>
            <a:off x="3446500" y="3869825"/>
            <a:ext cx="2849100" cy="94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6"/>
          <p:cNvSpPr/>
          <p:nvPr/>
        </p:nvSpPr>
        <p:spPr>
          <a:xfrm>
            <a:off x="2372750" y="3789475"/>
            <a:ext cx="951000" cy="94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6"/>
          <p:cNvSpPr/>
          <p:nvPr/>
        </p:nvSpPr>
        <p:spPr>
          <a:xfrm>
            <a:off x="5473600" y="3581150"/>
            <a:ext cx="822000" cy="94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99" name="Google Shape;19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00" name="Google Shape;20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9175" y="101862"/>
            <a:ext cx="6217824" cy="493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Hydrure</a:t>
            </a:r>
            <a:endParaRPr/>
          </a:p>
        </p:txBody>
      </p:sp>
      <p:pic>
        <p:nvPicPr>
          <p:cNvPr id="206" name="Google Shape;20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875" y="1580775"/>
            <a:ext cx="80962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212" name="Google Shape;21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0695" y="0"/>
            <a:ext cx="702261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Séquence pédagogique</a:t>
            </a:r>
            <a:endParaRPr/>
          </a:p>
        </p:txBody>
      </p:sp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3473" y="0"/>
            <a:ext cx="3626352" cy="514349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" name="Google Shape;62;p2"/>
          <p:cNvSpPr txBox="1"/>
          <p:nvPr/>
        </p:nvSpPr>
        <p:spPr>
          <a:xfrm>
            <a:off x="311700" y="1134975"/>
            <a:ext cx="43596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Prérequis :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notion d’entité chimique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notion de molécule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géométrie du cube et de la sphère, calculs de volume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Position du cours dans l’année</a:t>
            </a:r>
            <a:r>
              <a:rPr b="0" i="0" lang="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notion abordée juste après : Les Éléments Chimiques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18" name="Google Shape;21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19" name="Google Shape;21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00"/>
            <a:ext cx="9143999" cy="51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Plan</a:t>
            </a:r>
            <a:endParaRPr/>
          </a:p>
        </p:txBody>
      </p:sp>
      <p:sp>
        <p:nvSpPr>
          <p:cNvPr id="225" name="Google Shape;22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Un agencement ordonné de la matière : Le cristale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r"/>
              <a:t>Le Cristale un état particulier des solides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r"/>
              <a:t>Paramètre de cristallisation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r"/>
              <a:t>Production d’un cristal :  Chlorure de sodium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La structure d’un Cristal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r"/>
              <a:t>Définition (Réseau , Motif , Maille élémentaire)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r"/>
              <a:t>Différent type de Cristaux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Lien entre Propriété macro et micro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r"/>
              <a:t>Compacité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r"/>
              <a:t>Masse volumique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fr" sz="1400"/>
              <a:t>Ouverture observation au microscope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Expérience</a:t>
            </a:r>
            <a:endParaRPr/>
          </a:p>
        </p:txBody>
      </p:sp>
      <p:sp>
        <p:nvSpPr>
          <p:cNvPr id="231" name="Google Shape;23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Cristallisation de la Vanilline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Calcule de compacité pour un motif de Sphère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3248d76536_0_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Calcul de compacité</a:t>
            </a:r>
            <a:endParaRPr/>
          </a:p>
        </p:txBody>
      </p:sp>
      <p:sp>
        <p:nvSpPr>
          <p:cNvPr id="237" name="Google Shape;237;g13248d76536_0_0"/>
          <p:cNvSpPr txBox="1"/>
          <p:nvPr>
            <p:ph idx="1" type="body"/>
          </p:nvPr>
        </p:nvSpPr>
        <p:spPr>
          <a:xfrm>
            <a:off x="241375" y="3385475"/>
            <a:ext cx="6730500" cy="15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81818"/>
              <a:buNone/>
            </a:pPr>
            <a:r>
              <a:rPr lang="fr"/>
              <a:t>J’ai complexifié exprès la manips pour permettre de réaliser des gestes expérimentaux!</a:t>
            </a:r>
            <a:endParaRPr/>
          </a:p>
          <a:p>
            <a:pPr indent="-2914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arenR"/>
            </a:pPr>
            <a:r>
              <a:rPr lang="fr"/>
              <a:t>On remplit une éprouvette avec les bille en verre en secouant bien celle ci pour maximiser l’arrangement qu'elle vont prendre</a:t>
            </a:r>
            <a:endParaRPr/>
          </a:p>
          <a:p>
            <a:pPr indent="-2914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arenR"/>
            </a:pPr>
            <a:r>
              <a:rPr lang="fr"/>
              <a:t>on réaliser une dissolution d’un colorant pas trop foncé pour pouvoir mettre en évidence les interstice entre les sphere</a:t>
            </a:r>
            <a:endParaRPr/>
          </a:p>
          <a:p>
            <a:pPr indent="-2914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arenR"/>
            </a:pPr>
            <a:r>
              <a:rPr lang="fr"/>
              <a:t>utilise une pipette gradué pour avoir un bonne précision sur le volume versé</a:t>
            </a:r>
            <a:endParaRPr/>
          </a:p>
          <a:p>
            <a:pPr indent="-2914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arenR"/>
            </a:pPr>
            <a:r>
              <a:rPr lang="fr"/>
              <a:t>On verse (V_versé) du liquide coloré jusqu’au ras des derneir sphère et on lit V_tot à ce niveau</a:t>
            </a:r>
            <a:endParaRPr/>
          </a:p>
          <a:p>
            <a:pPr indent="-2914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arenR"/>
            </a:pPr>
            <a:r>
              <a:rPr lang="fr"/>
              <a:t>Enfin V_tot - V_versé / V_tot nous donne la compacité à priorie on obtient mois que 0,74 (j’ai obtenu 0,54 )</a:t>
            </a:r>
            <a:endParaRPr/>
          </a:p>
        </p:txBody>
      </p:sp>
      <p:pic>
        <p:nvPicPr>
          <p:cNvPr id="238" name="Google Shape;238;g13248d7653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600" y="1497550"/>
            <a:ext cx="2217625" cy="15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13248d76536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05450" y="1678375"/>
            <a:ext cx="1381325" cy="13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13248d76536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1000" y="1613163"/>
            <a:ext cx="1381325" cy="152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13248d76536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26850" y="1139425"/>
            <a:ext cx="1156300" cy="366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Questions </a:t>
            </a:r>
            <a:endParaRPr/>
          </a:p>
        </p:txBody>
      </p:sp>
      <p:sp>
        <p:nvSpPr>
          <p:cNvPr id="247" name="Google Shape;247;p23"/>
          <p:cNvSpPr txBox="1"/>
          <p:nvPr>
            <p:ph idx="1" type="body"/>
          </p:nvPr>
        </p:nvSpPr>
        <p:spPr>
          <a:xfrm>
            <a:off x="311700" y="1105500"/>
            <a:ext cx="8520600" cy="3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qu’est ce qui est au programme juste avant en enseignement scientifique ?  les éléments chimiques 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qu’est ce qui est fait de plus sur les cristaux en spécialité ? 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cristal = type de solide 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qu’est ce qu’il se passe quand on casse successivement un cristal ? 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polyèdre ? solide limité de toutes parts par des polygones plans 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attention aux représentations choisies pour les cristaux ioniques 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différence entre maille et maille élémentaire 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attention à la définition de motif 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attention vanilline différent de sucre vanillé : vanilline = aldéhyde aromatique naturel qui se développe dans les gousses de vanille 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attention à la définition de minéral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quel est l’objectif de cette leçon pour les élèves qui ne seront pas scientifiques ?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Commentaires </a:t>
            </a:r>
            <a:endParaRPr/>
          </a:p>
        </p:txBody>
      </p:sp>
      <p:sp>
        <p:nvSpPr>
          <p:cNvPr id="253" name="Google Shape;25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expérience sur la compacité très bien, la mettre plus tôt 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l’intro est assez longue, insister sur à quoi ça sert, à quoi servent les définitions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ne pas balancer des notions importantes (genre maille) dans l’intro sans les définir 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pycnomètre à éviter 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difficultés supplémentaires : différence entre modèle éclaté et modèle compact si on copie colle la maille on retrouve le cristal, notion de population d’une maille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passer plus de temps sur les parties difficiles 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marais salants 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mettre beaucoup de photos de cristaux macroscopiques, faire passer des cristaux dans les rangs, …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/>
              <a:t>dire comment on sait que l’ordre macro se retrouve à l’échelle micro : faire une analogie entre la diffraction aux rayons x et de la lumière à travers un rideau fin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Objectifs pédagogiques et Difficultés identifiées</a:t>
            </a:r>
            <a:endParaRPr/>
          </a:p>
        </p:txBody>
      </p:sp>
      <p:graphicFrame>
        <p:nvGraphicFramePr>
          <p:cNvPr id="68" name="Google Shape;68;p3"/>
          <p:cNvGraphicFramePr/>
          <p:nvPr/>
        </p:nvGraphicFramePr>
        <p:xfrm>
          <a:off x="952500" y="257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{50052B9E-598A-4B3C-83C1-A97E119CE98C}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" sz="1400" u="none" cap="none" strike="noStrike">
                          <a:solidFill>
                            <a:srgbClr val="FF0000"/>
                          </a:solidFill>
                        </a:rPr>
                        <a:t>Difficulté</a:t>
                      </a:r>
                      <a:endParaRPr b="1" sz="14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" sz="1400" u="none" cap="none" strike="noStrike">
                          <a:solidFill>
                            <a:srgbClr val="38761D"/>
                          </a:solidFill>
                        </a:rPr>
                        <a:t>Solution</a:t>
                      </a:r>
                      <a:endParaRPr b="1" sz="1400" u="none" cap="none" strike="noStrike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" sz="1400" u="none" cap="none" strike="noStrike"/>
                        <a:t>Visualisation dans l’espace des mailles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" sz="1400" u="none" cap="none" strike="noStrike"/>
                        <a:t>Modèle 3D numérique et modèle moléculaire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" sz="1400" u="none" cap="none" strike="noStrike"/>
                        <a:t>Notion de compacité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" sz="1400" u="none" cap="none" strike="noStrike"/>
                        <a:t>Expérience 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" sz="1400" u="none" cap="none" strike="noStrike"/>
                        <a:t>Calcul de la masse volumique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" sz="1400" u="none" cap="none" strike="noStrike"/>
                        <a:t>Réalisation du calcul détaillé en cours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69" name="Google Shape;69;p3"/>
          <p:cNvSpPr txBox="1"/>
          <p:nvPr/>
        </p:nvSpPr>
        <p:spPr>
          <a:xfrm>
            <a:off x="952500" y="1098525"/>
            <a:ext cx="7239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Objectifs :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f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la structure des cristaux à différentes échelles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f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Connaître les différents types de cristaux et les principales mailles élémentaires : la Cubique Face Centrée et la Cubique simple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f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Relier les propriétés macroscopiques d’un cristal a sa structure microscopique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Les différentes échelles </a:t>
            </a:r>
            <a:endParaRPr/>
          </a:p>
        </p:txBody>
      </p:sp>
      <p:pic>
        <p:nvPicPr>
          <p:cNvPr id="75" name="Google Shape;75;p4"/>
          <p:cNvPicPr preferRelativeResize="0"/>
          <p:nvPr/>
        </p:nvPicPr>
        <p:blipFill rotWithShape="1">
          <a:blip r:embed="rId3">
            <a:alphaModFix/>
          </a:blip>
          <a:srcRect b="0" l="0" r="75084" t="0"/>
          <a:stretch/>
        </p:blipFill>
        <p:spPr>
          <a:xfrm>
            <a:off x="106375" y="1410450"/>
            <a:ext cx="1505475" cy="26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4"/>
          <p:cNvPicPr preferRelativeResize="0"/>
          <p:nvPr/>
        </p:nvPicPr>
        <p:blipFill rotWithShape="1">
          <a:blip r:embed="rId4">
            <a:alphaModFix/>
          </a:blip>
          <a:srcRect b="0" l="35533" r="0" t="0"/>
          <a:stretch/>
        </p:blipFill>
        <p:spPr>
          <a:xfrm>
            <a:off x="1611850" y="1410450"/>
            <a:ext cx="2565768" cy="26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4"/>
          <p:cNvPicPr preferRelativeResize="0"/>
          <p:nvPr/>
        </p:nvPicPr>
        <p:blipFill rotWithShape="1">
          <a:blip r:embed="rId3">
            <a:alphaModFix/>
          </a:blip>
          <a:srcRect b="0" l="24322" r="0" t="0"/>
          <a:stretch/>
        </p:blipFill>
        <p:spPr>
          <a:xfrm>
            <a:off x="4352200" y="1410450"/>
            <a:ext cx="4572509" cy="2610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" name="Google Shape;78;p4"/>
          <p:cNvCxnSpPr/>
          <p:nvPr/>
        </p:nvCxnSpPr>
        <p:spPr>
          <a:xfrm flipH="1" rot="10800000">
            <a:off x="1817175" y="1642575"/>
            <a:ext cx="2813100" cy="174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9" name="Google Shape;79;p4"/>
          <p:cNvSpPr/>
          <p:nvPr/>
        </p:nvSpPr>
        <p:spPr>
          <a:xfrm>
            <a:off x="8459575" y="2279150"/>
            <a:ext cx="143700" cy="20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4"/>
          <p:cNvSpPr/>
          <p:nvPr/>
        </p:nvSpPr>
        <p:spPr>
          <a:xfrm>
            <a:off x="8603275" y="2612875"/>
            <a:ext cx="143700" cy="20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Vitesse de formation d’un cristal</a:t>
            </a:r>
            <a:endParaRPr/>
          </a:p>
        </p:txBody>
      </p:sp>
      <p:pic>
        <p:nvPicPr>
          <p:cNvPr id="86" name="Google Shape;8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200" y="1332625"/>
            <a:ext cx="2634675" cy="263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4100" y="1299102"/>
            <a:ext cx="3985947" cy="30949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5"/>
          <p:cNvSpPr txBox="1"/>
          <p:nvPr/>
        </p:nvSpPr>
        <p:spPr>
          <a:xfrm>
            <a:off x="1377588" y="4394050"/>
            <a:ext cx="161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Roche volcanique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5"/>
          <p:cNvSpPr txBox="1"/>
          <p:nvPr/>
        </p:nvSpPr>
        <p:spPr>
          <a:xfrm>
            <a:off x="6038175" y="4394050"/>
            <a:ext cx="115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Obsidienne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Influence de la pression et de la température</a:t>
            </a:r>
            <a:endParaRPr/>
          </a:p>
        </p:txBody>
      </p:sp>
      <p:pic>
        <p:nvPicPr>
          <p:cNvPr id="95" name="Google Shape;9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6700" y="1098075"/>
            <a:ext cx="2500019" cy="16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5451" y="1098075"/>
            <a:ext cx="2161901" cy="16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6"/>
          <p:cNvSpPr txBox="1"/>
          <p:nvPr/>
        </p:nvSpPr>
        <p:spPr>
          <a:xfrm>
            <a:off x="1819063" y="4425375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Charbon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 txBox="1"/>
          <p:nvPr/>
        </p:nvSpPr>
        <p:spPr>
          <a:xfrm>
            <a:off x="5518100" y="4425375"/>
            <a:ext cx="90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Diamant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9774" y="2761725"/>
            <a:ext cx="2033875" cy="166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99450" y="2761725"/>
            <a:ext cx="2033874" cy="152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Zoologie de Cristaux</a:t>
            </a:r>
            <a:endParaRPr/>
          </a:p>
        </p:txBody>
      </p:sp>
      <p:pic>
        <p:nvPicPr>
          <p:cNvPr id="106" name="Google Shape;106;p7"/>
          <p:cNvPicPr preferRelativeResize="0"/>
          <p:nvPr/>
        </p:nvPicPr>
        <p:blipFill rotWithShape="1">
          <a:blip r:embed="rId3">
            <a:alphaModFix/>
          </a:blip>
          <a:srcRect b="-9" l="0" r="-4578" t="-4581"/>
          <a:stretch/>
        </p:blipFill>
        <p:spPr>
          <a:xfrm>
            <a:off x="2788900" y="1056500"/>
            <a:ext cx="1014000" cy="144867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7"/>
          <p:cNvSpPr txBox="1"/>
          <p:nvPr/>
        </p:nvSpPr>
        <p:spPr>
          <a:xfrm>
            <a:off x="2382100" y="2543950"/>
            <a:ext cx="182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Sapphire: Al2O3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Trigonal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8327" y="950450"/>
            <a:ext cx="1188000" cy="144846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7"/>
          <p:cNvSpPr txBox="1"/>
          <p:nvPr/>
        </p:nvSpPr>
        <p:spPr>
          <a:xfrm>
            <a:off x="4106884" y="2543950"/>
            <a:ext cx="177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Rubis : Al2O3:Cr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Trigonal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 txBox="1"/>
          <p:nvPr/>
        </p:nvSpPr>
        <p:spPr>
          <a:xfrm>
            <a:off x="6109275" y="2604600"/>
            <a:ext cx="231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Emeraude :</a:t>
            </a:r>
            <a:r>
              <a:rPr b="0" i="0" lang="fr" sz="95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Be</a:t>
            </a:r>
            <a:r>
              <a:rPr b="0" baseline="-25000" i="0" lang="fr" sz="110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fr" sz="95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(Al,M)</a:t>
            </a:r>
            <a:r>
              <a:rPr b="0" baseline="-25000" i="0" lang="fr" sz="110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fr" sz="95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(SiO</a:t>
            </a:r>
            <a:r>
              <a:rPr b="0" baseline="-25000" i="0" lang="fr" sz="110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fr" sz="95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r>
              <a:rPr b="0" baseline="-25000" i="0" lang="fr" sz="110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Hexagonale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7"/>
          <p:cNvPicPr preferRelativeResize="0"/>
          <p:nvPr/>
        </p:nvPicPr>
        <p:blipFill rotWithShape="1">
          <a:blip r:embed="rId5">
            <a:alphaModFix/>
          </a:blip>
          <a:srcRect b="0" l="24374" r="28515" t="21984"/>
          <a:stretch/>
        </p:blipFill>
        <p:spPr>
          <a:xfrm>
            <a:off x="6515475" y="950450"/>
            <a:ext cx="1507200" cy="165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7"/>
          <p:cNvPicPr preferRelativeResize="0"/>
          <p:nvPr/>
        </p:nvPicPr>
        <p:blipFill rotWithShape="1">
          <a:blip r:embed="rId6">
            <a:alphaModFix/>
          </a:blip>
          <a:srcRect b="13173" l="5231" r="12900" t="15186"/>
          <a:stretch/>
        </p:blipFill>
        <p:spPr>
          <a:xfrm>
            <a:off x="446237" y="1091625"/>
            <a:ext cx="1827425" cy="116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7"/>
          <p:cNvSpPr txBox="1"/>
          <p:nvPr/>
        </p:nvSpPr>
        <p:spPr>
          <a:xfrm>
            <a:off x="606350" y="2331650"/>
            <a:ext cx="1507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Corindon: Al2O3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Trigonal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4600" y="3021151"/>
            <a:ext cx="1370700" cy="138049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/>
          <p:nvPr/>
        </p:nvSpPr>
        <p:spPr>
          <a:xfrm>
            <a:off x="674600" y="4475550"/>
            <a:ext cx="1507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Quartz: SiO2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Trigonal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75275" y="3159561"/>
            <a:ext cx="1108550" cy="126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7"/>
          <p:cNvSpPr txBox="1"/>
          <p:nvPr/>
        </p:nvSpPr>
        <p:spPr>
          <a:xfrm>
            <a:off x="2542300" y="4475550"/>
            <a:ext cx="270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Améthyste: SiO2 trace de Fe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Trigonal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586325" y="3268449"/>
            <a:ext cx="1188000" cy="105177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7"/>
          <p:cNvSpPr txBox="1"/>
          <p:nvPr/>
        </p:nvSpPr>
        <p:spPr>
          <a:xfrm>
            <a:off x="5586325" y="4527900"/>
            <a:ext cx="270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Topaze: </a:t>
            </a:r>
            <a:r>
              <a:rPr b="0" i="0" lang="fr" sz="95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Al</a:t>
            </a:r>
            <a:r>
              <a:rPr b="0" baseline="-25000" i="0" lang="fr" sz="110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fr" sz="95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SiO</a:t>
            </a:r>
            <a:r>
              <a:rPr b="0" baseline="-25000" i="0" lang="fr" sz="110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4</a:t>
            </a:r>
            <a:r>
              <a:rPr b="0" i="0" lang="fr" sz="95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(F,OH)</a:t>
            </a:r>
            <a:r>
              <a:rPr b="0" baseline="-25000" i="0" lang="fr" sz="1100" u="none" cap="none" strike="noStrike">
                <a:solidFill>
                  <a:schemeClr val="dk1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orthorhombique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Vanilline</a:t>
            </a:r>
            <a:endParaRPr/>
          </a:p>
        </p:txBody>
      </p:sp>
      <p:pic>
        <p:nvPicPr>
          <p:cNvPr id="126" name="Google Shape;12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900" y="1360875"/>
            <a:ext cx="5570125" cy="320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8025" y="508375"/>
            <a:ext cx="2751174" cy="206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8025" y="2888406"/>
            <a:ext cx="2751174" cy="206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Cristal de Chlorure de Sodium </a:t>
            </a:r>
            <a:endParaRPr/>
          </a:p>
        </p:txBody>
      </p:sp>
      <p:pic>
        <p:nvPicPr>
          <p:cNvPr id="134" name="Google Shape;13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365425"/>
            <a:ext cx="2763950" cy="261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8700" y="1458939"/>
            <a:ext cx="3025350" cy="20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9650" y="1612400"/>
            <a:ext cx="2415050" cy="1808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