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6" r:id="rId4"/>
    <p:sldId id="258" r:id="rId5"/>
    <p:sldId id="259" r:id="rId6"/>
    <p:sldId id="267" r:id="rId7"/>
    <p:sldId id="260" r:id="rId8"/>
    <p:sldId id="263" r:id="rId9"/>
    <p:sldId id="274" r:id="rId10"/>
    <p:sldId id="273" r:id="rId11"/>
    <p:sldId id="277" r:id="rId12"/>
    <p:sldId id="271" r:id="rId13"/>
    <p:sldId id="265" r:id="rId14"/>
    <p:sldId id="264" r:id="rId15"/>
    <p:sldId id="275" r:id="rId16"/>
    <p:sldId id="272" r:id="rId17"/>
    <p:sldId id="269" r:id="rId18"/>
    <p:sldId id="276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Gentium Basic" panose="02000503060000020004" pitchFamily="2" charset="77"/>
      <p:regular r:id="rId27"/>
      <p:bold r:id="rId28"/>
      <p:italic r:id="rId29"/>
      <p:boldItalic r:id="rId30"/>
    </p:embeddedFont>
    <p:embeddedFont>
      <p:font typeface="LM Roman 12" pitchFamily="2" charset="77"/>
      <p:regular r:id="rId31"/>
      <p:bold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Sweq2jRb3agF2UHfANPQAXpDW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7AF596-0BCF-4A61-ADED-420297C54057}">
  <a:tblStyle styleId="{F97AF596-0BCF-4A61-ADED-420297C5405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1"/>
    <p:restoredTop sz="94639"/>
  </p:normalViewPr>
  <p:slideViewPr>
    <p:cSldViewPr snapToGrid="0" snapToObjects="1">
      <p:cViewPr varScale="1">
        <p:scale>
          <a:sx n="77" d="100"/>
          <a:sy n="77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52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47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52412" y="185737"/>
            <a:ext cx="11687175" cy="244316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295649" y="959315"/>
            <a:ext cx="5600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0" i="0" u="none" strike="noStrike" cap="none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Biomolécules</a:t>
            </a:r>
            <a:endParaRPr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4445119" y="3062208"/>
            <a:ext cx="330175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sng" strike="noStrike" cap="none" dirty="0">
                <a:solidFill>
                  <a:srgbClr val="FF0000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Niveau de la leçon </a:t>
            </a:r>
            <a:r>
              <a:rPr lang="fr-FR" sz="2800" b="0" i="0" u="sng" strike="noStrike" cap="none" dirty="0">
                <a:solidFill>
                  <a:srgbClr val="FF0000"/>
                </a:solidFill>
                <a:latin typeface="LM Roman 12" pitchFamily="2" charset="77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b="0" i="0" u="sng" strike="noStrike" cap="none" dirty="0">
              <a:solidFill>
                <a:srgbClr val="FF0000"/>
              </a:solidFill>
              <a:latin typeface="LM Roman 12" pitchFamily="2" charset="77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 err="1">
                <a:solidFill>
                  <a:schemeClr val="tx1"/>
                </a:solidFill>
                <a:latin typeface="LM Roman 12" pitchFamily="2" charset="77"/>
              </a:rPr>
              <a:t>T</a:t>
            </a:r>
            <a:r>
              <a:rPr lang="fr-FR" sz="2000" dirty="0">
                <a:solidFill>
                  <a:schemeClr val="tx1"/>
                </a:solidFill>
                <a:latin typeface="LM Roman 12" pitchFamily="2" charset="77"/>
              </a:rPr>
              <a:t> ST2S</a:t>
            </a:r>
            <a:endParaRPr sz="1200" dirty="0">
              <a:solidFill>
                <a:schemeClr val="tx1"/>
              </a:solidFill>
              <a:latin typeface="LM Roman 12" pitchFamily="2" charset="77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3492641" y="4564678"/>
            <a:ext cx="520671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u="sng" dirty="0">
                <a:solidFill>
                  <a:srgbClr val="FF0000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Élément imposé 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u="sng" dirty="0">
              <a:solidFill>
                <a:srgbClr val="FF0000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  <a:p>
            <a:pPr lvl="0" algn="ctr"/>
            <a:r>
              <a:rPr lang="fr-FR" sz="2000" dirty="0">
                <a:latin typeface="LM Roman 12" pitchFamily="2" charset="77"/>
              </a:rPr>
              <a:t>Mettre en œuvre un dosage par titrage pour déterminer la teneur en vitamine C d’un aliment ou d’un médicament</a:t>
            </a:r>
            <a:endParaRPr sz="2000" dirty="0">
              <a:solidFill>
                <a:srgbClr val="FF0000"/>
              </a:solidFill>
              <a:latin typeface="LM Roman 12" pitchFamily="2" charset="77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A4595F-03D7-47CF-832C-6ADC2AD4BC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10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7BBA9C3D-3B32-F159-7980-E768B5577E22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Vitamine C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606FE9-E5EC-FE59-79BE-4EA50AE4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69" y="2907677"/>
            <a:ext cx="5560989" cy="259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EE02CB-BFB4-B406-3D35-946659BE05EB}"/>
              </a:ext>
            </a:extLst>
          </p:cNvPr>
          <p:cNvSpPr txBox="1"/>
          <p:nvPr/>
        </p:nvSpPr>
        <p:spPr>
          <a:xfrm>
            <a:off x="1802193" y="2247725"/>
            <a:ext cx="8587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LM Roman 12" pitchFamily="2" charset="77"/>
              </a:rPr>
              <a:t>Mise en évidence des propriétés antioxydantes de la vitamine 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B9EE51-4DC3-FA5A-999F-EA88B405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80" y="5704262"/>
            <a:ext cx="8426020" cy="6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4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3AC6EC-F213-61DD-1D42-F0AC1C8445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923040D9-5C44-B9A7-C043-62A9EE02C4D3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Vitamines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9" name="Image 8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6AA1A27-F489-3370-B6A8-03BBB492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545" y="2203148"/>
            <a:ext cx="7100200" cy="43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9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64EA7A-AA9A-04A3-7912-ACEEC2A9C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BF6672-046D-989F-1EE0-2E019DBF131A}"/>
              </a:ext>
            </a:extLst>
          </p:cNvPr>
          <p:cNvSpPr txBox="1"/>
          <p:nvPr/>
        </p:nvSpPr>
        <p:spPr>
          <a:xfrm>
            <a:off x="1282821" y="5631537"/>
            <a:ext cx="962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LM Roman 12" pitchFamily="2" charset="77"/>
              </a:rPr>
              <a:t>Ce comprimé va-t-il pouvoir combler son manque en acide ascorbique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A2053B-C0FE-1C68-099B-76EF1B0F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53" t="25727" r="35448" b="20256"/>
          <a:stretch/>
        </p:blipFill>
        <p:spPr>
          <a:xfrm rot="5400000">
            <a:off x="1176651" y="2158265"/>
            <a:ext cx="2045706" cy="32002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0E3FC8-65A4-E708-B6E1-C5715C93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01" y="2226101"/>
            <a:ext cx="4007945" cy="3049106"/>
          </a:xfrm>
          <a:prstGeom prst="rect">
            <a:avLst/>
          </a:prstGeom>
        </p:spPr>
      </p:pic>
      <p:sp>
        <p:nvSpPr>
          <p:cNvPr id="9" name="Google Shape;154;p10">
            <a:extLst>
              <a:ext uri="{FF2B5EF4-FFF2-40B4-BE49-F238E27FC236}">
                <a16:creationId xmlns:a16="http://schemas.microsoft.com/office/drawing/2014/main" id="{92A019D8-7D1C-99FA-AE57-11A84E1FB303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Titrage acide ascorbique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2C4449C-CB2F-D453-195E-A10E165C6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8" t="28798" r="28362" b="28798"/>
          <a:stretch/>
        </p:blipFill>
        <p:spPr>
          <a:xfrm>
            <a:off x="3956311" y="3212181"/>
            <a:ext cx="3195392" cy="21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154" name="Google Shape;154;p10"/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Titrage acide ascorbique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FA9CA8-B5AA-B717-9344-8DCCCC49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935" y="2244227"/>
            <a:ext cx="9382125" cy="3049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2F27CE-F382-E7BA-C50A-1AD84B9A99BA}"/>
              </a:ext>
            </a:extLst>
          </p:cNvPr>
          <p:cNvSpPr/>
          <p:nvPr/>
        </p:nvSpPr>
        <p:spPr>
          <a:xfrm>
            <a:off x="8893063" y="2986087"/>
            <a:ext cx="89863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CE546-4D20-53D0-2CF7-BBF3E9534A15}"/>
              </a:ext>
            </a:extLst>
          </p:cNvPr>
          <p:cNvSpPr/>
          <p:nvPr/>
        </p:nvSpPr>
        <p:spPr>
          <a:xfrm>
            <a:off x="3473338" y="2139364"/>
            <a:ext cx="89863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D1EF6F8-5B70-A1BB-12B3-9F205E4076E4}"/>
                  </a:ext>
                </a:extLst>
              </p:cNvPr>
              <p:cNvSpPr txBox="1"/>
              <p:nvPr/>
            </p:nvSpPr>
            <p:spPr>
              <a:xfrm>
                <a:off x="745379" y="5540371"/>
                <a:ext cx="1041182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800" dirty="0">
                    <a:latin typeface="LM Roman 12" pitchFamily="2" charset="77"/>
                  </a:rPr>
                  <a:t>Masse pilée du comprimé contenant la vitamine C : 1,7727 g (on s’attend à 197 mg d’acide ascorbique).</a:t>
                </a:r>
              </a:p>
              <a:p>
                <a:pPr algn="ctr"/>
                <a:r>
                  <a:rPr lang="fr-FR" sz="1800" dirty="0">
                    <a:latin typeface="LM Roman 12" pitchFamily="2" charset="77"/>
                  </a:rPr>
                  <a:t>On injecte dans un fiole jaugée de 200 </a:t>
                </a:r>
                <a:r>
                  <a:rPr lang="fr-FR" sz="1800" dirty="0" err="1">
                    <a:latin typeface="LM Roman 12" pitchFamily="2" charset="77"/>
                  </a:rPr>
                  <a:t>mL</a:t>
                </a:r>
                <a:r>
                  <a:rPr lang="fr-FR" sz="1800" dirty="0">
                    <a:latin typeface="LM Roman 12" pitchFamily="2" charset="77"/>
                  </a:rPr>
                  <a:t> (on en prélève 10 </a:t>
                </a:r>
                <a:r>
                  <a:rPr lang="fr-FR" sz="1800" dirty="0" err="1">
                    <a:latin typeface="LM Roman 12" pitchFamily="2" charset="77"/>
                  </a:rPr>
                  <a:t>mL</a:t>
                </a:r>
                <a:r>
                  <a:rPr lang="fr-FR" sz="1800" dirty="0">
                    <a:latin typeface="LM Roman 12" pitchFamily="2" charset="77"/>
                  </a:rPr>
                  <a:t> pour le titrage).</a:t>
                </a:r>
              </a:p>
              <a:p>
                <a:pPr algn="ctr"/>
                <a:r>
                  <a:rPr lang="fr-FR" sz="1800" dirty="0">
                    <a:latin typeface="LM Roman 12" pitchFamily="2" charset="77"/>
                  </a:rPr>
                  <a:t>La concentration de la soude est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fr-FR" sz="1800" dirty="0">
                    <a:latin typeface="LM Roman 12" pitchFamily="2" charset="77"/>
                  </a:rPr>
                  <a:t> mol.L^{-1}.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D1EF6F8-5B70-A1BB-12B3-9F205E407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79" y="5540371"/>
                <a:ext cx="10411825" cy="923330"/>
              </a:xfrm>
              <a:prstGeom prst="rect">
                <a:avLst/>
              </a:prstGeom>
              <a:blipFill>
                <a:blip r:embed="rId4"/>
                <a:stretch>
                  <a:fillRect l="-365" t="-4110" r="-365" b="-95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4" name="Google Shape;154;p10">
            <a:extLst>
              <a:ext uri="{FF2B5EF4-FFF2-40B4-BE49-F238E27FC236}">
                <a16:creationId xmlns:a16="http://schemas.microsoft.com/office/drawing/2014/main" id="{42AC2EE5-1348-4088-6AFA-475159B28348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Courbes obtenues en préparation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B5C2AD5A-E77B-372F-FC97-AC651CA9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47" y="2194112"/>
            <a:ext cx="9694438" cy="4418323"/>
          </a:xfrm>
          <a:prstGeom prst="rect">
            <a:avLst/>
          </a:prstGeom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914512EC-EA65-5527-AD74-FF8C5BAB2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60" y="4475647"/>
            <a:ext cx="3487479" cy="11807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4" name="Google Shape;154;p10">
            <a:extLst>
              <a:ext uri="{FF2B5EF4-FFF2-40B4-BE49-F238E27FC236}">
                <a16:creationId xmlns:a16="http://schemas.microsoft.com/office/drawing/2014/main" id="{42AC2EE5-1348-4088-6AFA-475159B28348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Courbes obtenues en préparation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31C7AB-0A0C-EC89-D097-AA6E6DDD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14" y="2083162"/>
            <a:ext cx="10177130" cy="46383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8E09E4-FF47-AB7A-C822-8EA273E76568}"/>
              </a:ext>
            </a:extLst>
          </p:cNvPr>
          <p:cNvSpPr txBox="1"/>
          <p:nvPr/>
        </p:nvSpPr>
        <p:spPr>
          <a:xfrm>
            <a:off x="4475308" y="238290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LM Roman 12" pitchFamily="2" charset="77"/>
              </a:rPr>
              <a:t>Veq = 5,85 </a:t>
            </a:r>
            <a:r>
              <a:rPr lang="fr-FR" sz="2000" dirty="0" err="1">
                <a:solidFill>
                  <a:srgbClr val="FF0000"/>
                </a:solidFill>
                <a:latin typeface="LM Roman 12" pitchFamily="2" charset="77"/>
              </a:rPr>
              <a:t>mL</a:t>
            </a:r>
            <a:endParaRPr lang="fr-FR" sz="2000" dirty="0">
              <a:solidFill>
                <a:srgbClr val="FF0000"/>
              </a:solidFill>
              <a:latin typeface="LM Roman 1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139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498C4B-5B0C-97BE-70D8-6D9CD71805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9B9FA-74E5-5E23-55D2-1FF1EDD0AA9E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FD72A6-6554-C36E-313A-3DF0EE6FB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310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F5EE15-58BC-28A1-FF1C-B4D31DBF6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946A5D-1B63-D579-9CB1-89A2D08D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15" y="2715733"/>
            <a:ext cx="10772779" cy="29427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8CBD57-9F9A-5012-06FA-756C5C6EC8FD}"/>
              </a:ext>
            </a:extLst>
          </p:cNvPr>
          <p:cNvSpPr txBox="1"/>
          <p:nvPr/>
        </p:nvSpPr>
        <p:spPr>
          <a:xfrm>
            <a:off x="2629049" y="914400"/>
            <a:ext cx="7253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LM Roman 12" pitchFamily="2" charset="77"/>
              </a:rPr>
              <a:t>Annexe glucides et lipides</a:t>
            </a:r>
          </a:p>
        </p:txBody>
      </p:sp>
    </p:spTree>
    <p:extLst>
      <p:ext uri="{BB962C8B-B14F-4D97-AF65-F5344CB8AC3E}">
        <p14:creationId xmlns:p14="http://schemas.microsoft.com/office/powerpoint/2010/main" val="245316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6CF559-B494-13D6-55E9-A652D9D3B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/>
          </a:p>
        </p:txBody>
      </p:sp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EA09B0DA-5F8F-2010-E55F-0C952E63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03" y="1606177"/>
            <a:ext cx="3327532" cy="47501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819C72-5256-BFAC-13BB-3E401743A1BF}"/>
              </a:ext>
            </a:extLst>
          </p:cNvPr>
          <p:cNvSpPr txBox="1"/>
          <p:nvPr/>
        </p:nvSpPr>
        <p:spPr>
          <a:xfrm>
            <a:off x="2325119" y="511286"/>
            <a:ext cx="8020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LM Roman 12" pitchFamily="2" charset="77"/>
              </a:rPr>
              <a:t>Annexe agencement protéines</a:t>
            </a:r>
          </a:p>
        </p:txBody>
      </p:sp>
    </p:spTree>
    <p:extLst>
      <p:ext uri="{BB962C8B-B14F-4D97-AF65-F5344CB8AC3E}">
        <p14:creationId xmlns:p14="http://schemas.microsoft.com/office/powerpoint/2010/main" val="113210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FF6996-73CC-0BFF-2383-BEFA5CE79B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A21E04-6364-818E-5C23-F6D8A140829E}"/>
              </a:ext>
            </a:extLst>
          </p:cNvPr>
          <p:cNvSpPr txBox="1"/>
          <p:nvPr/>
        </p:nvSpPr>
        <p:spPr>
          <a:xfrm>
            <a:off x="1138312" y="385763"/>
            <a:ext cx="9915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LM Roman 12" pitchFamily="2" charset="77"/>
              </a:rPr>
              <a:t>Annexe : diagramme potentiel-pH de l’acide ascorbique et du manganèse   </a:t>
            </a:r>
            <a:endParaRPr lang="fr-FR" sz="4800" dirty="0">
              <a:latin typeface="LM Roman 12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60778B-21FC-8B77-E5C5-E2CD1B53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2056951"/>
            <a:ext cx="6223000" cy="41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8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252409" y="372188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2321715" y="496459"/>
            <a:ext cx="754856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Prérequis et repère de progressivité  pour la leçon : </a:t>
            </a:r>
            <a:endParaRPr dirty="0"/>
          </a:p>
        </p:txBody>
      </p:sp>
      <p:sp>
        <p:nvSpPr>
          <p:cNvPr id="100" name="Google Shape;100;p2"/>
          <p:cNvSpPr txBox="1"/>
          <p:nvPr/>
        </p:nvSpPr>
        <p:spPr>
          <a:xfrm>
            <a:off x="7105603" y="2986237"/>
            <a:ext cx="4393411" cy="373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1600" dirty="0">
                <a:latin typeface="LM Roman 12" pitchFamily="2" charset="77"/>
              </a:rPr>
              <a:t>Isomérie et chiralité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cs typeface="Calibri"/>
                <a:sym typeface="Calibri"/>
              </a:rPr>
              <a:t> </a:t>
            </a:r>
            <a:r>
              <a:rPr lang="fr-FR" sz="1600" dirty="0">
                <a:latin typeface="LM Roman 12" pitchFamily="2" charset="77"/>
              </a:rPr>
              <a:t>(vu en première ST2S )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latin typeface="LM Roman 12" pitchFamily="2" charset="77"/>
              </a:rPr>
              <a:t>- Représentation de Cram (</a:t>
            </a:r>
            <a:r>
              <a:rPr lang="fr-FR" sz="1600" dirty="0" err="1">
                <a:latin typeface="LM Roman 12" pitchFamily="2" charset="77"/>
              </a:rPr>
              <a:t>T</a:t>
            </a:r>
            <a:r>
              <a:rPr lang="fr-FR" sz="1600" dirty="0">
                <a:latin typeface="LM Roman 12" pitchFamily="2" charset="77"/>
              </a:rPr>
              <a:t> ST2S).</a:t>
            </a:r>
            <a:endParaRPr sz="1600" dirty="0">
              <a:latin typeface="LM Roman 12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- </a:t>
            </a:r>
            <a:r>
              <a:rPr lang="fr-FR" sz="1600" dirty="0">
                <a:latin typeface="LM Roman 12" pitchFamily="2" charset="77"/>
              </a:rPr>
              <a:t>Réaction acide/base, oxydoréduction (vu en première ST2S )</a:t>
            </a:r>
            <a:endParaRPr sz="1600" dirty="0">
              <a:latin typeface="LM Roman 12" pitchFamily="2" charset="77"/>
            </a:endParaRPr>
          </a:p>
          <a:p>
            <a:pPr marL="285750" lvl="0" indent="-285750" algn="ctr">
              <a:lnSpc>
                <a:spcPct val="150000"/>
              </a:lnSpc>
              <a:buFontTx/>
              <a:buChar char="-"/>
            </a:pPr>
            <a:r>
              <a:rPr lang="fr-FR" sz="1600" dirty="0">
                <a:latin typeface="LM Roman 12" pitchFamily="2" charset="77"/>
              </a:rPr>
              <a:t>Équivalence d’un dosage par titrage </a:t>
            </a:r>
          </a:p>
          <a:p>
            <a:pPr lvl="0" algn="ctr">
              <a:lnSpc>
                <a:spcPct val="150000"/>
              </a:lnSpc>
            </a:pP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(vu en </a:t>
            </a:r>
            <a:r>
              <a:rPr lang="fr-FR" sz="1600" dirty="0" err="1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T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 ST2S)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1600" dirty="0">
                <a:latin typeface="LM Roman 12" pitchFamily="2" charset="77"/>
              </a:rPr>
              <a:t>Explication qualitative de la solubilité (liaisons covalentes, liaisons hydrogène) 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(vu en </a:t>
            </a:r>
            <a:r>
              <a:rPr lang="fr-FR" sz="1600" dirty="0" err="1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T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 ST2S)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CA8F4D-DCF0-1D05-10EE-71F1AC580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6" y="2819299"/>
            <a:ext cx="6228838" cy="33888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EFBB2D-5ED2-C3C5-B153-AF7D87E66BC4}"/>
              </a:ext>
            </a:extLst>
          </p:cNvPr>
          <p:cNvSpPr txBox="1"/>
          <p:nvPr/>
        </p:nvSpPr>
        <p:spPr>
          <a:xfrm>
            <a:off x="1557337" y="2320279"/>
            <a:ext cx="395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M Roman 12" pitchFamily="2" charset="77"/>
              </a:rPr>
              <a:t>Vu en première ST2S au sujet des biomolécules </a:t>
            </a:r>
            <a:r>
              <a:rPr lang="fr-FR" dirty="0"/>
              <a:t>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24D1C9-0EE2-8C43-45DF-16C3828D9314}"/>
              </a:ext>
            </a:extLst>
          </p:cNvPr>
          <p:cNvSpPr txBox="1"/>
          <p:nvPr/>
        </p:nvSpPr>
        <p:spPr>
          <a:xfrm>
            <a:off x="8215313" y="2318940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M Roman 12" pitchFamily="2" charset="77"/>
              </a:rPr>
              <a:t>Pré requis plus généraux 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1E7145-BFB1-B55A-EE17-C127B98A25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</a:t>
            </a:fld>
            <a:endParaRPr lang="fr-FR"/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C990798E-3CE5-8A78-CCB4-93AF6309F3ED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57C3870D-74A5-F5F3-11B9-1F5C5B402497}"/>
              </a:ext>
            </a:extLst>
          </p:cNvPr>
          <p:cNvSpPr txBox="1"/>
          <p:nvPr/>
        </p:nvSpPr>
        <p:spPr>
          <a:xfrm>
            <a:off x="2262185" y="448572"/>
            <a:ext cx="772001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Partie du programme  abordée aujourd’hui : </a:t>
            </a:r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6BBB8D-2A69-A13B-3618-03F8DB2B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2513957"/>
            <a:ext cx="5176393" cy="26028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0526C5-F2EE-43D3-4F38-948BE1ADF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274" y="2514601"/>
            <a:ext cx="6183312" cy="26028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AAC715-8F8E-CE4B-BFE6-B5F69AF7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052" y="5859461"/>
            <a:ext cx="5397500" cy="355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1AA1778-4BE8-7417-C830-0027FCE9B3B6}"/>
              </a:ext>
            </a:extLst>
          </p:cNvPr>
          <p:cNvSpPr txBox="1"/>
          <p:nvPr/>
        </p:nvSpPr>
        <p:spPr>
          <a:xfrm>
            <a:off x="500063" y="5859461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M Roman 12" pitchFamily="2" charset="77"/>
              </a:rPr>
              <a:t>La sous partie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B86455A-7A65-3190-CDAE-56861ABED69B}"/>
              </a:ext>
            </a:extLst>
          </p:cNvPr>
          <p:cNvSpPr txBox="1"/>
          <p:nvPr/>
        </p:nvSpPr>
        <p:spPr>
          <a:xfrm>
            <a:off x="7603783" y="5883372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M Roman 12" pitchFamily="2" charset="77"/>
              </a:rPr>
              <a:t>sera abordée par la suite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23C1BD-64E3-1B17-2478-EBD3427BE03D}"/>
              </a:ext>
            </a:extLst>
          </p:cNvPr>
          <p:cNvSpPr/>
          <p:nvPr/>
        </p:nvSpPr>
        <p:spPr>
          <a:xfrm>
            <a:off x="2057052" y="2793076"/>
            <a:ext cx="3619404" cy="23237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48B9C-557D-C616-F30D-3AA97E9CD65D}"/>
              </a:ext>
            </a:extLst>
          </p:cNvPr>
          <p:cNvSpPr/>
          <p:nvPr/>
        </p:nvSpPr>
        <p:spPr>
          <a:xfrm>
            <a:off x="7638445" y="2793076"/>
            <a:ext cx="4086302" cy="488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2E4A0-B533-B297-D1A9-CB34018E500A}"/>
              </a:ext>
            </a:extLst>
          </p:cNvPr>
          <p:cNvSpPr/>
          <p:nvPr/>
        </p:nvSpPr>
        <p:spPr>
          <a:xfrm>
            <a:off x="7653685" y="3815394"/>
            <a:ext cx="4086302" cy="488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D94E3-0174-6C5B-6C43-BDE658C61B52}"/>
              </a:ext>
            </a:extLst>
          </p:cNvPr>
          <p:cNvSpPr/>
          <p:nvPr/>
        </p:nvSpPr>
        <p:spPr>
          <a:xfrm>
            <a:off x="7653685" y="4711275"/>
            <a:ext cx="4086302" cy="3588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71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3295648" y="756329"/>
            <a:ext cx="56007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Objectifs de la leçon : 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1345403" y="2149748"/>
            <a:ext cx="1024176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28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- Objectif 1 : 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comprendre la formation des protéine à partir des acides alpha aminés.</a:t>
            </a:r>
          </a:p>
          <a:p>
            <a:pPr lvl="0" algn="ctr">
              <a:lnSpc>
                <a:spcPct val="200000"/>
              </a:lnSpc>
            </a:pPr>
            <a:r>
              <a:rPr lang="fr-FR" sz="28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- Objectif 2 : 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m</a:t>
            </a:r>
            <a:r>
              <a:rPr lang="fr-FR" sz="1600" dirty="0">
                <a:latin typeface="LM Roman 12" pitchFamily="2" charset="77"/>
              </a:rPr>
              <a:t>aîtriser la représentation de Fischer pour un acide ⍺-aminé.</a:t>
            </a:r>
            <a:endParaRPr sz="1600" dirty="0">
              <a:latin typeface="LM Roman 12" pitchFamily="2" charset="77"/>
            </a:endParaRPr>
          </a:p>
          <a:p>
            <a:pPr lvl="0" algn="ctr">
              <a:lnSpc>
                <a:spcPct val="200000"/>
              </a:lnSpc>
            </a:pPr>
            <a:r>
              <a:rPr lang="fr-FR" sz="28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- Objectif 3 : 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c</a:t>
            </a:r>
            <a:r>
              <a:rPr lang="fr-FR" sz="1600" dirty="0">
                <a:latin typeface="LM Roman 12" pitchFamily="2" charset="77"/>
              </a:rPr>
              <a:t>omprendre l’intérêt des vitamines pour le corps humain et relier les apports journaliers au propriétés de solubilité des vitamines.</a:t>
            </a:r>
            <a:endParaRPr sz="1600" dirty="0">
              <a:latin typeface="LM Roman 12" pitchFamily="2" charset="77"/>
            </a:endParaRPr>
          </a:p>
          <a:p>
            <a:pPr lvl="0" algn="ctr">
              <a:lnSpc>
                <a:spcPct val="200000"/>
              </a:lnSpc>
            </a:pPr>
            <a:r>
              <a:rPr lang="fr-FR" sz="28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- Objectif 4 : 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s</a:t>
            </a:r>
            <a:r>
              <a:rPr lang="fr-FR" sz="1600" dirty="0">
                <a:latin typeface="LM Roman 12" pitchFamily="2" charset="77"/>
              </a:rPr>
              <a:t>avoir réaliser un titrage avec indicateur coloré</a:t>
            </a:r>
            <a:r>
              <a:rPr lang="fr-FR" sz="1600" dirty="0">
                <a:solidFill>
                  <a:schemeClr val="dk1"/>
                </a:solidFill>
                <a:latin typeface="LM Roman 12" pitchFamily="2" charset="77"/>
                <a:cs typeface="Calibri"/>
                <a:sym typeface="Calibri"/>
              </a:rPr>
              <a:t>.</a:t>
            </a:r>
            <a:endParaRPr sz="1600" dirty="0">
              <a:latin typeface="LM Roman 12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2205035" y="756329"/>
            <a:ext cx="777716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Difficultés attendues et solutions : </a:t>
            </a:r>
            <a:endParaRPr/>
          </a:p>
        </p:txBody>
      </p:sp>
      <p:graphicFrame>
        <p:nvGraphicFramePr>
          <p:cNvPr id="116" name="Google Shape;116;p4"/>
          <p:cNvGraphicFramePr/>
          <p:nvPr>
            <p:extLst>
              <p:ext uri="{D42A27DB-BD31-4B8C-83A1-F6EECF244321}">
                <p14:modId xmlns:p14="http://schemas.microsoft.com/office/powerpoint/2010/main" val="437381776"/>
              </p:ext>
            </p:extLst>
          </p:nvPr>
        </p:nvGraphicFramePr>
        <p:xfrm>
          <a:off x="252411" y="2586038"/>
          <a:ext cx="11687200" cy="3359987"/>
        </p:xfrm>
        <a:graphic>
          <a:graphicData uri="http://schemas.openxmlformats.org/drawingml/2006/table">
            <a:tbl>
              <a:tblPr firstRow="1" bandRow="1">
                <a:noFill/>
                <a:tableStyleId>{F97AF596-0BCF-4A61-ADED-420297C54057}</a:tableStyleId>
              </a:tblPr>
              <a:tblGrid>
                <a:gridCol w="58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u="none" strike="noStrike" cap="none"/>
                        <a:t>Difficultés attendues 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u="none" strike="noStrike" cap="none"/>
                        <a:t>Solutions apportées :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LM Roman 12" pitchFamily="2" charset="77"/>
                        </a:rPr>
                        <a:t>- Passage de la représentation de Cram de Fisher.</a:t>
                      </a:r>
                      <a:endParaRPr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>
                          <a:latin typeface="LM Roman 12" pitchFamily="2" charset="77"/>
                        </a:rPr>
                        <a:t>- Exemple clair avec des codes couleurs pour bien comprendre.</a:t>
                      </a:r>
                      <a:endParaRPr sz="1800"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1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>
                          <a:latin typeface="LM Roman 12" pitchFamily="2" charset="77"/>
                        </a:rPr>
                        <a:t>- Identifier les différentes fonctions au sein des molécules étudiées.</a:t>
                      </a:r>
                      <a:endParaRPr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/>
                        <a:t>- </a:t>
                      </a:r>
                      <a:r>
                        <a:rPr lang="fr-FR" sz="1800" dirty="0">
                          <a:latin typeface="LM Roman 12" pitchFamily="2" charset="77"/>
                        </a:rPr>
                        <a:t>Code couleur.</a:t>
                      </a:r>
                      <a:endParaRPr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>
                          <a:latin typeface="LM Roman 12" pitchFamily="2" charset="77"/>
                        </a:rPr>
                        <a:t>- Liaisons peptidiques et formation de protéine (reconnaitre les acides alpha aminés au sein d’une liaison peptidique).</a:t>
                      </a:r>
                      <a:endParaRPr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dirty="0">
                          <a:latin typeface="LM Roman 12" pitchFamily="2" charset="77"/>
                        </a:rPr>
                        <a:t>- Exemple clair avec des codes couleurs pour bien comprendre les réactions mises en jeu.</a:t>
                      </a:r>
                      <a:endParaRPr dirty="0">
                        <a:latin typeface="LM Roman 12" pitchFamily="2" charset="77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252412" y="288427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Introduction</a:t>
            </a:r>
            <a:endParaRPr sz="48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BA467D-F74A-873A-3188-F6A42CEB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15" y="2718093"/>
            <a:ext cx="2451370" cy="13787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900001-61E3-EBDD-F412-1AC901257284}"/>
              </a:ext>
            </a:extLst>
          </p:cNvPr>
          <p:cNvSpPr txBox="1"/>
          <p:nvPr/>
        </p:nvSpPr>
        <p:spPr>
          <a:xfrm>
            <a:off x="8507969" y="2248674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LM Roman 12" pitchFamily="2" charset="77"/>
              </a:rPr>
              <a:t>5 fruits et légumes par jour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F567C0-059C-E965-15EC-E936A0DC2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871" y="4235055"/>
            <a:ext cx="2606658" cy="19830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AB4B31-8FF2-309A-44BE-A9D425E94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05" y="4797068"/>
            <a:ext cx="5343524" cy="15244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4A273A-C400-9584-C399-FD3CEE162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05" y="2333882"/>
            <a:ext cx="4273121" cy="21971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818285-49BB-B51A-A864-EF6A7431B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269" y="2333881"/>
            <a:ext cx="2526859" cy="2413831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84FC66C-41A6-25FC-B1EA-15F2B8988DB1}"/>
              </a:ext>
            </a:extLst>
          </p:cNvPr>
          <p:cNvCxnSpPr/>
          <p:nvPr/>
        </p:nvCxnSpPr>
        <p:spPr>
          <a:xfrm>
            <a:off x="8001000" y="2333882"/>
            <a:ext cx="0" cy="398761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0006B747-7CE5-11B7-DBC0-8D0EA9B89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433" y="5030058"/>
            <a:ext cx="1794697" cy="11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252411" y="914399"/>
            <a:ext cx="11687175" cy="490061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Google Shape;123;p5"/>
              <p:cNvSpPr txBox="1"/>
              <p:nvPr/>
            </p:nvSpPr>
            <p:spPr>
              <a:xfrm>
                <a:off x="1806174" y="1933564"/>
                <a:ext cx="8579648" cy="2862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6000" dirty="0">
                    <a:solidFill>
                      <a:schemeClr val="dk1"/>
                    </a:solidFill>
                    <a:latin typeface="Gentium Basic"/>
                    <a:ea typeface="Gentium Basic"/>
                    <a:cs typeface="Gentium Basic"/>
                    <a:sym typeface="Gentium Basic"/>
                  </a:rPr>
                  <a:t>Première partie :</a:t>
                </a:r>
                <a:endParaRPr dirty="0"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6000" dirty="0">
                    <a:solidFill>
                      <a:schemeClr val="dk1"/>
                    </a:solidFill>
                    <a:latin typeface="Gentium Basic"/>
                    <a:sym typeface="Gentium Basic"/>
                  </a:rPr>
                  <a:t>Acides </a:t>
                </a:r>
                <a14:m>
                  <m:oMath xmlns:m="http://schemas.openxmlformats.org/officeDocument/2006/math">
                    <m:r>
                      <a:rPr lang="fr-FR" sz="60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Gentium Basic"/>
                      </a:rPr>
                      <m:t>𝛼</m:t>
                    </m:r>
                  </m:oMath>
                </a14:m>
                <a:r>
                  <a:rPr lang="fr-FR" sz="6000" dirty="0">
                    <a:solidFill>
                      <a:schemeClr val="dk1"/>
                    </a:solidFill>
                    <a:latin typeface="Gentium Basic"/>
                    <a:sym typeface="Gentium Basic"/>
                  </a:rPr>
                  <a:t>-aminés et formation de protéines</a:t>
                </a:r>
                <a:endParaRPr dirty="0"/>
              </a:p>
            </p:txBody>
          </p:sp>
        </mc:Choice>
        <mc:Fallback xmlns="">
          <p:sp>
            <p:nvSpPr>
              <p:cNvPr id="123" name="Google Shape;123;p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174" y="1933564"/>
                <a:ext cx="8579648" cy="2862282"/>
              </a:xfrm>
              <a:prstGeom prst="rect">
                <a:avLst/>
              </a:prstGeom>
              <a:blipFill>
                <a:blip r:embed="rId3"/>
                <a:stretch>
                  <a:fillRect t="-6195" b="-13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252411" y="914399"/>
            <a:ext cx="11687175" cy="490061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2066922" y="1970424"/>
            <a:ext cx="8058152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Deuxième partie 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Nécessité des vitamines pour l’être humain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230E9A-DD18-782C-DBC1-A8A6DCDFB6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3A146C-7E9E-CAB8-233D-C29DC4616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06" y="2188073"/>
            <a:ext cx="5363987" cy="4424362"/>
          </a:xfrm>
          <a:prstGeom prst="rect">
            <a:avLst/>
          </a:prstGeom>
        </p:spPr>
      </p:pic>
      <p:sp>
        <p:nvSpPr>
          <p:cNvPr id="7" name="Google Shape;154;p10">
            <a:extLst>
              <a:ext uri="{FF2B5EF4-FFF2-40B4-BE49-F238E27FC236}">
                <a16:creationId xmlns:a16="http://schemas.microsoft.com/office/drawing/2014/main" id="{8B54D4F8-965B-D477-F2DD-A1F6E10F6708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Les vitamines</a:t>
            </a:r>
            <a:endParaRPr sz="44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8283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443</Words>
  <Application>Microsoft Macintosh PowerPoint</Application>
  <PresentationFormat>Grand écran</PresentationFormat>
  <Paragraphs>75</Paragraphs>
  <Slides>19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LM Roman 12</vt:lpstr>
      <vt:lpstr>Calibri</vt:lpstr>
      <vt:lpstr>Cambria Math</vt:lpstr>
      <vt:lpstr>Arial</vt:lpstr>
      <vt:lpstr>Gentium Basic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Gueret</dc:creator>
  <cp:lastModifiedBy>Julien Gueret</cp:lastModifiedBy>
  <cp:revision>8</cp:revision>
  <dcterms:created xsi:type="dcterms:W3CDTF">2022-03-15T19:01:42Z</dcterms:created>
  <dcterms:modified xsi:type="dcterms:W3CDTF">2022-05-13T06:50:10Z</dcterms:modified>
</cp:coreProperties>
</file>