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22BAEE-DD1A-4F35-88EB-80AA89A2B45F}">
  <a:tblStyle styleId="{4722BAEE-DD1A-4F35-88EB-80AA89A2B4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11fd864d2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11fd864d2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11fd864d2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11fd864d2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1796ee97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1796ee97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1d1b483e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1d1b483e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11fd864d2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11fd864d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11fd864d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11fd864d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11fd864d2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11fd864d2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11fd864d2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11fd864d2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11fd864d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11fd864d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1796ee97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1796ee97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1796ee97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1796ee97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11fd864d2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11fd864d2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hyperlink" Target="https://www.alamyimages.fr/formule-topologique-de-l-acide-ascorbique-la-vitamine-c-molecule-chimique-image243496160.html" TargetMode="External"/><Relationship Id="rId11" Type="http://schemas.openxmlformats.org/officeDocument/2006/relationships/image" Target="../media/image10.png"/><Relationship Id="rId10" Type="http://schemas.openxmlformats.org/officeDocument/2006/relationships/image" Target="../media/image2.png"/><Relationship Id="rId9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s://www.alamyimages.fr/la-vitamine-d-d3-cholecalciferol-molecule-formule-topologique-image159339995.html" TargetMode="External"/><Relationship Id="rId7" Type="http://schemas.openxmlformats.org/officeDocument/2006/relationships/image" Target="../media/image9.png"/><Relationship Id="rId8" Type="http://schemas.openxmlformats.org/officeDocument/2006/relationships/hyperlink" Target="https://www.futura-sciences.com/sante/questions-reponses/vitamines-vitamines-apports-journaliers-recommandes-935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0" y="0"/>
            <a:ext cx="8163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>
                <a:solidFill>
                  <a:schemeClr val="lt1"/>
                </a:solidFill>
              </a:rPr>
              <a:t>Biomolécules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723025" y="1462575"/>
            <a:ext cx="8011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>
                <a:solidFill>
                  <a:schemeClr val="dk1"/>
                </a:solidFill>
              </a:rPr>
              <a:t>Biomolécules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9437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>
                <a:solidFill>
                  <a:schemeClr val="dk1"/>
                </a:solidFill>
              </a:rPr>
              <a:t>Objectif : détermination de la quantité de vitamine C dans une pastille de vitamine C 200mg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22"/>
          <p:cNvSpPr txBox="1"/>
          <p:nvPr>
            <p:ph type="title"/>
          </p:nvPr>
        </p:nvSpPr>
        <p:spPr>
          <a:xfrm>
            <a:off x="311700" y="33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Titrage acido-basique de la vitamine C :</a:t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6638" y="4640963"/>
            <a:ext cx="4836075" cy="3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5" y="2184350"/>
            <a:ext cx="2353650" cy="17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5049" y="2184350"/>
            <a:ext cx="2253639" cy="17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629013" y="3991900"/>
            <a:ext cx="1258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1"/>
                </a:solidFill>
              </a:rPr>
              <a:t>scienceamusante.net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3222625" y="3991900"/>
            <a:ext cx="1258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1"/>
                </a:solidFill>
              </a:rPr>
              <a:t>scienceamusante.net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7303100" y="2901450"/>
            <a:ext cx="4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6664450" y="4680400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(l)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8625" y="1592021"/>
            <a:ext cx="3440950" cy="301906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1875" y="4631338"/>
            <a:ext cx="251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Réaction de titrage 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3558000" y="4703625"/>
            <a:ext cx="202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Graphe du titrage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51" y="174325"/>
            <a:ext cx="7701550" cy="447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/>
          <p:nvPr/>
        </p:nvSpPr>
        <p:spPr>
          <a:xfrm>
            <a:off x="-71625" y="-45575"/>
            <a:ext cx="9222000" cy="522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225" y="1226188"/>
            <a:ext cx="5562600" cy="3743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5"/>
          <p:cNvCxnSpPr/>
          <p:nvPr/>
        </p:nvCxnSpPr>
        <p:spPr>
          <a:xfrm>
            <a:off x="2500575" y="3416625"/>
            <a:ext cx="1293600" cy="260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5"/>
          <p:cNvCxnSpPr/>
          <p:nvPr/>
        </p:nvCxnSpPr>
        <p:spPr>
          <a:xfrm flipH="1">
            <a:off x="3775500" y="3676575"/>
            <a:ext cx="6300" cy="718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5"/>
          <p:cNvCxnSpPr/>
          <p:nvPr/>
        </p:nvCxnSpPr>
        <p:spPr>
          <a:xfrm>
            <a:off x="3781800" y="3676725"/>
            <a:ext cx="2259300" cy="266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5"/>
          <p:cNvCxnSpPr/>
          <p:nvPr/>
        </p:nvCxnSpPr>
        <p:spPr>
          <a:xfrm>
            <a:off x="6040975" y="3948925"/>
            <a:ext cx="9900" cy="445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25"/>
          <p:cNvSpPr txBox="1"/>
          <p:nvPr/>
        </p:nvSpPr>
        <p:spPr>
          <a:xfrm>
            <a:off x="2680050" y="3835575"/>
            <a:ext cx="75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AscH</a:t>
            </a: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3927975" y="3890875"/>
            <a:ext cx="75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AscH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2836300" y="2966275"/>
            <a:ext cx="75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Asc</a:t>
            </a:r>
            <a:endParaRPr/>
          </a:p>
        </p:txBody>
      </p:sp>
      <p:sp>
        <p:nvSpPr>
          <p:cNvPr id="195" name="Google Shape;195;p25"/>
          <p:cNvSpPr txBox="1"/>
          <p:nvPr>
            <p:ph type="title"/>
          </p:nvPr>
        </p:nvSpPr>
        <p:spPr>
          <a:xfrm>
            <a:off x="285650" y="132525"/>
            <a:ext cx="85206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Annexe : Diagramme Potentiel-pH de l’acide ascorbique et du manganèse  </a:t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4383300" y="3835575"/>
            <a:ext cx="18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-</a:t>
            </a:r>
            <a:endParaRPr sz="900"/>
          </a:p>
        </p:txBody>
      </p:sp>
      <p:sp>
        <p:nvSpPr>
          <p:cNvPr id="197" name="Google Shape;197;p25"/>
          <p:cNvSpPr txBox="1"/>
          <p:nvPr/>
        </p:nvSpPr>
        <p:spPr>
          <a:xfrm>
            <a:off x="3099850" y="3929425"/>
            <a:ext cx="228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2</a:t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476400"/>
            <a:ext cx="8520600" cy="42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</a:rPr>
              <a:t>Niveau : terminale ST2S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Prérequis : 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>
                <a:solidFill>
                  <a:schemeClr val="dk1"/>
                </a:solidFill>
              </a:rPr>
              <a:t>Définition d’une biomolécule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>
                <a:solidFill>
                  <a:schemeClr val="dk1"/>
                </a:solidFill>
              </a:rPr>
              <a:t>Fonctions et structure de quelques biomolécules (lipides, glucides, protéines, etc.)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>
                <a:solidFill>
                  <a:schemeClr val="dk1"/>
                </a:solidFill>
              </a:rPr>
              <a:t>Représentation de Cram 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>
                <a:solidFill>
                  <a:schemeClr val="dk1"/>
                </a:solidFill>
              </a:rPr>
              <a:t>Isomérie et chiralité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>
                <a:solidFill>
                  <a:schemeClr val="dk1"/>
                </a:solidFill>
              </a:rPr>
              <a:t>Liaisons peptidiques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>
                <a:solidFill>
                  <a:schemeClr val="dk1"/>
                </a:solidFill>
              </a:rPr>
              <a:t>Explication qualitative de la solubilité (liaisons covalentes, liaisons hydrogènes)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>
                <a:solidFill>
                  <a:schemeClr val="dk1"/>
                </a:solidFill>
              </a:rPr>
              <a:t>Réaction acide/base, oxydoréduction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>
                <a:solidFill>
                  <a:schemeClr val="dk1"/>
                </a:solidFill>
              </a:rPr>
              <a:t>Titrage acido-basique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chemeClr val="dk1"/>
                </a:solidFill>
              </a:rPr>
              <a:t>Élément imposé : Mettre en oeuvre un dosage par titrage pour déterminer la teneur en vitamine C d’un aliment ou d’un médicament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90675" y="1376550"/>
            <a:ext cx="8968200" cy="3659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 pédagogique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828750" y="1477975"/>
            <a:ext cx="4315200" cy="3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dk1"/>
                </a:solidFill>
              </a:rPr>
              <a:t>Objectifs de la leçon :</a:t>
            </a:r>
            <a:r>
              <a:rPr lang="fr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Comprendre le rôle des biomolécules dans le corps humain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Maîtriser la représentation de Fischer pour un acide ⍺-aminé.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Comprendre l’intérêt des vitamines pour le corps humain et relier les apports journaliers au propriétés de solubilité des vitamines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Savoir réaliser  un titrage avec indicateur coloré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76700" y="1477975"/>
            <a:ext cx="480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dk1"/>
                </a:solidFill>
              </a:rPr>
              <a:t>Vu précédemment </a:t>
            </a:r>
            <a:r>
              <a:rPr lang="fr" u="sng">
                <a:solidFill>
                  <a:schemeClr val="dk1"/>
                </a:solidFill>
              </a:rPr>
              <a:t>:</a:t>
            </a:r>
            <a:r>
              <a:rPr lang="fr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Définition et identification des molécules d’intérêt biologique (glucides, acides gras, </a:t>
            </a:r>
            <a:r>
              <a:rPr lang="fr">
                <a:solidFill>
                  <a:schemeClr val="dk1"/>
                </a:solidFill>
              </a:rPr>
              <a:t>acide ⍺-aminé, protéines, vitamines).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Identification de la présence de ces molécules dans les aliments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fr">
                <a:solidFill>
                  <a:schemeClr val="dk1"/>
                </a:solidFill>
              </a:rPr>
              <a:t>Classification, transformation chimique des glucides 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70" name="Google Shape;70;p15"/>
          <p:cNvCxnSpPr/>
          <p:nvPr/>
        </p:nvCxnSpPr>
        <p:spPr>
          <a:xfrm>
            <a:off x="4789050" y="1368300"/>
            <a:ext cx="8400" cy="369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scorbut, “peste des mers”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0100" y="2243525"/>
            <a:ext cx="3653700" cy="16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600">
                <a:solidFill>
                  <a:schemeClr val="dk1"/>
                </a:solidFill>
              </a:rPr>
              <a:t>Une carence de vitamine C liée au régime particulier des marins partant pour de longs voyages.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9076" y="1017726"/>
            <a:ext cx="4919425" cy="37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17"/>
          <p:cNvGraphicFramePr/>
          <p:nvPr/>
        </p:nvGraphicFramePr>
        <p:xfrm>
          <a:off x="184950" y="119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{4722BAEE-DD1A-4F35-88EB-80AA89A2B45F}</a:tableStyleId>
              </a:tblPr>
              <a:tblGrid>
                <a:gridCol w="1630225"/>
                <a:gridCol w="7052275"/>
              </a:tblGrid>
              <a:tr h="78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Classe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Exemples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8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Glucides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8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Lipides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8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Protéines / acides ⍺-aminés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8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Vitamines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3" name="Google Shape;83;p17"/>
          <p:cNvSpPr txBox="1"/>
          <p:nvPr>
            <p:ph type="title"/>
          </p:nvPr>
        </p:nvSpPr>
        <p:spPr>
          <a:xfrm>
            <a:off x="1215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Définition d’une biomolécule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121575" y="572700"/>
            <a:ext cx="8520600" cy="9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65">
                <a:solidFill>
                  <a:schemeClr val="dk1"/>
                </a:solidFill>
              </a:rPr>
              <a:t>Biomolécule : Composé chimique présent dans les organismes vivants et participant à leur métabolisme.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4561"/>
          <a:stretch/>
        </p:blipFill>
        <p:spPr>
          <a:xfrm>
            <a:off x="3010374" y="1829576"/>
            <a:ext cx="1009700" cy="8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1839950" y="3789125"/>
            <a:ext cx="14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Alanine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40897" l="1854" r="2037" t="39448"/>
          <a:stretch/>
        </p:blipFill>
        <p:spPr>
          <a:xfrm>
            <a:off x="1839950" y="2793163"/>
            <a:ext cx="3564174" cy="7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815175" y="3167838"/>
            <a:ext cx="14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</a:t>
            </a:r>
            <a:r>
              <a:rPr lang="fr"/>
              <a:t>cide laurique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5">
            <a:alphaModFix/>
          </a:blip>
          <a:srcRect b="11588" l="0" r="0" t="5341"/>
          <a:stretch/>
        </p:blipFill>
        <p:spPr>
          <a:xfrm>
            <a:off x="2965775" y="3605650"/>
            <a:ext cx="1098900" cy="6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815175" y="2171550"/>
            <a:ext cx="119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Glucose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1839950" y="4543275"/>
            <a:ext cx="14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Vitamine C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6">
            <a:alphaModFix/>
          </a:blip>
          <a:srcRect b="26585" l="0" r="0" t="20998"/>
          <a:stretch/>
        </p:blipFill>
        <p:spPr>
          <a:xfrm>
            <a:off x="2958089" y="4371250"/>
            <a:ext cx="1327898" cy="744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7"/>
          <p:cNvCxnSpPr/>
          <p:nvPr/>
        </p:nvCxnSpPr>
        <p:spPr>
          <a:xfrm rot="10800000">
            <a:off x="5446675" y="1206800"/>
            <a:ext cx="6300" cy="3942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7"/>
          <p:cNvSpPr txBox="1"/>
          <p:nvPr/>
        </p:nvSpPr>
        <p:spPr>
          <a:xfrm>
            <a:off x="5483900" y="1206800"/>
            <a:ext cx="23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Caractéristiques 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5588600" y="2110150"/>
            <a:ext cx="290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Combustible permettant de fournir de l’énergie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5588600" y="2857500"/>
            <a:ext cx="322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</a:t>
            </a:r>
            <a:r>
              <a:rPr lang="fr"/>
              <a:t>ermet de stocker l’énergie et de structurer les membranes des celllules 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5555625" y="3538675"/>
            <a:ext cx="3189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Briques élémentaires des protéines, structure des muscles et de la peau, réponse immunitaire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5555625" y="4435550"/>
            <a:ext cx="290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Participent à la croissance et au développement de l’organisme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-71625" y="-45575"/>
            <a:ext cx="9222000" cy="522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222475"/>
            <a:ext cx="8520600" cy="8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Mise en évidence des propriétés antioxydantes de la vitamine C</a:t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1393300" y="3974550"/>
            <a:ext cx="5208600" cy="36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487" y="3974550"/>
            <a:ext cx="5034233" cy="3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4427800" y="4137150"/>
            <a:ext cx="3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chemeClr val="dk1"/>
                </a:solidFill>
              </a:rPr>
              <a:t>(aq)</a:t>
            </a:r>
            <a:endParaRPr b="1" sz="600"/>
          </a:p>
        </p:txBody>
      </p:sp>
      <p:sp>
        <p:nvSpPr>
          <p:cNvPr id="115" name="Google Shape;115;p19"/>
          <p:cNvSpPr txBox="1"/>
          <p:nvPr/>
        </p:nvSpPr>
        <p:spPr>
          <a:xfrm>
            <a:off x="3598050" y="4137150"/>
            <a:ext cx="3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chemeClr val="dk1"/>
                </a:solidFill>
              </a:rPr>
              <a:t>(aq)</a:t>
            </a:r>
            <a:endParaRPr b="1" sz="600"/>
          </a:p>
        </p:txBody>
      </p:sp>
      <p:sp>
        <p:nvSpPr>
          <p:cNvPr id="116" name="Google Shape;116;p19"/>
          <p:cNvSpPr txBox="1"/>
          <p:nvPr/>
        </p:nvSpPr>
        <p:spPr>
          <a:xfrm>
            <a:off x="3092850" y="4137150"/>
            <a:ext cx="3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chemeClr val="dk1"/>
                </a:solidFill>
              </a:rPr>
              <a:t>(s)</a:t>
            </a:r>
            <a:endParaRPr b="1" sz="600"/>
          </a:p>
        </p:txBody>
      </p:sp>
      <p:sp>
        <p:nvSpPr>
          <p:cNvPr id="117" name="Google Shape;117;p19"/>
          <p:cNvSpPr txBox="1"/>
          <p:nvPr/>
        </p:nvSpPr>
        <p:spPr>
          <a:xfrm>
            <a:off x="6344400" y="4137150"/>
            <a:ext cx="3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chemeClr val="dk1"/>
                </a:solidFill>
              </a:rPr>
              <a:t>(l)</a:t>
            </a:r>
            <a:endParaRPr b="1" sz="600"/>
          </a:p>
        </p:txBody>
      </p:sp>
      <p:sp>
        <p:nvSpPr>
          <p:cNvPr id="118" name="Google Shape;118;p19"/>
          <p:cNvSpPr txBox="1"/>
          <p:nvPr/>
        </p:nvSpPr>
        <p:spPr>
          <a:xfrm>
            <a:off x="5658588" y="4137150"/>
            <a:ext cx="3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chemeClr val="dk1"/>
                </a:solidFill>
              </a:rPr>
              <a:t>(aq)</a:t>
            </a:r>
            <a:endParaRPr b="1" sz="600"/>
          </a:p>
        </p:txBody>
      </p:sp>
      <p:sp>
        <p:nvSpPr>
          <p:cNvPr id="119" name="Google Shape;119;p19"/>
          <p:cNvSpPr txBox="1"/>
          <p:nvPr/>
        </p:nvSpPr>
        <p:spPr>
          <a:xfrm>
            <a:off x="2065600" y="4137150"/>
            <a:ext cx="3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chemeClr val="dk1"/>
                </a:solidFill>
              </a:rPr>
              <a:t>(aq)</a:t>
            </a:r>
            <a:endParaRPr b="1" sz="600"/>
          </a:p>
        </p:txBody>
      </p:sp>
      <p:sp>
        <p:nvSpPr>
          <p:cNvPr id="120" name="Google Shape;120;p19"/>
          <p:cNvSpPr/>
          <p:nvPr/>
        </p:nvSpPr>
        <p:spPr>
          <a:xfrm>
            <a:off x="6601900" y="3958550"/>
            <a:ext cx="286500" cy="36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4">
            <a:alphaModFix/>
          </a:blip>
          <a:srcRect b="5589" l="0" r="0" t="0"/>
          <a:stretch/>
        </p:blipFill>
        <p:spPr>
          <a:xfrm>
            <a:off x="1887800" y="1386938"/>
            <a:ext cx="5208600" cy="22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/>
          <p:nvPr/>
        </p:nvSpPr>
        <p:spPr>
          <a:xfrm rot="-1861513">
            <a:off x="3379248" y="2246067"/>
            <a:ext cx="397183" cy="136738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-71625" y="-45575"/>
            <a:ext cx="9222000" cy="522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407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Nécessité d’apports journaliers</a:t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b="19594" l="0" r="0" t="0"/>
          <a:stretch/>
        </p:blipFill>
        <p:spPr>
          <a:xfrm>
            <a:off x="6806300" y="1233313"/>
            <a:ext cx="1675375" cy="144035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6144000" y="294441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 u="sng">
                <a:solidFill>
                  <a:schemeClr val="hlink"/>
                </a:solidFill>
                <a:hlinkClick r:id="rId4"/>
              </a:rPr>
              <a:t>https://www.alamyimages.fr/formule-topologique-de-l-acide-ascorbique-la-vitamine-c-molecule-chimique-image243496160.html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5">
            <a:alphaModFix/>
          </a:blip>
          <a:srcRect b="9901" l="0" r="0" t="0"/>
          <a:stretch/>
        </p:blipFill>
        <p:spPr>
          <a:xfrm>
            <a:off x="6408685" y="3344635"/>
            <a:ext cx="2470628" cy="12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6962100" y="2687363"/>
            <a:ext cx="1363800" cy="2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   </a:t>
            </a:r>
            <a:r>
              <a:rPr lang="fr">
                <a:solidFill>
                  <a:schemeClr val="dk1"/>
                </a:solidFill>
              </a:rPr>
              <a:t>vitamine 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6962075" y="4601800"/>
            <a:ext cx="1363800" cy="2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  </a:t>
            </a:r>
            <a:r>
              <a:rPr lang="fr">
                <a:solidFill>
                  <a:schemeClr val="dk1"/>
                </a:solidFill>
              </a:rPr>
              <a:t> vitamine 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6087650" y="47783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u="sng">
                <a:solidFill>
                  <a:schemeClr val="hlink"/>
                </a:solidFill>
                <a:hlinkClick r:id="rId6"/>
              </a:rPr>
              <a:t>https://www.alamyimages.fr/la-vitamine-d-d3-cholecalciferol-molecule-formule-topologique-image159339995.html</a:t>
            </a:r>
            <a:r>
              <a:rPr lang="fr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7">
            <a:alphaModFix/>
          </a:blip>
          <a:srcRect b="78556" l="0" r="0" t="0"/>
          <a:stretch/>
        </p:blipFill>
        <p:spPr>
          <a:xfrm>
            <a:off x="820100" y="1387980"/>
            <a:ext cx="3614850" cy="6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7">
            <a:alphaModFix/>
          </a:blip>
          <a:srcRect b="16698" l="0" r="0" t="69764"/>
          <a:stretch/>
        </p:blipFill>
        <p:spPr>
          <a:xfrm>
            <a:off x="820100" y="2002023"/>
            <a:ext cx="3614850" cy="38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1203375" y="24782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u="sng">
                <a:solidFill>
                  <a:schemeClr val="hlink"/>
                </a:solidFill>
                <a:hlinkClick r:id="rId8"/>
              </a:rPr>
              <a:t>https://www.futura-sciences.com/sante/questions-reponses/vitamines-vitamines-apports-journaliers-recommandes-9353/</a:t>
            </a:r>
            <a:r>
              <a:rPr lang="fr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grpSp>
        <p:nvGrpSpPr>
          <p:cNvPr id="144" name="Google Shape;144;p21"/>
          <p:cNvGrpSpPr/>
          <p:nvPr/>
        </p:nvGrpSpPr>
        <p:grpSpPr>
          <a:xfrm>
            <a:off x="1088195" y="3084157"/>
            <a:ext cx="3115247" cy="1046522"/>
            <a:chOff x="1170850" y="3745575"/>
            <a:chExt cx="2913351" cy="889975"/>
          </a:xfrm>
        </p:grpSpPr>
        <p:grpSp>
          <p:nvGrpSpPr>
            <p:cNvPr id="145" name="Google Shape;145;p21"/>
            <p:cNvGrpSpPr/>
            <p:nvPr/>
          </p:nvGrpSpPr>
          <p:grpSpPr>
            <a:xfrm>
              <a:off x="1170850" y="3745575"/>
              <a:ext cx="2913351" cy="889975"/>
              <a:chOff x="1130050" y="3792175"/>
              <a:chExt cx="2913351" cy="889975"/>
            </a:xfrm>
          </p:grpSpPr>
          <p:pic>
            <p:nvPicPr>
              <p:cNvPr id="146" name="Google Shape;146;p21"/>
              <p:cNvPicPr preferRelativeResize="0"/>
              <p:nvPr/>
            </p:nvPicPr>
            <p:blipFill rotWithShape="1">
              <a:blip r:embed="rId9">
                <a:alphaModFix/>
              </a:blip>
              <a:srcRect b="27420" l="0" r="0" t="0"/>
              <a:stretch/>
            </p:blipFill>
            <p:spPr>
              <a:xfrm>
                <a:off x="1130050" y="3792175"/>
                <a:ext cx="2913350" cy="8899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7" name="Google Shape;147;p21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1130051" y="4114751"/>
                <a:ext cx="2913350" cy="2209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8" name="Google Shape;148;p21"/>
            <p:cNvSpPr txBox="1"/>
            <p:nvPr/>
          </p:nvSpPr>
          <p:spPr>
            <a:xfrm>
              <a:off x="1223275" y="3745575"/>
              <a:ext cx="1561200" cy="2619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FFFFFF"/>
                  </a:solidFill>
                </a:rPr>
                <a:t>teneur en vitamine C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sp>
        <p:nvSpPr>
          <p:cNvPr id="149" name="Google Shape;149;p21"/>
          <p:cNvSpPr txBox="1"/>
          <p:nvPr/>
        </p:nvSpPr>
        <p:spPr>
          <a:xfrm>
            <a:off x="1123088" y="4130825"/>
            <a:ext cx="304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accent5"/>
                </a:solidFill>
              </a:rPr>
              <a:t>https://www.passeportsante.net/fr/Nutrition/PalmaresNutriments/Fiche.aspx?doc=vitamine_c_nu</a:t>
            </a:r>
            <a:endParaRPr sz="800">
              <a:solidFill>
                <a:schemeClr val="accent5"/>
              </a:solidFill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43975" y="-5"/>
            <a:ext cx="3000000" cy="11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6962075" y="1106700"/>
            <a:ext cx="1363800" cy="24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   </a:t>
            </a:r>
            <a:r>
              <a:rPr lang="fr">
                <a:solidFill>
                  <a:schemeClr val="dk1"/>
                </a:solidFill>
              </a:rPr>
              <a:t>vitamine 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