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Merriweather"/>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3" roundtripDataSignature="AMtx7mjD5R1DIXBb/Klp8qTZ114olrEWs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erriweather-bold.fntdata"/><Relationship Id="rId11" Type="http://schemas.openxmlformats.org/officeDocument/2006/relationships/slide" Target="slides/slide7.xml"/><Relationship Id="rId22" Type="http://schemas.openxmlformats.org/officeDocument/2006/relationships/font" Target="fonts/Merriweather-boldItalic.fntdata"/><Relationship Id="rId10" Type="http://schemas.openxmlformats.org/officeDocument/2006/relationships/slide" Target="slides/slide6.xml"/><Relationship Id="rId21" Type="http://schemas.openxmlformats.org/officeDocument/2006/relationships/font" Target="fonts/Merriweather-italic.fntdata"/><Relationship Id="rId13" Type="http://schemas.openxmlformats.org/officeDocument/2006/relationships/slide" Target="slides/slide9.xml"/><Relationship Id="rId12" Type="http://schemas.openxmlformats.org/officeDocument/2006/relationships/slide" Target="slides/slide8.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Merriweather-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364895a28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1364895a28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11" name="Shape 11"/>
        <p:cNvGrpSpPr/>
        <p:nvPr/>
      </p:nvGrpSpPr>
      <p:grpSpPr>
        <a:xfrm>
          <a:off x="0" y="0"/>
          <a:ext cx="0" cy="0"/>
          <a:chOff x="0" y="0"/>
          <a:chExt cx="0" cy="0"/>
        </a:xfrm>
      </p:grpSpPr>
      <p:sp>
        <p:nvSpPr>
          <p:cNvPr id="12" name="Google Shape;12;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68" name="Shape 68"/>
        <p:cNvGrpSpPr/>
        <p:nvPr/>
      </p:nvGrpSpPr>
      <p:grpSpPr>
        <a:xfrm>
          <a:off x="0" y="0"/>
          <a:ext cx="0" cy="0"/>
          <a:chOff x="0" y="0"/>
          <a:chExt cx="0" cy="0"/>
        </a:xfrm>
      </p:grpSpPr>
      <p:sp>
        <p:nvSpPr>
          <p:cNvPr id="69" name="Google Shape;69;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74" name="Shape 74"/>
        <p:cNvGrpSpPr/>
        <p:nvPr/>
      </p:nvGrpSpPr>
      <p:grpSpPr>
        <a:xfrm>
          <a:off x="0" y="0"/>
          <a:ext cx="0" cy="0"/>
          <a:chOff x="0" y="0"/>
          <a:chExt cx="0" cy="0"/>
        </a:xfrm>
      </p:grpSpPr>
      <p:sp>
        <p:nvSpPr>
          <p:cNvPr id="75" name="Google Shape;75;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7" name="Shape 17"/>
        <p:cNvGrpSpPr/>
        <p:nvPr/>
      </p:nvGrpSpPr>
      <p:grpSpPr>
        <a:xfrm>
          <a:off x="0" y="0"/>
          <a:ext cx="0" cy="0"/>
          <a:chOff x="0" y="0"/>
          <a:chExt cx="0" cy="0"/>
        </a:xfrm>
      </p:grpSpPr>
      <p:sp>
        <p:nvSpPr>
          <p:cNvPr id="18" name="Google Shape;18;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23" name="Shape 23"/>
        <p:cNvGrpSpPr/>
        <p:nvPr/>
      </p:nvGrpSpPr>
      <p:grpSpPr>
        <a:xfrm>
          <a:off x="0" y="0"/>
          <a:ext cx="0" cy="0"/>
          <a:chOff x="0" y="0"/>
          <a:chExt cx="0" cy="0"/>
        </a:xfrm>
      </p:grpSpPr>
      <p:sp>
        <p:nvSpPr>
          <p:cNvPr id="24" name="Google Shape;24;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29" name="Shape 29"/>
        <p:cNvGrpSpPr/>
        <p:nvPr/>
      </p:nvGrpSpPr>
      <p:grpSpPr>
        <a:xfrm>
          <a:off x="0" y="0"/>
          <a:ext cx="0" cy="0"/>
          <a:chOff x="0" y="0"/>
          <a:chExt cx="0" cy="0"/>
        </a:xfrm>
      </p:grpSpPr>
      <p:sp>
        <p:nvSpPr>
          <p:cNvPr id="30" name="Google Shape;3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36" name="Shape 36"/>
        <p:cNvGrpSpPr/>
        <p:nvPr/>
      </p:nvGrpSpPr>
      <p:grpSpPr>
        <a:xfrm>
          <a:off x="0" y="0"/>
          <a:ext cx="0" cy="0"/>
          <a:chOff x="0" y="0"/>
          <a:chExt cx="0" cy="0"/>
        </a:xfrm>
      </p:grpSpPr>
      <p:sp>
        <p:nvSpPr>
          <p:cNvPr id="37" name="Google Shape;37;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45" name="Shape 45"/>
        <p:cNvGrpSpPr/>
        <p:nvPr/>
      </p:nvGrpSpPr>
      <p:grpSpPr>
        <a:xfrm>
          <a:off x="0" y="0"/>
          <a:ext cx="0" cy="0"/>
          <a:chOff x="0" y="0"/>
          <a:chExt cx="0" cy="0"/>
        </a:xfrm>
      </p:grpSpPr>
      <p:sp>
        <p:nvSpPr>
          <p:cNvPr id="46" name="Google Shape;4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50" name="Shape 50"/>
        <p:cNvGrpSpPr/>
        <p:nvPr/>
      </p:nvGrpSpPr>
      <p:grpSpPr>
        <a:xfrm>
          <a:off x="0" y="0"/>
          <a:ext cx="0" cy="0"/>
          <a:chOff x="0" y="0"/>
          <a:chExt cx="0" cy="0"/>
        </a:xfrm>
      </p:grpSpPr>
      <p:sp>
        <p:nvSpPr>
          <p:cNvPr id="51" name="Google Shape;5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54" name="Shape 54"/>
        <p:cNvGrpSpPr/>
        <p:nvPr/>
      </p:nvGrpSpPr>
      <p:grpSpPr>
        <a:xfrm>
          <a:off x="0" y="0"/>
          <a:ext cx="0" cy="0"/>
          <a:chOff x="0" y="0"/>
          <a:chExt cx="0" cy="0"/>
        </a:xfrm>
      </p:grpSpPr>
      <p:sp>
        <p:nvSpPr>
          <p:cNvPr id="55" name="Google Shape;55;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61" name="Shape 61"/>
        <p:cNvGrpSpPr/>
        <p:nvPr/>
      </p:nvGrpSpPr>
      <p:grpSpPr>
        <a:xfrm>
          <a:off x="0" y="0"/>
          <a:ext cx="0" cy="0"/>
          <a:chOff x="0" y="0"/>
          <a:chExt cx="0" cy="0"/>
        </a:xfrm>
      </p:grpSpPr>
      <p:sp>
        <p:nvSpPr>
          <p:cNvPr id="62" name="Google Shape;62;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3"/>
          <p:cNvSpPr/>
          <p:nvPr>
            <p:ph idx="2" type="pic"/>
          </p:nvPr>
        </p:nvSpPr>
        <p:spPr>
          <a:xfrm>
            <a:off x="5183188" y="987425"/>
            <a:ext cx="6172200" cy="4873625"/>
          </a:xfrm>
          <a:prstGeom prst="rect">
            <a:avLst/>
          </a:prstGeom>
          <a:noFill/>
          <a:ln>
            <a:noFill/>
          </a:ln>
        </p:spPr>
      </p:sp>
      <p:sp>
        <p:nvSpPr>
          <p:cNvPr id="64" name="Google Shape;64;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jpg"/><Relationship Id="rId4" Type="http://schemas.openxmlformats.org/officeDocument/2006/relationships/image" Target="../media/image5.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6920916" y="4110228"/>
            <a:ext cx="5081016" cy="2540508"/>
          </a:xfrm>
          <a:prstGeom prst="rect">
            <a:avLst/>
          </a:prstGeom>
          <a:noFill/>
          <a:ln>
            <a:noFill/>
          </a:ln>
        </p:spPr>
      </p:pic>
      <p:sp>
        <p:nvSpPr>
          <p:cNvPr id="85" name="Google Shape;85;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fr-FR"/>
              <a:t>Molécules d’intérêt biologique </a:t>
            </a:r>
            <a:endParaRPr/>
          </a:p>
        </p:txBody>
      </p:sp>
      <p:sp>
        <p:nvSpPr>
          <p:cNvPr descr="Afficher l’image source" id="86" name="Google Shape;86;p1"/>
          <p:cNvSpPr/>
          <p:nvPr/>
        </p:nvSpPr>
        <p:spPr>
          <a:xfrm>
            <a:off x="4953699" y="4493003"/>
            <a:ext cx="1967217" cy="196721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Afficher l’image source" id="87" name="Google Shape;87;p1"/>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0"/>
          <p:cNvSpPr/>
          <p:nvPr/>
        </p:nvSpPr>
        <p:spPr>
          <a:xfrm>
            <a:off x="0" y="0"/>
            <a:ext cx="12192000" cy="1070517"/>
          </a:xfrm>
          <a:prstGeom prst="rect">
            <a:avLst/>
          </a:prstGeom>
          <a:solidFill>
            <a:srgbClr val="8DA9DB"/>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10"/>
          <p:cNvSpPr txBox="1"/>
          <p:nvPr/>
        </p:nvSpPr>
        <p:spPr>
          <a:xfrm>
            <a:off x="769435" y="181315"/>
            <a:ext cx="9378175"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4000">
                <a:solidFill>
                  <a:schemeClr val="dk1"/>
                </a:solidFill>
                <a:latin typeface="Calibri"/>
                <a:ea typeface="Calibri"/>
                <a:cs typeface="Calibri"/>
                <a:sym typeface="Calibri"/>
              </a:rPr>
              <a:t>Protéine </a:t>
            </a:r>
            <a:endParaRPr/>
          </a:p>
        </p:txBody>
      </p:sp>
      <p:grpSp>
        <p:nvGrpSpPr>
          <p:cNvPr id="201" name="Google Shape;201;p10"/>
          <p:cNvGrpSpPr/>
          <p:nvPr/>
        </p:nvGrpSpPr>
        <p:grpSpPr>
          <a:xfrm>
            <a:off x="646770" y="1694985"/>
            <a:ext cx="9835376" cy="646331"/>
            <a:chOff x="1527717" y="1918010"/>
            <a:chExt cx="9835376" cy="646331"/>
          </a:xfrm>
        </p:grpSpPr>
        <p:sp>
          <p:nvSpPr>
            <p:cNvPr id="202" name="Google Shape;202;p10"/>
            <p:cNvSpPr txBox="1"/>
            <p:nvPr/>
          </p:nvSpPr>
          <p:spPr>
            <a:xfrm>
              <a:off x="1817649" y="1918010"/>
              <a:ext cx="954544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Protéine : Macromolécule constituée d’un enchaînement d’acides aminés reliés entre eux par des liaisons peptidiques </a:t>
              </a:r>
              <a:endParaRPr/>
            </a:p>
          </p:txBody>
        </p:sp>
        <p:sp>
          <p:nvSpPr>
            <p:cNvPr id="203" name="Google Shape;203;p10"/>
            <p:cNvSpPr/>
            <p:nvPr/>
          </p:nvSpPr>
          <p:spPr>
            <a:xfrm>
              <a:off x="1527717" y="2019041"/>
              <a:ext cx="156117" cy="16726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204" name="Google Shape;204;p10"/>
          <p:cNvPicPr preferRelativeResize="0"/>
          <p:nvPr/>
        </p:nvPicPr>
        <p:blipFill rotWithShape="1">
          <a:blip r:embed="rId3">
            <a:alphaModFix/>
          </a:blip>
          <a:srcRect b="7795" l="29830" r="52445" t="10903"/>
          <a:stretch/>
        </p:blipFill>
        <p:spPr>
          <a:xfrm rot="5400000">
            <a:off x="4610808" y="162103"/>
            <a:ext cx="2197231" cy="755926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1"/>
          <p:cNvSpPr/>
          <p:nvPr/>
        </p:nvSpPr>
        <p:spPr>
          <a:xfrm>
            <a:off x="0" y="0"/>
            <a:ext cx="12192000" cy="1070517"/>
          </a:xfrm>
          <a:prstGeom prst="rect">
            <a:avLst/>
          </a:prstGeom>
          <a:solidFill>
            <a:srgbClr val="8DA9DB"/>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1"/>
          <p:cNvSpPr txBox="1"/>
          <p:nvPr/>
        </p:nvSpPr>
        <p:spPr>
          <a:xfrm>
            <a:off x="769435" y="181315"/>
            <a:ext cx="9378175"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4000">
                <a:solidFill>
                  <a:schemeClr val="dk1"/>
                </a:solidFill>
                <a:latin typeface="Calibri"/>
                <a:ea typeface="Calibri"/>
                <a:cs typeface="Calibri"/>
                <a:sym typeface="Calibri"/>
              </a:rPr>
              <a:t>Exemple d’acide aminé  </a:t>
            </a:r>
            <a:endParaRPr/>
          </a:p>
        </p:txBody>
      </p:sp>
      <p:sp>
        <p:nvSpPr>
          <p:cNvPr id="211" name="Google Shape;211;p11"/>
          <p:cNvSpPr txBox="1"/>
          <p:nvPr/>
        </p:nvSpPr>
        <p:spPr>
          <a:xfrm>
            <a:off x="936702" y="1694985"/>
            <a:ext cx="954544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12" name="Google Shape;212;p11"/>
          <p:cNvPicPr preferRelativeResize="0"/>
          <p:nvPr/>
        </p:nvPicPr>
        <p:blipFill rotWithShape="1">
          <a:blip r:embed="rId3">
            <a:alphaModFix/>
          </a:blip>
          <a:srcRect b="11915" l="20813" r="7642" t="14805"/>
          <a:stretch/>
        </p:blipFill>
        <p:spPr>
          <a:xfrm rot="5400000">
            <a:off x="3642731" y="2015476"/>
            <a:ext cx="4906537" cy="376911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2"/>
          <p:cNvSpPr/>
          <p:nvPr/>
        </p:nvSpPr>
        <p:spPr>
          <a:xfrm>
            <a:off x="0" y="0"/>
            <a:ext cx="12192000" cy="1070517"/>
          </a:xfrm>
          <a:prstGeom prst="rect">
            <a:avLst/>
          </a:prstGeom>
          <a:solidFill>
            <a:srgbClr val="8DA9DB"/>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2"/>
          <p:cNvSpPr txBox="1"/>
          <p:nvPr/>
        </p:nvSpPr>
        <p:spPr>
          <a:xfrm>
            <a:off x="769435" y="181315"/>
            <a:ext cx="9378175"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4000">
                <a:solidFill>
                  <a:schemeClr val="dk1"/>
                </a:solidFill>
                <a:latin typeface="Calibri"/>
                <a:ea typeface="Calibri"/>
                <a:cs typeface="Calibri"/>
                <a:sym typeface="Calibri"/>
              </a:rPr>
              <a:t>Fonction des protéines dans le corps   </a:t>
            </a:r>
            <a:endParaRPr/>
          </a:p>
        </p:txBody>
      </p:sp>
      <p:sp>
        <p:nvSpPr>
          <p:cNvPr id="219" name="Google Shape;219;p12"/>
          <p:cNvSpPr txBox="1"/>
          <p:nvPr/>
        </p:nvSpPr>
        <p:spPr>
          <a:xfrm>
            <a:off x="936702" y="1694985"/>
            <a:ext cx="954544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20" name="Google Shape;220;p12"/>
          <p:cNvGrpSpPr/>
          <p:nvPr/>
        </p:nvGrpSpPr>
        <p:grpSpPr>
          <a:xfrm>
            <a:off x="646770" y="1694985"/>
            <a:ext cx="9835376" cy="369332"/>
            <a:chOff x="1527717" y="1918010"/>
            <a:chExt cx="9835376" cy="369332"/>
          </a:xfrm>
        </p:grpSpPr>
        <p:sp>
          <p:nvSpPr>
            <p:cNvPr id="221" name="Google Shape;221;p12"/>
            <p:cNvSpPr txBox="1"/>
            <p:nvPr/>
          </p:nvSpPr>
          <p:spPr>
            <a:xfrm>
              <a:off x="1817649" y="1918010"/>
              <a:ext cx="954544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  </a:t>
              </a:r>
              <a:endParaRPr/>
            </a:p>
          </p:txBody>
        </p:sp>
        <p:sp>
          <p:nvSpPr>
            <p:cNvPr id="222" name="Google Shape;222;p12"/>
            <p:cNvSpPr/>
            <p:nvPr/>
          </p:nvSpPr>
          <p:spPr>
            <a:xfrm>
              <a:off x="1527717" y="2019041"/>
              <a:ext cx="156117" cy="16726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23" name="Google Shape;223;p12"/>
          <p:cNvSpPr/>
          <p:nvPr/>
        </p:nvSpPr>
        <p:spPr>
          <a:xfrm>
            <a:off x="936702" y="1694985"/>
            <a:ext cx="1040547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1800">
                <a:solidFill>
                  <a:srgbClr val="414141"/>
                </a:solidFill>
                <a:latin typeface="Merriweather"/>
                <a:ea typeface="Merriweather"/>
                <a:cs typeface="Merriweather"/>
                <a:sym typeface="Merriweather"/>
              </a:rPr>
              <a:t>Structure et plasticité : </a:t>
            </a:r>
            <a:r>
              <a:rPr lang="fr-FR" sz="1800">
                <a:solidFill>
                  <a:schemeClr val="dk1"/>
                </a:solidFill>
                <a:latin typeface="Calibri"/>
                <a:ea typeface="Calibri"/>
                <a:cs typeface="Calibri"/>
                <a:sym typeface="Calibri"/>
              </a:rPr>
              <a:t>l’une des fonctions des protéines dans le corps est de former les structures cellulaires.</a:t>
            </a:r>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Elles réparent les tissus, apportent un soutien, confèrent une souplesse et une résistance</a:t>
            </a:r>
            <a:r>
              <a:rPr b="1" i="0" lang="fr-FR" sz="1800">
                <a:solidFill>
                  <a:srgbClr val="414141"/>
                </a:solidFill>
                <a:latin typeface="Merriweather"/>
                <a:ea typeface="Merriweather"/>
                <a:cs typeface="Merriweather"/>
                <a:sym typeface="Merriweather"/>
              </a:rPr>
              <a:t> </a:t>
            </a:r>
            <a:endParaRPr sz="1800">
              <a:solidFill>
                <a:schemeClr val="dk1"/>
              </a:solidFill>
              <a:latin typeface="Calibri"/>
              <a:ea typeface="Calibri"/>
              <a:cs typeface="Calibri"/>
              <a:sym typeface="Calibri"/>
            </a:endParaRPr>
          </a:p>
        </p:txBody>
      </p:sp>
      <p:grpSp>
        <p:nvGrpSpPr>
          <p:cNvPr id="224" name="Google Shape;224;p12"/>
          <p:cNvGrpSpPr/>
          <p:nvPr/>
        </p:nvGrpSpPr>
        <p:grpSpPr>
          <a:xfrm>
            <a:off x="646770" y="2504118"/>
            <a:ext cx="9835376" cy="369332"/>
            <a:chOff x="1527717" y="1918010"/>
            <a:chExt cx="9835376" cy="369332"/>
          </a:xfrm>
        </p:grpSpPr>
        <p:sp>
          <p:nvSpPr>
            <p:cNvPr id="225" name="Google Shape;225;p12"/>
            <p:cNvSpPr txBox="1"/>
            <p:nvPr/>
          </p:nvSpPr>
          <p:spPr>
            <a:xfrm>
              <a:off x="1817649" y="1918010"/>
              <a:ext cx="954544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  </a:t>
              </a:r>
              <a:endParaRPr/>
            </a:p>
          </p:txBody>
        </p:sp>
        <p:sp>
          <p:nvSpPr>
            <p:cNvPr id="226" name="Google Shape;226;p12"/>
            <p:cNvSpPr/>
            <p:nvPr/>
          </p:nvSpPr>
          <p:spPr>
            <a:xfrm>
              <a:off x="1527717" y="2019041"/>
              <a:ext cx="156117" cy="16726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27" name="Google Shape;227;p12"/>
          <p:cNvSpPr/>
          <p:nvPr/>
        </p:nvSpPr>
        <p:spPr>
          <a:xfrm>
            <a:off x="936702" y="2488060"/>
            <a:ext cx="11377282" cy="9233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fr-FR" sz="1800">
                <a:solidFill>
                  <a:srgbClr val="414141"/>
                </a:solidFill>
                <a:latin typeface="Merriweather"/>
                <a:ea typeface="Merriweather"/>
                <a:cs typeface="Merriweather"/>
                <a:sym typeface="Merriweather"/>
              </a:rPr>
              <a:t>Homéostasie: </a:t>
            </a:r>
            <a:r>
              <a:rPr lang="fr-FR" sz="1800">
                <a:solidFill>
                  <a:schemeClr val="dk1"/>
                </a:solidFill>
                <a:latin typeface="Calibri"/>
                <a:ea typeface="Calibri"/>
                <a:cs typeface="Calibri"/>
                <a:sym typeface="Calibri"/>
              </a:rPr>
              <a:t>les protéines fonctionnent également comme des tampons puisqu’elles ont la capacité </a:t>
            </a:r>
            <a:endParaRPr/>
          </a:p>
          <a:p>
            <a:pPr indent="0" lvl="0" marL="0" marR="0" rtl="0" algn="just">
              <a:spcBef>
                <a:spcPts val="0"/>
              </a:spcBef>
              <a:spcAft>
                <a:spcPts val="0"/>
              </a:spcAft>
              <a:buNone/>
            </a:pPr>
            <a:r>
              <a:rPr lang="fr-FR" sz="1800">
                <a:solidFill>
                  <a:schemeClr val="dk1"/>
                </a:solidFill>
                <a:latin typeface="Calibri"/>
                <a:ea typeface="Calibri"/>
                <a:cs typeface="Calibri"/>
                <a:sym typeface="Calibri"/>
              </a:rPr>
              <a:t>de maintenir le milieu interne stable lors du processus appelé homéostasie. Elles veillent à tout moment à ce que le pH,</a:t>
            </a:r>
            <a:endParaRPr/>
          </a:p>
          <a:p>
            <a:pPr indent="0" lvl="0" marL="0" marR="0" rtl="0" algn="just">
              <a:spcBef>
                <a:spcPts val="0"/>
              </a:spcBef>
              <a:spcAft>
                <a:spcPts val="0"/>
              </a:spcAft>
              <a:buNone/>
            </a:pPr>
            <a:r>
              <a:rPr lang="fr-FR" sz="1800">
                <a:solidFill>
                  <a:schemeClr val="dk1"/>
                </a:solidFill>
                <a:latin typeface="Calibri"/>
                <a:ea typeface="Calibri"/>
                <a:cs typeface="Calibri"/>
                <a:sym typeface="Calibri"/>
              </a:rPr>
              <a:t> l’acidité et l’équilibre osmotique se trouvent dans les valeurs normales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3"/>
          <p:cNvSpPr/>
          <p:nvPr/>
        </p:nvSpPr>
        <p:spPr>
          <a:xfrm>
            <a:off x="0" y="0"/>
            <a:ext cx="12192000" cy="1070517"/>
          </a:xfrm>
          <a:prstGeom prst="rect">
            <a:avLst/>
          </a:prstGeom>
          <a:solidFill>
            <a:srgbClr val="8DA9DB"/>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3"/>
          <p:cNvSpPr txBox="1"/>
          <p:nvPr/>
        </p:nvSpPr>
        <p:spPr>
          <a:xfrm>
            <a:off x="769435" y="181315"/>
            <a:ext cx="9378175"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4000">
                <a:solidFill>
                  <a:schemeClr val="dk1"/>
                </a:solidFill>
                <a:latin typeface="Calibri"/>
                <a:ea typeface="Calibri"/>
                <a:cs typeface="Calibri"/>
                <a:sym typeface="Calibri"/>
              </a:rPr>
              <a:t>Conclusion </a:t>
            </a:r>
            <a:endParaRPr/>
          </a:p>
        </p:txBody>
      </p:sp>
      <p:pic>
        <p:nvPicPr>
          <p:cNvPr id="234" name="Google Shape;234;p13"/>
          <p:cNvPicPr preferRelativeResize="0"/>
          <p:nvPr/>
        </p:nvPicPr>
        <p:blipFill rotWithShape="1">
          <a:blip r:embed="rId3">
            <a:alphaModFix/>
          </a:blip>
          <a:srcRect b="8446" l="33008" r="41787" t="10904"/>
          <a:stretch/>
        </p:blipFill>
        <p:spPr>
          <a:xfrm rot="5400000">
            <a:off x="4530182" y="755493"/>
            <a:ext cx="2536902" cy="608856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1364895a287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fr-FR"/>
              <a:t>biblio</a:t>
            </a:r>
            <a:endParaRPr/>
          </a:p>
        </p:txBody>
      </p:sp>
      <p:sp>
        <p:nvSpPr>
          <p:cNvPr id="240" name="Google Shape;240;g1364895a287_0_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fontScale="47500" lnSpcReduction="10000"/>
          </a:bodyPr>
          <a:lstStyle/>
          <a:p>
            <a:pPr indent="0" lvl="0" marL="0" rtl="0" algn="l">
              <a:spcBef>
                <a:spcPts val="1000"/>
              </a:spcBef>
              <a:spcAft>
                <a:spcPts val="0"/>
              </a:spcAft>
              <a:buClr>
                <a:schemeClr val="dk1"/>
              </a:buClr>
              <a:buSzPct val="39285"/>
              <a:buFont typeface="Arial"/>
              <a:buNone/>
            </a:pPr>
            <a:r>
              <a:rPr lang="fr-FR"/>
              <a:t>- la notion de sucre rapide/lent n'est pas forcément très pertinente ("c'est un peu de la cuisine", mais vous ne répétez pas ça à un jury). Vous avez la notion d'indice glycémique dans le lien du Vidal ci-dessous (à quel point ça va faire monter la glycémie), et ils mentionnent que tout cela est quand même assez conditionné à ce qui est ingéré en même temps que ces sucres (surtout les fibres).</a:t>
            </a:r>
            <a:endParaRPr/>
          </a:p>
          <a:p>
            <a:pPr indent="0" lvl="0" marL="0" rtl="0" algn="l">
              <a:spcBef>
                <a:spcPts val="1000"/>
              </a:spcBef>
              <a:spcAft>
                <a:spcPts val="0"/>
              </a:spcAft>
              <a:buClr>
                <a:schemeClr val="dk1"/>
              </a:buClr>
              <a:buSzPct val="39285"/>
              <a:buFont typeface="Arial"/>
              <a:buNone/>
            </a:pPr>
            <a:r>
              <a:rPr lang="fr-FR"/>
              <a:t>- la limite entre sucre "simple" et "complexe" a l'air d'être un peu grise quand il s'agit des diholosides/disaccharides (ex : saccharose, lactose...). Pour l'ANSES (et ça correspond à Vidal aussi), le saccharose, le lactose sont rangés dans les sucres simples, et les sucres complexes seraient vraiment les "gros" polymères (amidon...). D'après mon ami qui fait de la bioch', c'est cohérent du fait que le comportement du saccharose, par exemple, est plus proche du glucose que de l'amidon vis-à-vis du corps (assez rapidement hydrolysé et absorbé). </a:t>
            </a:r>
            <a:endParaRPr/>
          </a:p>
          <a:p>
            <a:pPr indent="0" lvl="0" marL="0" rtl="0" algn="l">
              <a:spcBef>
                <a:spcPts val="1000"/>
              </a:spcBef>
              <a:spcAft>
                <a:spcPts val="0"/>
              </a:spcAft>
              <a:buClr>
                <a:schemeClr val="dk1"/>
              </a:buClr>
              <a:buSzPct val="39285"/>
              <a:buFont typeface="Arial"/>
              <a:buNone/>
            </a:pPr>
            <a:r>
              <a:rPr lang="fr-FR"/>
              <a:t>VIDAL : https://www.vidal.fr/sante/nutrition/corps-aliments/glucides-equivalents.html</a:t>
            </a:r>
            <a:endParaRPr/>
          </a:p>
          <a:p>
            <a:pPr indent="0" lvl="0" marL="0" rtl="0" algn="l">
              <a:spcBef>
                <a:spcPts val="1000"/>
              </a:spcBef>
              <a:spcAft>
                <a:spcPts val="0"/>
              </a:spcAft>
              <a:buClr>
                <a:schemeClr val="dk1"/>
              </a:buClr>
              <a:buSzPct val="39285"/>
              <a:buFont typeface="Arial"/>
              <a:buNone/>
            </a:pPr>
            <a:r>
              <a:rPr lang="fr-FR"/>
              <a:t>ANSES : https://www.anses.fr/fr/content/sucres-dans-l%E2%80%99alimentation</a:t>
            </a:r>
            <a:endParaRPr/>
          </a:p>
          <a:p>
            <a:pPr indent="0" lvl="0" marL="0" rtl="0" algn="l">
              <a:spcBef>
                <a:spcPts val="1000"/>
              </a:spcBef>
              <a:spcAft>
                <a:spcPts val="0"/>
              </a:spcAft>
              <a:buClr>
                <a:schemeClr val="dk1"/>
              </a:buClr>
              <a:buSzPct val="39285"/>
              <a:buFont typeface="Arial"/>
              <a:buNone/>
            </a:pPr>
            <a:r>
              <a:t/>
            </a:r>
            <a:endParaRPr/>
          </a:p>
          <a:p>
            <a:pPr indent="0" lvl="0" marL="0" rtl="0" algn="l">
              <a:spcBef>
                <a:spcPts val="1000"/>
              </a:spcBef>
              <a:spcAft>
                <a:spcPts val="0"/>
              </a:spcAft>
              <a:buClr>
                <a:schemeClr val="dk1"/>
              </a:buClr>
              <a:buSzPct val="39285"/>
              <a:buFont typeface="Arial"/>
              <a:buNone/>
            </a:pPr>
            <a:r>
              <a:rPr lang="fr-FR"/>
              <a:t>Bref, quoi qu'il en soit, comme cela a été dit en leçon, n'allez pas introduire un vocabulaire aussi spécifique (et finalement, pas si pertinent) que sucre lent et sucre complexe alors que ça n'est pas écrit au BO</a:t>
            </a:r>
            <a:endParaRPr/>
          </a:p>
          <a:p>
            <a:pPr indent="0" lvl="0" marL="0" rtl="0" algn="l">
              <a:spcBef>
                <a:spcPts val="1000"/>
              </a:spcBef>
              <a:spcAft>
                <a:spcPts val="0"/>
              </a:spcAft>
              <a:buClr>
                <a:schemeClr val="dk1"/>
              </a:buClr>
              <a:buSzPct val="39285"/>
              <a:buFont typeface="Arial"/>
              <a:buNone/>
            </a:pPr>
            <a:r>
              <a:rPr lang="fr-FR"/>
              <a:t>Pour sucre simple et sucre complexe, basez-vous peut-être sur la définition de l'ANSES, en gardant à l'esprit que dans cette définition, vous pouvez tout de même avoir des sucres simples qui sont hydrolysables</a:t>
            </a:r>
            <a:endParaRPr/>
          </a:p>
          <a:p>
            <a:pPr indent="0" lvl="0" marL="0" rtl="0" algn="l">
              <a:spcBef>
                <a:spcPts val="1000"/>
              </a:spcBef>
              <a:spcAft>
                <a:spcPts val="0"/>
              </a:spcAft>
              <a:buClr>
                <a:schemeClr val="dk1"/>
              </a:buClr>
              <a:buSzPct val="39285"/>
              <a:buFont typeface="Arial"/>
              <a:buNone/>
            </a:pPr>
            <a:r>
              <a:rPr lang="fr-FR"/>
              <a:t>Et enfin, la différence entre monomère et dimère/trimère/polymères c'est donc "ose" VS "oligoside" (ou monosaccharide vs polysaccharide dans l'ancienne dénomination), c'est-à-dire "non hydrolysable" VS "hydrolysable"</a:t>
            </a:r>
            <a:endParaRPr/>
          </a:p>
          <a:p>
            <a:pPr indent="0" lvl="0" marL="0" rtl="0" algn="l">
              <a:spcBef>
                <a:spcPts val="1000"/>
              </a:spcBef>
              <a:spcAft>
                <a:spcPts val="0"/>
              </a:spcAft>
              <a:buClr>
                <a:schemeClr val="dk1"/>
              </a:buClr>
              <a:buSzPct val="39285"/>
              <a:buFont typeface="Arial"/>
              <a:buNone/>
            </a:pPr>
            <a:r>
              <a:rPr lang="fr-FR"/>
              <a:t>Voilà, en espérant que ça clarifie suffisamment les choses, autant sur les attendus de la leçon que sur le "background" à avoir en tête pour répondre aux questions !</a:t>
            </a:r>
            <a:endParaRPr/>
          </a:p>
          <a:p>
            <a:pPr indent="0" lvl="0" marL="0" rtl="0" algn="l">
              <a:spcBef>
                <a:spcPts val="10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p:nvPr/>
        </p:nvSpPr>
        <p:spPr>
          <a:xfrm>
            <a:off x="0" y="0"/>
            <a:ext cx="12192000" cy="1070517"/>
          </a:xfrm>
          <a:prstGeom prst="rect">
            <a:avLst/>
          </a:prstGeom>
          <a:solidFill>
            <a:srgbClr val="8DA9DB"/>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2"/>
          <p:cNvSpPr txBox="1"/>
          <p:nvPr/>
        </p:nvSpPr>
        <p:spPr>
          <a:xfrm>
            <a:off x="992459" y="365125"/>
            <a:ext cx="937817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2400">
                <a:solidFill>
                  <a:schemeClr val="dk1"/>
                </a:solidFill>
                <a:latin typeface="Calibri"/>
                <a:ea typeface="Calibri"/>
                <a:cs typeface="Calibri"/>
                <a:sym typeface="Calibri"/>
              </a:rPr>
              <a:t>Introduction pédagogique </a:t>
            </a:r>
            <a:endParaRPr/>
          </a:p>
        </p:txBody>
      </p:sp>
      <p:grpSp>
        <p:nvGrpSpPr>
          <p:cNvPr id="94" name="Google Shape;94;p2"/>
          <p:cNvGrpSpPr/>
          <p:nvPr/>
        </p:nvGrpSpPr>
        <p:grpSpPr>
          <a:xfrm>
            <a:off x="323385" y="1712383"/>
            <a:ext cx="9422780" cy="2031325"/>
            <a:chOff x="323385" y="1712383"/>
            <a:chExt cx="9422780" cy="2031325"/>
          </a:xfrm>
        </p:grpSpPr>
        <p:sp>
          <p:nvSpPr>
            <p:cNvPr id="95" name="Google Shape;95;p2"/>
            <p:cNvSpPr/>
            <p:nvPr/>
          </p:nvSpPr>
          <p:spPr>
            <a:xfrm>
              <a:off x="323385" y="1839951"/>
              <a:ext cx="156117" cy="16726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2"/>
            <p:cNvSpPr txBox="1"/>
            <p:nvPr/>
          </p:nvSpPr>
          <p:spPr>
            <a:xfrm>
              <a:off x="814038" y="1712383"/>
              <a:ext cx="8932127"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Prérequis: </a:t>
              </a:r>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    Représentation des molécules (formule brute, semi-développée, topologique ) </a:t>
              </a:r>
              <a:endParaRPr/>
            </a:p>
            <a:p>
              <a:pPr indent="-285750" lvl="0" marL="285750" marR="0" rtl="0" algn="l">
                <a:spcBef>
                  <a:spcPts val="0"/>
                </a:spcBef>
                <a:spcAft>
                  <a:spcPts val="0"/>
                </a:spcAft>
                <a:buClr>
                  <a:schemeClr val="dk1"/>
                </a:buClr>
                <a:buSzPts val="1800"/>
                <a:buFont typeface="Calibri"/>
                <a:buChar char="-"/>
              </a:pPr>
              <a:r>
                <a:rPr lang="fr-FR" sz="1800">
                  <a:solidFill>
                    <a:schemeClr val="dk1"/>
                  </a:solidFill>
                  <a:latin typeface="Calibri"/>
                  <a:ea typeface="Calibri"/>
                  <a:cs typeface="Calibri"/>
                  <a:sym typeface="Calibri"/>
                </a:rPr>
                <a:t>Connaître les fonctions chimiques relatives au programme de première ST2S</a:t>
              </a:r>
              <a:endParaRPr/>
            </a:p>
            <a:p>
              <a:pPr indent="-285750" lvl="0" marL="285750" marR="0" rtl="0" algn="l">
                <a:spcBef>
                  <a:spcPts val="0"/>
                </a:spcBef>
                <a:spcAft>
                  <a:spcPts val="0"/>
                </a:spcAft>
                <a:buClr>
                  <a:schemeClr val="dk1"/>
                </a:buClr>
                <a:buSzPts val="1800"/>
                <a:buFont typeface="Calibri"/>
                <a:buChar char="-"/>
              </a:pPr>
              <a:r>
                <a:rPr lang="fr-FR" sz="1800">
                  <a:solidFill>
                    <a:schemeClr val="dk1"/>
                  </a:solidFill>
                  <a:latin typeface="Calibri"/>
                  <a:ea typeface="Calibri"/>
                  <a:cs typeface="Calibri"/>
                  <a:sym typeface="Calibri"/>
                </a:rPr>
                <a:t>Connaître la nomenclature relative au programme de première ST2S</a:t>
              </a:r>
              <a:endParaRPr/>
            </a:p>
            <a:p>
              <a:pPr indent="-285750" lvl="0" marL="285750" marR="0" rtl="0" algn="l">
                <a:spcBef>
                  <a:spcPts val="0"/>
                </a:spcBef>
                <a:spcAft>
                  <a:spcPts val="0"/>
                </a:spcAft>
                <a:buClr>
                  <a:schemeClr val="dk1"/>
                </a:buClr>
                <a:buSzPts val="1800"/>
                <a:buFont typeface="Calibri"/>
                <a:buChar char="-"/>
              </a:pPr>
              <a:r>
                <a:rPr lang="fr-FR" sz="1800">
                  <a:solidFill>
                    <a:schemeClr val="dk1"/>
                  </a:solidFill>
                  <a:latin typeface="Calibri"/>
                  <a:ea typeface="Calibri"/>
                  <a:cs typeface="Calibri"/>
                  <a:sym typeface="Calibri"/>
                </a:rPr>
                <a:t>Réaction d’oxydo-réduction (couple oxydant réducteur) </a:t>
              </a:r>
              <a:endParaRPr/>
            </a:p>
            <a:p>
              <a:pPr indent="-171450" lvl="0" marL="28575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
        <p:nvSpPr>
          <p:cNvPr id="97" name="Google Shape;97;p2"/>
          <p:cNvSpPr/>
          <p:nvPr/>
        </p:nvSpPr>
        <p:spPr>
          <a:xfrm>
            <a:off x="323385" y="3687337"/>
            <a:ext cx="156117" cy="16726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2"/>
          <p:cNvSpPr txBox="1"/>
          <p:nvPr/>
        </p:nvSpPr>
        <p:spPr>
          <a:xfrm>
            <a:off x="814037" y="3541051"/>
            <a:ext cx="893212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Attendus du programme : </a:t>
            </a:r>
            <a:endParaRPr/>
          </a:p>
        </p:txBody>
      </p:sp>
      <p:pic>
        <p:nvPicPr>
          <p:cNvPr id="99" name="Google Shape;99;p2"/>
          <p:cNvPicPr preferRelativeResize="0"/>
          <p:nvPr/>
        </p:nvPicPr>
        <p:blipFill rotWithShape="1">
          <a:blip r:embed="rId3">
            <a:alphaModFix/>
          </a:blip>
          <a:srcRect b="0" l="0" r="0" t="0"/>
          <a:stretch/>
        </p:blipFill>
        <p:spPr>
          <a:xfrm>
            <a:off x="4599704" y="3466709"/>
            <a:ext cx="5480995" cy="328317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p:nvPr/>
        </p:nvSpPr>
        <p:spPr>
          <a:xfrm>
            <a:off x="0" y="0"/>
            <a:ext cx="12192000" cy="1070517"/>
          </a:xfrm>
          <a:prstGeom prst="rect">
            <a:avLst/>
          </a:prstGeom>
          <a:solidFill>
            <a:srgbClr val="8DA9DB"/>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3"/>
          <p:cNvSpPr txBox="1"/>
          <p:nvPr/>
        </p:nvSpPr>
        <p:spPr>
          <a:xfrm>
            <a:off x="992459" y="365125"/>
            <a:ext cx="937817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2400">
                <a:solidFill>
                  <a:schemeClr val="dk1"/>
                </a:solidFill>
                <a:latin typeface="Calibri"/>
                <a:ea typeface="Calibri"/>
                <a:cs typeface="Calibri"/>
                <a:sym typeface="Calibri"/>
              </a:rPr>
              <a:t>Introduction pédagogique </a:t>
            </a:r>
            <a:endParaRPr/>
          </a:p>
        </p:txBody>
      </p:sp>
      <p:grpSp>
        <p:nvGrpSpPr>
          <p:cNvPr id="106" name="Google Shape;106;p3"/>
          <p:cNvGrpSpPr/>
          <p:nvPr/>
        </p:nvGrpSpPr>
        <p:grpSpPr>
          <a:xfrm>
            <a:off x="323385" y="1712383"/>
            <a:ext cx="9422780" cy="1477328"/>
            <a:chOff x="323385" y="1712383"/>
            <a:chExt cx="9422780" cy="1477328"/>
          </a:xfrm>
        </p:grpSpPr>
        <p:sp>
          <p:nvSpPr>
            <p:cNvPr id="107" name="Google Shape;107;p3"/>
            <p:cNvSpPr/>
            <p:nvPr/>
          </p:nvSpPr>
          <p:spPr>
            <a:xfrm>
              <a:off x="323385" y="1839951"/>
              <a:ext cx="156117" cy="16726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3"/>
            <p:cNvSpPr txBox="1"/>
            <p:nvPr/>
          </p:nvSpPr>
          <p:spPr>
            <a:xfrm>
              <a:off x="814038" y="1712383"/>
              <a:ext cx="8932127"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Objectifs de la leçons : </a:t>
              </a:r>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  Connaître les glucides, lipides, protéines et savoir quels sont leurs rôles dans l’organisme  </a:t>
              </a:r>
              <a:endParaRPr/>
            </a:p>
            <a:p>
              <a:pPr indent="0" lvl="0" marL="0" marR="0" rtl="0" algn="l">
                <a:spcBef>
                  <a:spcPts val="0"/>
                </a:spcBef>
                <a:spcAft>
                  <a:spcPts val="0"/>
                </a:spcAft>
                <a:buNone/>
              </a:pPr>
              <a:r>
                <a:rPr lang="fr-FR" sz="1800">
                  <a:solidFill>
                    <a:schemeClr val="dk1"/>
                  </a:solidFill>
                  <a:latin typeface="Calibri"/>
                  <a:ea typeface="Calibri"/>
                  <a:cs typeface="Calibri"/>
                  <a:sym typeface="Calibri"/>
                </a:rPr>
                <a:t>-  Revoir les formules topologiques et identifier les fonctions caractéristiques d’une molécule  pour consolider les savoirs</a:t>
              </a:r>
              <a:endParaRPr/>
            </a:p>
            <a:p>
              <a:pPr indent="-171450" lvl="0" marL="28575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
        <p:nvSpPr>
          <p:cNvPr id="109" name="Google Shape;109;p3"/>
          <p:cNvSpPr/>
          <p:nvPr/>
        </p:nvSpPr>
        <p:spPr>
          <a:xfrm>
            <a:off x="323385" y="3687337"/>
            <a:ext cx="156117" cy="16726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3"/>
          <p:cNvSpPr txBox="1"/>
          <p:nvPr/>
        </p:nvSpPr>
        <p:spPr>
          <a:xfrm>
            <a:off x="814037" y="3586305"/>
            <a:ext cx="8932127"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 Difficultés de la leçon : </a:t>
            </a:r>
            <a:endParaRPr/>
          </a:p>
          <a:p>
            <a:pPr indent="-285750" lvl="0" marL="285750" marR="0" rtl="0" algn="l">
              <a:spcBef>
                <a:spcPts val="0"/>
              </a:spcBef>
              <a:spcAft>
                <a:spcPts val="0"/>
              </a:spcAft>
              <a:buClr>
                <a:schemeClr val="dk1"/>
              </a:buClr>
              <a:buSzPts val="1800"/>
              <a:buFont typeface="Calibri"/>
              <a:buChar char="-"/>
            </a:pPr>
            <a:r>
              <a:rPr lang="fr-FR" sz="1800">
                <a:solidFill>
                  <a:schemeClr val="dk1"/>
                </a:solidFill>
                <a:latin typeface="Calibri"/>
                <a:ea typeface="Calibri"/>
                <a:cs typeface="Calibri"/>
                <a:sym typeface="Calibri"/>
              </a:rPr>
              <a:t>Faire la différence entre les différents sucres</a:t>
            </a:r>
            <a:endParaRPr/>
          </a:p>
          <a:p>
            <a:pPr indent="-285750" lvl="0" marL="285750" marR="0" rtl="0" algn="l">
              <a:spcBef>
                <a:spcPts val="0"/>
              </a:spcBef>
              <a:spcAft>
                <a:spcPts val="0"/>
              </a:spcAft>
              <a:buClr>
                <a:schemeClr val="dk1"/>
              </a:buClr>
              <a:buSzPts val="1800"/>
              <a:buFont typeface="Calibri"/>
              <a:buChar char="-"/>
            </a:pPr>
            <a:r>
              <a:rPr lang="fr-FR" sz="1800">
                <a:solidFill>
                  <a:schemeClr val="dk1"/>
                </a:solidFill>
                <a:latin typeface="Calibri"/>
                <a:ea typeface="Calibri"/>
                <a:cs typeface="Calibri"/>
                <a:sym typeface="Calibri"/>
              </a:rPr>
              <a:t>Comprendre la liaison peptidique</a:t>
            </a:r>
            <a:endParaRPr/>
          </a:p>
          <a:p>
            <a:pPr indent="-285750" lvl="0" marL="285750" marR="0" rtl="0" algn="l">
              <a:spcBef>
                <a:spcPts val="0"/>
              </a:spcBef>
              <a:spcAft>
                <a:spcPts val="0"/>
              </a:spcAft>
              <a:buClr>
                <a:schemeClr val="dk1"/>
              </a:buClr>
              <a:buSzPts val="1800"/>
              <a:buFont typeface="Calibri"/>
              <a:buChar char="-"/>
            </a:pPr>
            <a:r>
              <a:rPr lang="fr-FR" sz="1800">
                <a:solidFill>
                  <a:schemeClr val="dk1"/>
                </a:solidFill>
                <a:latin typeface="Calibri"/>
                <a:ea typeface="Calibri"/>
                <a:cs typeface="Calibri"/>
                <a:sym typeface="Calibri"/>
              </a:rPr>
              <a:t>Utiliser la formule semi-développée pour remonter aux insaturations      </a:t>
            </a:r>
            <a:endParaRPr/>
          </a:p>
        </p:txBody>
      </p:sp>
      <p:sp>
        <p:nvSpPr>
          <p:cNvPr id="111" name="Google Shape;111;p3"/>
          <p:cNvSpPr/>
          <p:nvPr/>
        </p:nvSpPr>
        <p:spPr>
          <a:xfrm>
            <a:off x="7694341" y="4539823"/>
            <a:ext cx="1081669" cy="160246"/>
          </a:xfrm>
          <a:prstGeom prst="rightArrow">
            <a:avLst>
              <a:gd fmla="val 50000" name="adj1"/>
              <a:gd fmla="val 50000" name="adj2"/>
            </a:avLst>
          </a:prstGeom>
          <a:solidFill>
            <a:srgbClr val="B3C6E7"/>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3"/>
          <p:cNvSpPr txBox="1"/>
          <p:nvPr/>
        </p:nvSpPr>
        <p:spPr>
          <a:xfrm>
            <a:off x="7170234" y="3854606"/>
            <a:ext cx="4427037" cy="3780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Prendre des exemples concrets  </a:t>
            </a:r>
            <a:endParaRPr/>
          </a:p>
        </p:txBody>
      </p:sp>
      <p:sp>
        <p:nvSpPr>
          <p:cNvPr id="113" name="Google Shape;113;p3"/>
          <p:cNvSpPr/>
          <p:nvPr/>
        </p:nvSpPr>
        <p:spPr>
          <a:xfrm>
            <a:off x="4412166" y="4247916"/>
            <a:ext cx="1683834" cy="144966"/>
          </a:xfrm>
          <a:prstGeom prst="rightArrow">
            <a:avLst>
              <a:gd fmla="val 50000" name="adj1"/>
              <a:gd fmla="val 50000" name="adj2"/>
            </a:avLst>
          </a:prstGeom>
          <a:solidFill>
            <a:srgbClr val="B3C6E7"/>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3"/>
          <p:cNvSpPr txBox="1"/>
          <p:nvPr/>
        </p:nvSpPr>
        <p:spPr>
          <a:xfrm>
            <a:off x="6452839" y="4131384"/>
            <a:ext cx="4427037" cy="3780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Utiliser un modèle moléculaire </a:t>
            </a:r>
            <a:endParaRPr/>
          </a:p>
        </p:txBody>
      </p:sp>
      <p:sp>
        <p:nvSpPr>
          <p:cNvPr id="115" name="Google Shape;115;p3"/>
          <p:cNvSpPr/>
          <p:nvPr/>
        </p:nvSpPr>
        <p:spPr>
          <a:xfrm>
            <a:off x="5363737" y="4003288"/>
            <a:ext cx="1683834" cy="144966"/>
          </a:xfrm>
          <a:prstGeom prst="rightArrow">
            <a:avLst>
              <a:gd fmla="val 50000" name="adj1"/>
              <a:gd fmla="val 50000" name="adj2"/>
            </a:avLst>
          </a:prstGeom>
          <a:solidFill>
            <a:srgbClr val="B3C6E7"/>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3"/>
          <p:cNvSpPr txBox="1"/>
          <p:nvPr/>
        </p:nvSpPr>
        <p:spPr>
          <a:xfrm>
            <a:off x="8776010" y="4423291"/>
            <a:ext cx="4427037" cy="3780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Prendre des exemples concrets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4"/>
          <p:cNvSpPr/>
          <p:nvPr/>
        </p:nvSpPr>
        <p:spPr>
          <a:xfrm>
            <a:off x="0" y="0"/>
            <a:ext cx="12192000" cy="1070517"/>
          </a:xfrm>
          <a:prstGeom prst="rect">
            <a:avLst/>
          </a:prstGeom>
          <a:solidFill>
            <a:srgbClr val="8DA9DB"/>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4"/>
          <p:cNvSpPr txBox="1"/>
          <p:nvPr/>
        </p:nvSpPr>
        <p:spPr>
          <a:xfrm>
            <a:off x="758284" y="119759"/>
            <a:ext cx="9378175"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4800">
                <a:solidFill>
                  <a:schemeClr val="dk1"/>
                </a:solidFill>
                <a:latin typeface="Calibri"/>
                <a:ea typeface="Calibri"/>
                <a:cs typeface="Calibri"/>
                <a:sym typeface="Calibri"/>
              </a:rPr>
              <a:t>Introduction</a:t>
            </a:r>
            <a:r>
              <a:rPr lang="fr-FR" sz="2400">
                <a:solidFill>
                  <a:schemeClr val="dk1"/>
                </a:solidFill>
                <a:latin typeface="Calibri"/>
                <a:ea typeface="Calibri"/>
                <a:cs typeface="Calibri"/>
                <a:sym typeface="Calibri"/>
              </a:rPr>
              <a:t>  </a:t>
            </a:r>
            <a:endParaRPr/>
          </a:p>
        </p:txBody>
      </p:sp>
      <p:pic>
        <p:nvPicPr>
          <p:cNvPr id="123" name="Google Shape;123;p4"/>
          <p:cNvPicPr preferRelativeResize="0"/>
          <p:nvPr/>
        </p:nvPicPr>
        <p:blipFill rotWithShape="1">
          <a:blip r:embed="rId3">
            <a:alphaModFix/>
          </a:blip>
          <a:srcRect b="8446" l="33008" r="41787" t="10904"/>
          <a:stretch/>
        </p:blipFill>
        <p:spPr>
          <a:xfrm rot="5400000">
            <a:off x="2377997" y="1547230"/>
            <a:ext cx="2536902" cy="6088566"/>
          </a:xfrm>
          <a:prstGeom prst="rect">
            <a:avLst/>
          </a:prstGeom>
          <a:noFill/>
          <a:ln>
            <a:noFill/>
          </a:ln>
        </p:spPr>
      </p:pic>
      <p:pic>
        <p:nvPicPr>
          <p:cNvPr id="124" name="Google Shape;124;p4"/>
          <p:cNvPicPr preferRelativeResize="0"/>
          <p:nvPr/>
        </p:nvPicPr>
        <p:blipFill rotWithShape="1">
          <a:blip r:embed="rId4">
            <a:alphaModFix/>
          </a:blip>
          <a:srcRect b="0" l="0" r="0" t="0"/>
          <a:stretch/>
        </p:blipFill>
        <p:spPr>
          <a:xfrm>
            <a:off x="8436777" y="2621841"/>
            <a:ext cx="2827959" cy="1614318"/>
          </a:xfrm>
          <a:prstGeom prst="rect">
            <a:avLst/>
          </a:prstGeom>
          <a:noFill/>
          <a:ln>
            <a:noFill/>
          </a:ln>
        </p:spPr>
      </p:pic>
      <p:pic>
        <p:nvPicPr>
          <p:cNvPr id="125" name="Google Shape;125;p4"/>
          <p:cNvPicPr preferRelativeResize="0"/>
          <p:nvPr/>
        </p:nvPicPr>
        <p:blipFill rotWithShape="1">
          <a:blip r:embed="rId5">
            <a:alphaModFix/>
          </a:blip>
          <a:srcRect b="0" l="0" r="0" t="0"/>
          <a:stretch/>
        </p:blipFill>
        <p:spPr>
          <a:xfrm>
            <a:off x="8436777" y="4195521"/>
            <a:ext cx="2950324" cy="2536903"/>
          </a:xfrm>
          <a:prstGeom prst="rect">
            <a:avLst/>
          </a:prstGeom>
          <a:noFill/>
          <a:ln>
            <a:noFill/>
          </a:ln>
        </p:spPr>
      </p:pic>
      <p:sp>
        <p:nvSpPr>
          <p:cNvPr id="126" name="Google Shape;126;p4"/>
          <p:cNvSpPr txBox="1"/>
          <p:nvPr/>
        </p:nvSpPr>
        <p:spPr>
          <a:xfrm>
            <a:off x="8862536" y="2090182"/>
            <a:ext cx="295032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Besoins journaliers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5"/>
          <p:cNvSpPr/>
          <p:nvPr/>
        </p:nvSpPr>
        <p:spPr>
          <a:xfrm>
            <a:off x="0" y="0"/>
            <a:ext cx="12192000" cy="1070517"/>
          </a:xfrm>
          <a:prstGeom prst="rect">
            <a:avLst/>
          </a:prstGeom>
          <a:solidFill>
            <a:srgbClr val="8DA9DB"/>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5"/>
          <p:cNvSpPr txBox="1"/>
          <p:nvPr/>
        </p:nvSpPr>
        <p:spPr>
          <a:xfrm>
            <a:off x="769435" y="181315"/>
            <a:ext cx="9378175"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4000">
                <a:solidFill>
                  <a:schemeClr val="dk1"/>
                </a:solidFill>
                <a:latin typeface="Calibri"/>
                <a:ea typeface="Calibri"/>
                <a:cs typeface="Calibri"/>
                <a:sym typeface="Calibri"/>
              </a:rPr>
              <a:t>Les glucides: Les sucres   </a:t>
            </a:r>
            <a:endParaRPr/>
          </a:p>
        </p:txBody>
      </p:sp>
      <p:sp>
        <p:nvSpPr>
          <p:cNvPr id="133" name="Google Shape;133;p5"/>
          <p:cNvSpPr txBox="1"/>
          <p:nvPr/>
        </p:nvSpPr>
        <p:spPr>
          <a:xfrm>
            <a:off x="1817649" y="1918010"/>
            <a:ext cx="381371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Sucre rapide:  Glucose </a:t>
            </a:r>
            <a:endParaRPr/>
          </a:p>
        </p:txBody>
      </p:sp>
      <p:sp>
        <p:nvSpPr>
          <p:cNvPr id="134" name="Google Shape;134;p5"/>
          <p:cNvSpPr/>
          <p:nvPr/>
        </p:nvSpPr>
        <p:spPr>
          <a:xfrm>
            <a:off x="1527717" y="2019041"/>
            <a:ext cx="156117" cy="16726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fficher l’image source" id="135" name="Google Shape;135;p5"/>
          <p:cNvPicPr preferRelativeResize="0"/>
          <p:nvPr/>
        </p:nvPicPr>
        <p:blipFill rotWithShape="1">
          <a:blip r:embed="rId3">
            <a:alphaModFix/>
          </a:blip>
          <a:srcRect b="0" l="0" r="0" t="0"/>
          <a:stretch/>
        </p:blipFill>
        <p:spPr>
          <a:xfrm>
            <a:off x="5631366" y="3954501"/>
            <a:ext cx="4966823" cy="2181415"/>
          </a:xfrm>
          <a:prstGeom prst="rect">
            <a:avLst/>
          </a:prstGeom>
          <a:noFill/>
          <a:ln>
            <a:noFill/>
          </a:ln>
        </p:spPr>
      </p:pic>
      <p:sp>
        <p:nvSpPr>
          <p:cNvPr id="136" name="Google Shape;136;p5"/>
          <p:cNvSpPr/>
          <p:nvPr/>
        </p:nvSpPr>
        <p:spPr>
          <a:xfrm>
            <a:off x="1527716" y="4575200"/>
            <a:ext cx="156117" cy="16726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5"/>
          <p:cNvSpPr txBox="1"/>
          <p:nvPr/>
        </p:nvSpPr>
        <p:spPr>
          <a:xfrm>
            <a:off x="1817648" y="4474168"/>
            <a:ext cx="381371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Sucre lent: Amidon  </a:t>
            </a:r>
            <a:endParaRPr/>
          </a:p>
        </p:txBody>
      </p:sp>
      <p:pic>
        <p:nvPicPr>
          <p:cNvPr id="138" name="Google Shape;138;p5"/>
          <p:cNvPicPr preferRelativeResize="0"/>
          <p:nvPr/>
        </p:nvPicPr>
        <p:blipFill rotWithShape="1">
          <a:blip r:embed="rId4">
            <a:alphaModFix/>
          </a:blip>
          <a:srcRect b="0" l="0" r="0" t="0"/>
          <a:stretch/>
        </p:blipFill>
        <p:spPr>
          <a:xfrm>
            <a:off x="7384371" y="1519763"/>
            <a:ext cx="1460811" cy="234552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6"/>
          <p:cNvSpPr/>
          <p:nvPr/>
        </p:nvSpPr>
        <p:spPr>
          <a:xfrm>
            <a:off x="0" y="0"/>
            <a:ext cx="12192000" cy="1070517"/>
          </a:xfrm>
          <a:prstGeom prst="rect">
            <a:avLst/>
          </a:prstGeom>
          <a:solidFill>
            <a:srgbClr val="8DA9DB"/>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6"/>
          <p:cNvSpPr txBox="1"/>
          <p:nvPr/>
        </p:nvSpPr>
        <p:spPr>
          <a:xfrm>
            <a:off x="769435" y="181315"/>
            <a:ext cx="9378175"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4000">
                <a:solidFill>
                  <a:schemeClr val="dk1"/>
                </a:solidFill>
                <a:latin typeface="Calibri"/>
                <a:ea typeface="Calibri"/>
                <a:cs typeface="Calibri"/>
                <a:sym typeface="Calibri"/>
              </a:rPr>
              <a:t>Test à la liqueur de Fehling     </a:t>
            </a:r>
            <a:endParaRPr/>
          </a:p>
        </p:txBody>
      </p:sp>
      <p:sp>
        <p:nvSpPr>
          <p:cNvPr id="145" name="Google Shape;145;p6"/>
          <p:cNvSpPr/>
          <p:nvPr/>
        </p:nvSpPr>
        <p:spPr>
          <a:xfrm>
            <a:off x="1527717" y="2019041"/>
            <a:ext cx="156117" cy="16726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46" name="Google Shape;146;p6"/>
          <p:cNvPicPr preferRelativeResize="0"/>
          <p:nvPr/>
        </p:nvPicPr>
        <p:blipFill rotWithShape="1">
          <a:blip r:embed="rId3">
            <a:alphaModFix/>
          </a:blip>
          <a:srcRect b="0" l="0" r="0" t="0"/>
          <a:stretch/>
        </p:blipFill>
        <p:spPr>
          <a:xfrm>
            <a:off x="4066710" y="2295176"/>
            <a:ext cx="5846214" cy="37041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7"/>
          <p:cNvSpPr/>
          <p:nvPr/>
        </p:nvSpPr>
        <p:spPr>
          <a:xfrm>
            <a:off x="0" y="0"/>
            <a:ext cx="12192000" cy="1070517"/>
          </a:xfrm>
          <a:prstGeom prst="rect">
            <a:avLst/>
          </a:prstGeom>
          <a:solidFill>
            <a:srgbClr val="8DA9DB"/>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7"/>
          <p:cNvSpPr txBox="1"/>
          <p:nvPr/>
        </p:nvSpPr>
        <p:spPr>
          <a:xfrm>
            <a:off x="769435" y="181315"/>
            <a:ext cx="9378175"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4000">
                <a:solidFill>
                  <a:schemeClr val="dk1"/>
                </a:solidFill>
                <a:latin typeface="Calibri"/>
                <a:ea typeface="Calibri"/>
                <a:cs typeface="Calibri"/>
                <a:sym typeface="Calibri"/>
              </a:rPr>
              <a:t>Lien entre glucide et vitamine </a:t>
            </a:r>
            <a:endParaRPr/>
          </a:p>
        </p:txBody>
      </p:sp>
      <p:grpSp>
        <p:nvGrpSpPr>
          <p:cNvPr id="153" name="Google Shape;153;p7"/>
          <p:cNvGrpSpPr/>
          <p:nvPr/>
        </p:nvGrpSpPr>
        <p:grpSpPr>
          <a:xfrm>
            <a:off x="646770" y="1694985"/>
            <a:ext cx="4672361" cy="369332"/>
            <a:chOff x="1527717" y="1918010"/>
            <a:chExt cx="4672361" cy="369332"/>
          </a:xfrm>
        </p:grpSpPr>
        <p:sp>
          <p:nvSpPr>
            <p:cNvPr id="154" name="Google Shape;154;p7"/>
            <p:cNvSpPr txBox="1"/>
            <p:nvPr/>
          </p:nvSpPr>
          <p:spPr>
            <a:xfrm>
              <a:off x="1817649" y="1918010"/>
              <a:ext cx="438242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Propriété antioxydante de la vitamine C </a:t>
              </a:r>
              <a:endParaRPr/>
            </a:p>
          </p:txBody>
        </p:sp>
        <p:sp>
          <p:nvSpPr>
            <p:cNvPr id="155" name="Google Shape;155;p7"/>
            <p:cNvSpPr/>
            <p:nvPr/>
          </p:nvSpPr>
          <p:spPr>
            <a:xfrm>
              <a:off x="1527717" y="2019041"/>
              <a:ext cx="156117" cy="16726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56" name="Google Shape;156;p7"/>
          <p:cNvGrpSpPr/>
          <p:nvPr/>
        </p:nvGrpSpPr>
        <p:grpSpPr>
          <a:xfrm>
            <a:off x="646770" y="4453569"/>
            <a:ext cx="4672360" cy="369332"/>
            <a:chOff x="1527717" y="1918009"/>
            <a:chExt cx="4672360" cy="369332"/>
          </a:xfrm>
        </p:grpSpPr>
        <p:sp>
          <p:nvSpPr>
            <p:cNvPr id="157" name="Google Shape;157;p7"/>
            <p:cNvSpPr txBox="1"/>
            <p:nvPr/>
          </p:nvSpPr>
          <p:spPr>
            <a:xfrm>
              <a:off x="1817648" y="1918009"/>
              <a:ext cx="438242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Propriété acide de la vitamine C </a:t>
              </a:r>
              <a:endParaRPr/>
            </a:p>
          </p:txBody>
        </p:sp>
        <p:sp>
          <p:nvSpPr>
            <p:cNvPr id="158" name="Google Shape;158;p7"/>
            <p:cNvSpPr/>
            <p:nvPr/>
          </p:nvSpPr>
          <p:spPr>
            <a:xfrm>
              <a:off x="1527717" y="2019041"/>
              <a:ext cx="156117" cy="16726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159" name="Google Shape;159;p7"/>
          <p:cNvPicPr preferRelativeResize="0"/>
          <p:nvPr/>
        </p:nvPicPr>
        <p:blipFill rotWithShape="1">
          <a:blip r:embed="rId3">
            <a:alphaModFix/>
          </a:blip>
          <a:srcRect b="0" l="0" r="0" t="0"/>
          <a:stretch/>
        </p:blipFill>
        <p:spPr>
          <a:xfrm>
            <a:off x="5319130" y="2034520"/>
            <a:ext cx="4382429" cy="230954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8"/>
          <p:cNvSpPr/>
          <p:nvPr/>
        </p:nvSpPr>
        <p:spPr>
          <a:xfrm>
            <a:off x="0" y="0"/>
            <a:ext cx="12192000" cy="1070517"/>
          </a:xfrm>
          <a:prstGeom prst="rect">
            <a:avLst/>
          </a:prstGeom>
          <a:solidFill>
            <a:srgbClr val="8DA9DB"/>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8"/>
          <p:cNvSpPr txBox="1"/>
          <p:nvPr/>
        </p:nvSpPr>
        <p:spPr>
          <a:xfrm>
            <a:off x="769435" y="181315"/>
            <a:ext cx="9378175"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4000">
                <a:solidFill>
                  <a:schemeClr val="dk1"/>
                </a:solidFill>
                <a:latin typeface="Calibri"/>
                <a:ea typeface="Calibri"/>
                <a:cs typeface="Calibri"/>
                <a:sym typeface="Calibri"/>
              </a:rPr>
              <a:t>Les acides gras</a:t>
            </a:r>
            <a:endParaRPr/>
          </a:p>
        </p:txBody>
      </p:sp>
      <p:grpSp>
        <p:nvGrpSpPr>
          <p:cNvPr id="166" name="Google Shape;166;p8"/>
          <p:cNvGrpSpPr/>
          <p:nvPr/>
        </p:nvGrpSpPr>
        <p:grpSpPr>
          <a:xfrm>
            <a:off x="646770" y="1694985"/>
            <a:ext cx="9835376" cy="646331"/>
            <a:chOff x="1527717" y="1918010"/>
            <a:chExt cx="9835376" cy="646331"/>
          </a:xfrm>
        </p:grpSpPr>
        <p:sp>
          <p:nvSpPr>
            <p:cNvPr id="167" name="Google Shape;167;p8"/>
            <p:cNvSpPr txBox="1"/>
            <p:nvPr/>
          </p:nvSpPr>
          <p:spPr>
            <a:xfrm>
              <a:off x="1817649" y="1918010"/>
              <a:ext cx="954544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Acide gras saturé: Fonction acide carboxylique associée avec une longue chaîne carbonée ne comprenant pas de double liaison .  </a:t>
              </a:r>
              <a:endParaRPr/>
            </a:p>
          </p:txBody>
        </p:sp>
        <p:sp>
          <p:nvSpPr>
            <p:cNvPr id="168" name="Google Shape;168;p8"/>
            <p:cNvSpPr/>
            <p:nvPr/>
          </p:nvSpPr>
          <p:spPr>
            <a:xfrm>
              <a:off x="1527717" y="2019041"/>
              <a:ext cx="156117" cy="16726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fficher l’image source" id="169" name="Google Shape;169;p8"/>
          <p:cNvPicPr preferRelativeResize="0"/>
          <p:nvPr/>
        </p:nvPicPr>
        <p:blipFill rotWithShape="1">
          <a:blip r:embed="rId3">
            <a:alphaModFix/>
          </a:blip>
          <a:srcRect b="73463" l="45306" r="0" t="12471"/>
          <a:stretch/>
        </p:blipFill>
        <p:spPr>
          <a:xfrm>
            <a:off x="2430965" y="2564681"/>
            <a:ext cx="5542158" cy="787730"/>
          </a:xfrm>
          <a:prstGeom prst="rect">
            <a:avLst/>
          </a:prstGeom>
          <a:noFill/>
          <a:ln>
            <a:noFill/>
          </a:ln>
        </p:spPr>
      </p:pic>
      <p:grpSp>
        <p:nvGrpSpPr>
          <p:cNvPr id="170" name="Google Shape;170;p8"/>
          <p:cNvGrpSpPr/>
          <p:nvPr/>
        </p:nvGrpSpPr>
        <p:grpSpPr>
          <a:xfrm>
            <a:off x="540834" y="4111082"/>
            <a:ext cx="9835376" cy="646331"/>
            <a:chOff x="1527717" y="1918010"/>
            <a:chExt cx="9835376" cy="646331"/>
          </a:xfrm>
        </p:grpSpPr>
        <p:sp>
          <p:nvSpPr>
            <p:cNvPr id="171" name="Google Shape;171;p8"/>
            <p:cNvSpPr txBox="1"/>
            <p:nvPr/>
          </p:nvSpPr>
          <p:spPr>
            <a:xfrm>
              <a:off x="1817649" y="1918010"/>
              <a:ext cx="954544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Acide gras insaturé: Fonction acide carboxylique associée avec une longue chaîne carbonée  comprenant des doubles liaisons .  </a:t>
              </a:r>
              <a:endParaRPr/>
            </a:p>
          </p:txBody>
        </p:sp>
        <p:sp>
          <p:nvSpPr>
            <p:cNvPr id="172" name="Google Shape;172;p8"/>
            <p:cNvSpPr/>
            <p:nvPr/>
          </p:nvSpPr>
          <p:spPr>
            <a:xfrm>
              <a:off x="1527717" y="2019041"/>
              <a:ext cx="156117" cy="16726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fficher l’image source" id="173" name="Google Shape;173;p8"/>
          <p:cNvPicPr preferRelativeResize="0"/>
          <p:nvPr/>
        </p:nvPicPr>
        <p:blipFill rotWithShape="1">
          <a:blip r:embed="rId4">
            <a:alphaModFix/>
          </a:blip>
          <a:srcRect b="0" l="0" r="0" t="0"/>
          <a:stretch/>
        </p:blipFill>
        <p:spPr>
          <a:xfrm>
            <a:off x="3934523" y="5163015"/>
            <a:ext cx="4038600" cy="1038225"/>
          </a:xfrm>
          <a:prstGeom prst="rect">
            <a:avLst/>
          </a:prstGeom>
          <a:noFill/>
          <a:ln>
            <a:noFill/>
          </a:ln>
        </p:spPr>
      </p:pic>
      <p:sp>
        <p:nvSpPr>
          <p:cNvPr id="174" name="Google Shape;174;p8"/>
          <p:cNvSpPr txBox="1"/>
          <p:nvPr/>
        </p:nvSpPr>
        <p:spPr>
          <a:xfrm>
            <a:off x="2269274" y="5381881"/>
            <a:ext cx="262611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Huile d’olive (C18H34O2)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9"/>
          <p:cNvSpPr/>
          <p:nvPr/>
        </p:nvSpPr>
        <p:spPr>
          <a:xfrm>
            <a:off x="0" y="0"/>
            <a:ext cx="12192000" cy="1070517"/>
          </a:xfrm>
          <a:prstGeom prst="rect">
            <a:avLst/>
          </a:prstGeom>
          <a:solidFill>
            <a:srgbClr val="8DA9DB"/>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9"/>
          <p:cNvSpPr txBox="1"/>
          <p:nvPr/>
        </p:nvSpPr>
        <p:spPr>
          <a:xfrm>
            <a:off x="769435" y="181315"/>
            <a:ext cx="9378175"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4000">
                <a:solidFill>
                  <a:schemeClr val="dk1"/>
                </a:solidFill>
                <a:latin typeface="Calibri"/>
                <a:ea typeface="Calibri"/>
                <a:cs typeface="Calibri"/>
                <a:sym typeface="Calibri"/>
              </a:rPr>
              <a:t>Test au Dibrome </a:t>
            </a:r>
            <a:endParaRPr/>
          </a:p>
        </p:txBody>
      </p:sp>
      <p:grpSp>
        <p:nvGrpSpPr>
          <p:cNvPr id="181" name="Google Shape;181;p9"/>
          <p:cNvGrpSpPr/>
          <p:nvPr/>
        </p:nvGrpSpPr>
        <p:grpSpPr>
          <a:xfrm>
            <a:off x="646770" y="1694985"/>
            <a:ext cx="9835376" cy="646331"/>
            <a:chOff x="1527717" y="1918010"/>
            <a:chExt cx="9835376" cy="646331"/>
          </a:xfrm>
        </p:grpSpPr>
        <p:sp>
          <p:nvSpPr>
            <p:cNvPr id="182" name="Google Shape;182;p9"/>
            <p:cNvSpPr txBox="1"/>
            <p:nvPr/>
          </p:nvSpPr>
          <p:spPr>
            <a:xfrm>
              <a:off x="1817649" y="1918010"/>
              <a:ext cx="954544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Acide gras saturé: Fonction acide carboxylique associée avec une longue chaîne carbonée ne comprenant pas de double liaison.  </a:t>
              </a:r>
              <a:endParaRPr/>
            </a:p>
          </p:txBody>
        </p:sp>
        <p:sp>
          <p:nvSpPr>
            <p:cNvPr id="183" name="Google Shape;183;p9"/>
            <p:cNvSpPr/>
            <p:nvPr/>
          </p:nvSpPr>
          <p:spPr>
            <a:xfrm>
              <a:off x="1527717" y="2019041"/>
              <a:ext cx="156117" cy="16726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84" name="Google Shape;184;p9"/>
          <p:cNvSpPr txBox="1"/>
          <p:nvPr/>
        </p:nvSpPr>
        <p:spPr>
          <a:xfrm>
            <a:off x="1476374" y="5150522"/>
            <a:ext cx="18901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Huile d’olive </a:t>
            </a:r>
            <a:endParaRPr/>
          </a:p>
        </p:txBody>
      </p:sp>
      <p:pic>
        <p:nvPicPr>
          <p:cNvPr descr="Afficher l’image source" id="185" name="Google Shape;185;p9"/>
          <p:cNvPicPr preferRelativeResize="0"/>
          <p:nvPr/>
        </p:nvPicPr>
        <p:blipFill rotWithShape="1">
          <a:blip r:embed="rId3">
            <a:alphaModFix/>
          </a:blip>
          <a:srcRect b="0" l="0" r="0" t="0"/>
          <a:stretch/>
        </p:blipFill>
        <p:spPr>
          <a:xfrm>
            <a:off x="2890953" y="3519603"/>
            <a:ext cx="2115944" cy="2115944"/>
          </a:xfrm>
          <a:prstGeom prst="rect">
            <a:avLst/>
          </a:prstGeom>
          <a:noFill/>
          <a:ln>
            <a:noFill/>
          </a:ln>
        </p:spPr>
      </p:pic>
      <p:sp>
        <p:nvSpPr>
          <p:cNvPr id="186" name="Google Shape;186;p9"/>
          <p:cNvSpPr/>
          <p:nvPr/>
        </p:nvSpPr>
        <p:spPr>
          <a:xfrm>
            <a:off x="3887593" y="5419493"/>
            <a:ext cx="122663" cy="100361"/>
          </a:xfrm>
          <a:prstGeom prst="ellipse">
            <a:avLst/>
          </a:prstGeom>
          <a:solidFill>
            <a:srgbClr val="FFFF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fficher l’image source" id="187" name="Google Shape;187;p9"/>
          <p:cNvPicPr preferRelativeResize="0"/>
          <p:nvPr/>
        </p:nvPicPr>
        <p:blipFill rotWithShape="1">
          <a:blip r:embed="rId3">
            <a:alphaModFix/>
          </a:blip>
          <a:srcRect b="0" l="0" r="0" t="0"/>
          <a:stretch/>
        </p:blipFill>
        <p:spPr>
          <a:xfrm>
            <a:off x="5474319" y="3519603"/>
            <a:ext cx="2115944" cy="2115944"/>
          </a:xfrm>
          <a:prstGeom prst="rect">
            <a:avLst/>
          </a:prstGeom>
          <a:noFill/>
          <a:ln>
            <a:noFill/>
          </a:ln>
        </p:spPr>
      </p:pic>
      <p:sp>
        <p:nvSpPr>
          <p:cNvPr id="188" name="Google Shape;188;p9"/>
          <p:cNvSpPr/>
          <p:nvPr/>
        </p:nvSpPr>
        <p:spPr>
          <a:xfrm>
            <a:off x="4650059" y="4382429"/>
            <a:ext cx="1170878" cy="434898"/>
          </a:xfrm>
          <a:prstGeom prst="right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9"/>
          <p:cNvSpPr/>
          <p:nvPr/>
        </p:nvSpPr>
        <p:spPr>
          <a:xfrm rot="10800000">
            <a:off x="3887593" y="3169476"/>
            <a:ext cx="639803" cy="407973"/>
          </a:xfrm>
          <a:prstGeom prst="curvedUpArrow">
            <a:avLst>
              <a:gd fmla="val 25000" name="adj1"/>
              <a:gd fmla="val 50000" name="adj2"/>
              <a:gd fmla="val 25000" name="adj3"/>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90" name="Google Shape;190;p9"/>
          <p:cNvSpPr txBox="1"/>
          <p:nvPr/>
        </p:nvSpPr>
        <p:spPr>
          <a:xfrm>
            <a:off x="4516007" y="3581684"/>
            <a:ext cx="147637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Eau dibromé </a:t>
            </a:r>
            <a:endParaRPr/>
          </a:p>
        </p:txBody>
      </p:sp>
      <p:sp>
        <p:nvSpPr>
          <p:cNvPr id="191" name="Google Shape;191;p9"/>
          <p:cNvSpPr/>
          <p:nvPr/>
        </p:nvSpPr>
        <p:spPr>
          <a:xfrm>
            <a:off x="6518817" y="5059866"/>
            <a:ext cx="166340" cy="434898"/>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92" name="Google Shape;192;p9"/>
          <p:cNvCxnSpPr/>
          <p:nvPr/>
        </p:nvCxnSpPr>
        <p:spPr>
          <a:xfrm flipH="1">
            <a:off x="6726043" y="4792236"/>
            <a:ext cx="1728439" cy="485079"/>
          </a:xfrm>
          <a:prstGeom prst="straightConnector1">
            <a:avLst/>
          </a:prstGeom>
          <a:noFill/>
          <a:ln cap="flat" cmpd="sng" w="9525">
            <a:solidFill>
              <a:schemeClr val="accent1"/>
            </a:solidFill>
            <a:prstDash val="solid"/>
            <a:miter lim="800000"/>
            <a:headEnd len="sm" w="sm" type="none"/>
            <a:tailEnd len="med" w="med" type="triangle"/>
          </a:ln>
        </p:spPr>
      </p:cxnSp>
      <p:sp>
        <p:nvSpPr>
          <p:cNvPr id="193" name="Google Shape;193;p9"/>
          <p:cNvSpPr txBox="1"/>
          <p:nvPr/>
        </p:nvSpPr>
        <p:spPr>
          <a:xfrm>
            <a:off x="8564136" y="4506488"/>
            <a:ext cx="172843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800">
                <a:solidFill>
                  <a:schemeClr val="dk1"/>
                </a:solidFill>
                <a:latin typeface="Calibri"/>
                <a:ea typeface="Calibri"/>
                <a:cs typeface="Calibri"/>
                <a:sym typeface="Calibri"/>
              </a:rPr>
              <a:t>Couleur blanche </a:t>
            </a:r>
            <a:endParaRPr/>
          </a:p>
        </p:txBody>
      </p:sp>
      <p:cxnSp>
        <p:nvCxnSpPr>
          <p:cNvPr id="194" name="Google Shape;194;p9"/>
          <p:cNvCxnSpPr/>
          <p:nvPr/>
        </p:nvCxnSpPr>
        <p:spPr>
          <a:xfrm>
            <a:off x="2781299" y="5406716"/>
            <a:ext cx="1052628" cy="62957"/>
          </a:xfrm>
          <a:prstGeom prst="straightConnector1">
            <a:avLst/>
          </a:prstGeom>
          <a:noFill/>
          <a:ln cap="flat" cmpd="sng" w="9525">
            <a:solidFill>
              <a:schemeClr val="accent1"/>
            </a:solidFill>
            <a:prstDash val="solid"/>
            <a:miter lim="800000"/>
            <a:headEnd len="sm" w="sm"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2022-04-22T08:31:58Z</dcterms:created>
  <dc:creator>lcascaro</dc:creator>
</cp:coreProperties>
</file>