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26a786013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26a786013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3553a977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3553a977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3553a97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3553a97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26a78601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26a78601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3553a977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13553a977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30f5f5d11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30f5f5d1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e254604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e254604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3553a977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3553a977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27b6c5ff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127b6c5ff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26a786013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126a78601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30f5f5d1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30f5f5d1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26a786013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126a786013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26a786013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126a786013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27b6c5ff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127b6c5ff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26a78601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26a78601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30f5f5d1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30f5f5d1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30f5f5d1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30f5f5d1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30f5f5d1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30f5f5d1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30f5f5d1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30f5f5d1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30f5f5d11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30f5f5d1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26a78601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26a78601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/>
              <a:t>LC n°49 : Mécanismes réactionnels</a:t>
            </a:r>
            <a:endParaRPr sz="35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007075"/>
            <a:ext cx="8520600" cy="7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 u="sng"/>
              <a:t>Niveau :</a:t>
            </a:r>
            <a:r>
              <a:rPr lang="fr" sz="2100"/>
              <a:t> Terminale STL SPCL</a:t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28451" y="774900"/>
            <a:ext cx="560349" cy="56034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00150" y="2802100"/>
            <a:ext cx="79437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16" u="sng">
                <a:solidFill>
                  <a:schemeClr val="lt2"/>
                </a:solidFill>
              </a:rPr>
              <a:t>Élément imposé :</a:t>
            </a:r>
            <a:r>
              <a:rPr lang="fr" sz="1616">
                <a:solidFill>
                  <a:schemeClr val="lt2"/>
                </a:solidFill>
              </a:rPr>
              <a:t> Mettre en oeuvre un protocole pour différencier deux diastéréoisomères par un procédé physique ou chimique.</a:t>
            </a:r>
            <a:endParaRPr sz="1616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Difficultés de la leçon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Repérer les sites nucléophiles et électrophiles qui réagissent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Représentation dans l’espace des molécules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Pouvoir rotatoire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1029925" y="332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520"/>
              <a:t>triglycéride                         glycérol                     </a:t>
            </a:r>
            <a:r>
              <a:rPr lang="fr" sz="1520"/>
              <a:t>acroléïne</a:t>
            </a:r>
            <a:endParaRPr sz="1520"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25" y="3730675"/>
            <a:ext cx="1952921" cy="12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350" y="3924790"/>
            <a:ext cx="1115975" cy="83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0900" y="4054612"/>
            <a:ext cx="155308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Mécanisme réactionnels : introduction</a:t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9950" y="1091600"/>
            <a:ext cx="3113050" cy="207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820"/>
              <a:t>Utilisation d’un procédé physique pour séparer deux diastéréoisomères</a:t>
            </a:r>
            <a:endParaRPr sz="1820"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307825"/>
            <a:ext cx="3976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Point de fusion : Utilisation d’un banc Kofler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4665300" y="4477625"/>
            <a:ext cx="43338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100">
                <a:solidFill>
                  <a:schemeClr val="dk1"/>
                </a:solidFill>
              </a:rPr>
              <a:t>Fumaria officinalis </a:t>
            </a:r>
            <a:endParaRPr b="1" i="1"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 sz="800">
                <a:solidFill>
                  <a:schemeClr val="dk1"/>
                </a:solidFill>
              </a:rPr>
              <a:t>Albert Szent-Györgyi, prix Nobel de médecine 1937</a:t>
            </a:r>
            <a:endParaRPr sz="1100"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0502" y="3071363"/>
            <a:ext cx="1875000" cy="14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75" y="2330325"/>
            <a:ext cx="3394500" cy="1900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25"/>
          <p:cNvGrpSpPr/>
          <p:nvPr/>
        </p:nvGrpSpPr>
        <p:grpSpPr>
          <a:xfrm>
            <a:off x="6725825" y="1363225"/>
            <a:ext cx="2013000" cy="1044251"/>
            <a:chOff x="6759175" y="1195125"/>
            <a:chExt cx="2013000" cy="1044251"/>
          </a:xfrm>
        </p:grpSpPr>
        <p:pic>
          <p:nvPicPr>
            <p:cNvPr id="152" name="Google Shape;152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59175" y="1195125"/>
              <a:ext cx="2013000" cy="10442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3" name="Google Shape;153;p25"/>
            <p:cNvGrpSpPr/>
            <p:nvPr/>
          </p:nvGrpSpPr>
          <p:grpSpPr>
            <a:xfrm>
              <a:off x="7434375" y="1871300"/>
              <a:ext cx="332788" cy="224395"/>
              <a:chOff x="5029300" y="1838050"/>
              <a:chExt cx="332788" cy="224395"/>
            </a:xfrm>
          </p:grpSpPr>
          <p:cxnSp>
            <p:nvCxnSpPr>
              <p:cNvPr id="154" name="Google Shape;154;p25"/>
              <p:cNvCxnSpPr/>
              <p:nvPr/>
            </p:nvCxnSpPr>
            <p:spPr>
              <a:xfrm>
                <a:off x="5053088" y="1838050"/>
                <a:ext cx="309000" cy="1746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" name="Google Shape;155;p25"/>
              <p:cNvCxnSpPr/>
              <p:nvPr/>
            </p:nvCxnSpPr>
            <p:spPr>
              <a:xfrm>
                <a:off x="5029300" y="1887846"/>
                <a:ext cx="309000" cy="1746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56" name="Google Shape;156;p25"/>
          <p:cNvGrpSpPr/>
          <p:nvPr/>
        </p:nvGrpSpPr>
        <p:grpSpPr>
          <a:xfrm>
            <a:off x="4346599" y="1317350"/>
            <a:ext cx="2233726" cy="1273219"/>
            <a:chOff x="4288199" y="1363237"/>
            <a:chExt cx="2233726" cy="1273219"/>
          </a:xfrm>
        </p:grpSpPr>
        <p:grpSp>
          <p:nvGrpSpPr>
            <p:cNvPr id="157" name="Google Shape;157;p25"/>
            <p:cNvGrpSpPr/>
            <p:nvPr/>
          </p:nvGrpSpPr>
          <p:grpSpPr>
            <a:xfrm>
              <a:off x="4288199" y="1363237"/>
              <a:ext cx="2233726" cy="1273219"/>
              <a:chOff x="4085024" y="1354950"/>
              <a:chExt cx="2233726" cy="1273219"/>
            </a:xfrm>
          </p:grpSpPr>
          <p:pic>
            <p:nvPicPr>
              <p:cNvPr id="158" name="Google Shape;158;p2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085024" y="1354950"/>
                <a:ext cx="2233726" cy="127321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59" name="Google Shape;159;p25"/>
              <p:cNvGrpSpPr/>
              <p:nvPr/>
            </p:nvGrpSpPr>
            <p:grpSpPr>
              <a:xfrm>
                <a:off x="5053100" y="1854175"/>
                <a:ext cx="332263" cy="222545"/>
                <a:chOff x="5053100" y="1854175"/>
                <a:chExt cx="332263" cy="222545"/>
              </a:xfrm>
            </p:grpSpPr>
            <p:cxnSp>
              <p:nvCxnSpPr>
                <p:cNvPr id="160" name="Google Shape;160;p25"/>
                <p:cNvCxnSpPr/>
                <p:nvPr/>
              </p:nvCxnSpPr>
              <p:spPr>
                <a:xfrm>
                  <a:off x="5076363" y="1854175"/>
                  <a:ext cx="309000" cy="1746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1" name="Google Shape;161;p25"/>
                <p:cNvCxnSpPr/>
                <p:nvPr/>
              </p:nvCxnSpPr>
              <p:spPr>
                <a:xfrm>
                  <a:off x="5053100" y="1902121"/>
                  <a:ext cx="309000" cy="1746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162" name="Google Shape;162;p25"/>
            <p:cNvSpPr/>
            <p:nvPr/>
          </p:nvSpPr>
          <p:spPr>
            <a:xfrm>
              <a:off x="4991894" y="1692125"/>
              <a:ext cx="413375" cy="551350"/>
            </a:xfrm>
            <a:custGeom>
              <a:rect b="b" l="l" r="r" t="t"/>
              <a:pathLst>
                <a:path extrusionOk="0" h="22054" w="16535">
                  <a:moveTo>
                    <a:pt x="16535" y="22054"/>
                  </a:moveTo>
                  <a:cubicBezTo>
                    <a:pt x="8215" y="19028"/>
                    <a:pt x="-4520" y="6266"/>
                    <a:pt x="1735" y="0"/>
                  </a:cubicBezTo>
                </a:path>
              </a:pathLst>
            </a:custGeom>
            <a:noFill/>
            <a:ln cap="flat" cmpd="sng" w="952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163" name="Google Shape;163;p25"/>
            <p:cNvCxnSpPr/>
            <p:nvPr/>
          </p:nvCxnSpPr>
          <p:spPr>
            <a:xfrm flipH="1" rot="10800000">
              <a:off x="5022050" y="1612325"/>
              <a:ext cx="101100" cy="99000"/>
            </a:xfrm>
            <a:prstGeom prst="straightConnector1">
              <a:avLst/>
            </a:prstGeom>
            <a:noFill/>
            <a:ln cap="flat" cmpd="sng" w="9525">
              <a:solidFill>
                <a:srgbClr val="00FF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64" name="Google Shape;164;p25"/>
          <p:cNvSpPr txBox="1"/>
          <p:nvPr/>
        </p:nvSpPr>
        <p:spPr>
          <a:xfrm>
            <a:off x="5115075" y="2548175"/>
            <a:ext cx="1465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(</a:t>
            </a:r>
            <a:r>
              <a:rPr i="1" lang="fr" sz="1100">
                <a:solidFill>
                  <a:schemeClr val="dk1"/>
                </a:solidFill>
              </a:rPr>
              <a:t>E</a:t>
            </a:r>
            <a:r>
              <a:rPr lang="fr" sz="1100">
                <a:solidFill>
                  <a:schemeClr val="dk1"/>
                </a:solidFill>
              </a:rPr>
              <a:t>)     T</a:t>
            </a:r>
            <a:r>
              <a:rPr baseline="-25000" lang="fr" sz="1100">
                <a:solidFill>
                  <a:schemeClr val="dk1"/>
                </a:solidFill>
              </a:rPr>
              <a:t>f </a:t>
            </a:r>
            <a:r>
              <a:rPr lang="fr" sz="1100">
                <a:solidFill>
                  <a:schemeClr val="dk1"/>
                </a:solidFill>
              </a:rPr>
              <a:t>= 287°C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Acide fumarique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7516400" y="2548175"/>
            <a:ext cx="131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(</a:t>
            </a:r>
            <a:r>
              <a:rPr i="1" lang="fr" sz="1100">
                <a:solidFill>
                  <a:schemeClr val="dk1"/>
                </a:solidFill>
              </a:rPr>
              <a:t>Z</a:t>
            </a:r>
            <a:r>
              <a:rPr lang="fr" sz="1100">
                <a:solidFill>
                  <a:schemeClr val="dk1"/>
                </a:solidFill>
              </a:rPr>
              <a:t>)     T</a:t>
            </a:r>
            <a:r>
              <a:rPr baseline="-25000" lang="fr" sz="1100">
                <a:solidFill>
                  <a:schemeClr val="dk1"/>
                </a:solidFill>
              </a:rPr>
              <a:t>f</a:t>
            </a:r>
            <a:r>
              <a:rPr lang="fr" sz="1100">
                <a:solidFill>
                  <a:schemeClr val="dk1"/>
                </a:solidFill>
              </a:rPr>
              <a:t> = 131°C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Acide maléïque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Mesure du pouvoir rotatoire : utilisation d’un polarimètre </a:t>
            </a:r>
            <a:endParaRPr/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175" y="1336675"/>
            <a:ext cx="6698601" cy="37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2582400" y="2451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>
                <a:solidFill>
                  <a:schemeClr val="dk1"/>
                </a:solidFill>
              </a:rPr>
              <a:t>acide malique         =&gt;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75" y="1694898"/>
            <a:ext cx="2668150" cy="141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050" y="1865811"/>
            <a:ext cx="2668150" cy="141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/>
          <p:nvPr/>
        </p:nvSpPr>
        <p:spPr>
          <a:xfrm>
            <a:off x="6399175" y="3005200"/>
            <a:ext cx="689100" cy="507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chemeClr val="dk1"/>
                </a:solidFill>
              </a:rPr>
              <a:t>Cl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4251800" y="2127475"/>
            <a:ext cx="1784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Avec HCl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Réaction de substitution 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Utilisation de la spectroscopie infrarouge</a:t>
            </a:r>
            <a:endParaRPr/>
          </a:p>
        </p:txBody>
      </p:sp>
      <p:pic>
        <p:nvPicPr>
          <p:cNvPr id="195" name="Google Shape;195;p30"/>
          <p:cNvPicPr preferRelativeResize="0"/>
          <p:nvPr/>
        </p:nvPicPr>
        <p:blipFill rotWithShape="1">
          <a:blip r:embed="rId3">
            <a:alphaModFix/>
          </a:blip>
          <a:srcRect b="0" l="0" r="0" t="8950"/>
          <a:stretch/>
        </p:blipFill>
        <p:spPr>
          <a:xfrm>
            <a:off x="4449525" y="2621000"/>
            <a:ext cx="4346275" cy="181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 rotWithShape="1">
          <a:blip r:embed="rId4">
            <a:alphaModFix/>
          </a:blip>
          <a:srcRect b="-2270" l="0" r="0" t="9212"/>
          <a:stretch/>
        </p:blipFill>
        <p:spPr>
          <a:xfrm>
            <a:off x="253675" y="2621000"/>
            <a:ext cx="3622649" cy="181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/>
          <p:nvPr/>
        </p:nvSpPr>
        <p:spPr>
          <a:xfrm>
            <a:off x="733325" y="4557700"/>
            <a:ext cx="207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acide maléique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4708875" y="4557700"/>
            <a:ext cx="207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acide fumarique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</a:t>
            </a:r>
            <a:r>
              <a:rPr lang="fr"/>
              <a:t>epères de progressivité : 2</a:t>
            </a:r>
            <a:r>
              <a:rPr baseline="30000" lang="fr"/>
              <a:t>nde</a:t>
            </a:r>
            <a:r>
              <a:rPr baseline="30000" lang="fr"/>
              <a:t> </a:t>
            </a:r>
            <a:r>
              <a:rPr lang="fr"/>
              <a:t> </a:t>
            </a:r>
            <a:endParaRPr/>
          </a:p>
        </p:txBody>
      </p:sp>
      <p:pic>
        <p:nvPicPr>
          <p:cNvPr id="204" name="Google Shape;2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775" y="1075825"/>
            <a:ext cx="428090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Repères de progressivité : 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En seconde 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SzPts val="1400"/>
              <a:buChar char="○"/>
            </a:pPr>
            <a:r>
              <a:rPr lang="fr" sz="1400"/>
              <a:t>écriture symbolique d’une réaction chimique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 sz="1400"/>
              <a:t>Notion d’espèce spectatrice</a:t>
            </a:r>
            <a:endParaRPr sz="1400"/>
          </a:p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832400" y="1152475"/>
            <a:ext cx="417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En première :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04800" lvl="1" marL="914400" rtl="0" algn="l">
              <a:spcBef>
                <a:spcPts val="1200"/>
              </a:spcBef>
              <a:spcAft>
                <a:spcPts val="0"/>
              </a:spcAft>
              <a:buSzPts val="1200"/>
              <a:buChar char="○"/>
            </a:pPr>
            <a:r>
              <a:rPr lang="fr" sz="1600"/>
              <a:t>réactions de synthèse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r" sz="1600"/>
              <a:t>mésomérie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r" sz="1600"/>
              <a:t>catalyseur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r" sz="1600"/>
              <a:t>sites électrophiles et nucléophile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r" sz="1600"/>
              <a:t>formalisme des flèches courbes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r" sz="1600"/>
              <a:t>hydrogénation d’un alcène, d’un aldéhyde ou d’une cétone ; réactivité des alcools</a:t>
            </a: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</a:t>
            </a:r>
            <a:r>
              <a:rPr lang="fr"/>
              <a:t>epères de progressivité : 1</a:t>
            </a:r>
            <a:r>
              <a:rPr baseline="30000" lang="fr"/>
              <a:t>ère </a:t>
            </a:r>
            <a:r>
              <a:rPr lang="fr"/>
              <a:t> </a:t>
            </a:r>
            <a:endParaRPr/>
          </a:p>
        </p:txBody>
      </p:sp>
      <p:pic>
        <p:nvPicPr>
          <p:cNvPr id="210" name="Google Shape;21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250" y="1017725"/>
            <a:ext cx="6941274" cy="37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2"/>
          <p:cNvSpPr/>
          <p:nvPr/>
        </p:nvSpPr>
        <p:spPr>
          <a:xfrm>
            <a:off x="2068150" y="1093675"/>
            <a:ext cx="957600" cy="261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2"/>
          <p:cNvSpPr/>
          <p:nvPr/>
        </p:nvSpPr>
        <p:spPr>
          <a:xfrm>
            <a:off x="1271250" y="3001675"/>
            <a:ext cx="1638600" cy="261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2"/>
          <p:cNvSpPr/>
          <p:nvPr/>
        </p:nvSpPr>
        <p:spPr>
          <a:xfrm>
            <a:off x="3433150" y="4445400"/>
            <a:ext cx="2878800" cy="261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</a:t>
            </a:r>
            <a:r>
              <a:rPr lang="fr"/>
              <a:t>epères de progressivité : 1</a:t>
            </a:r>
            <a:r>
              <a:rPr baseline="30000" lang="fr"/>
              <a:t>ère</a:t>
            </a:r>
            <a:r>
              <a:rPr lang="fr"/>
              <a:t> </a:t>
            </a:r>
            <a:endParaRPr/>
          </a:p>
        </p:txBody>
      </p:sp>
      <p:pic>
        <p:nvPicPr>
          <p:cNvPr id="219" name="Google Shape;2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300" y="1017725"/>
            <a:ext cx="5876776" cy="3835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33"/>
          <p:cNvCxnSpPr/>
          <p:nvPr/>
        </p:nvCxnSpPr>
        <p:spPr>
          <a:xfrm flipH="1" rot="10800000">
            <a:off x="4873550" y="2323150"/>
            <a:ext cx="2381700" cy="3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33"/>
          <p:cNvCxnSpPr/>
          <p:nvPr/>
        </p:nvCxnSpPr>
        <p:spPr>
          <a:xfrm flipH="1" rot="10800000">
            <a:off x="3501950" y="2475550"/>
            <a:ext cx="3513900" cy="3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33"/>
          <p:cNvCxnSpPr/>
          <p:nvPr/>
        </p:nvCxnSpPr>
        <p:spPr>
          <a:xfrm flipH="1" rot="10800000">
            <a:off x="3501950" y="2664300"/>
            <a:ext cx="3717000" cy="11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33"/>
          <p:cNvCxnSpPr/>
          <p:nvPr/>
        </p:nvCxnSpPr>
        <p:spPr>
          <a:xfrm flipH="1" rot="10800000">
            <a:off x="3501950" y="2823950"/>
            <a:ext cx="3717000" cy="11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33"/>
          <p:cNvCxnSpPr/>
          <p:nvPr/>
        </p:nvCxnSpPr>
        <p:spPr>
          <a:xfrm>
            <a:off x="3501950" y="2987450"/>
            <a:ext cx="1845300" cy="3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33"/>
          <p:cNvCxnSpPr/>
          <p:nvPr/>
        </p:nvCxnSpPr>
        <p:spPr>
          <a:xfrm>
            <a:off x="1574850" y="2582750"/>
            <a:ext cx="0" cy="589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33"/>
          <p:cNvCxnSpPr/>
          <p:nvPr/>
        </p:nvCxnSpPr>
        <p:spPr>
          <a:xfrm>
            <a:off x="972200" y="2829500"/>
            <a:ext cx="602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Google Shape;227;p33"/>
          <p:cNvCxnSpPr/>
          <p:nvPr/>
        </p:nvCxnSpPr>
        <p:spPr>
          <a:xfrm flipH="1" rot="10800000">
            <a:off x="3444450" y="3882950"/>
            <a:ext cx="2381700" cy="3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à savoir pour le jour J…</a:t>
            </a:r>
            <a:endParaRPr/>
          </a:p>
        </p:txBody>
      </p:sp>
      <p:sp>
        <p:nvSpPr>
          <p:cNvPr id="233" name="Google Shape;23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acide (E)-but-2-èn-1,4-dioïque aussi appelé acide fumarique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Attendus du programme &amp; prérequis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425" y="1068575"/>
            <a:ext cx="508917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3453775" y="1713900"/>
            <a:ext cx="3134100" cy="326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Attendus du programme &amp; prérequis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425" y="1068575"/>
            <a:ext cx="508917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3453775" y="2040300"/>
            <a:ext cx="3344400" cy="326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9" name="Google Shape;79;p16"/>
          <p:cNvCxnSpPr/>
          <p:nvPr/>
        </p:nvCxnSpPr>
        <p:spPr>
          <a:xfrm rot="10800000">
            <a:off x="2568725" y="2316025"/>
            <a:ext cx="4932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16"/>
          <p:cNvCxnSpPr/>
          <p:nvPr/>
        </p:nvCxnSpPr>
        <p:spPr>
          <a:xfrm rot="10800000">
            <a:off x="1814225" y="2446675"/>
            <a:ext cx="594900" cy="7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" name="Google Shape;81;p16"/>
          <p:cNvCxnSpPr/>
          <p:nvPr/>
        </p:nvCxnSpPr>
        <p:spPr>
          <a:xfrm rot="10800000">
            <a:off x="1814175" y="2149175"/>
            <a:ext cx="667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Attendus du programme &amp; prérequis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425" y="1068575"/>
            <a:ext cx="508917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/>
          <p:nvPr/>
        </p:nvSpPr>
        <p:spPr>
          <a:xfrm>
            <a:off x="3453775" y="2366700"/>
            <a:ext cx="3344400" cy="41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" name="Google Shape;89;p17"/>
          <p:cNvCxnSpPr/>
          <p:nvPr/>
        </p:nvCxnSpPr>
        <p:spPr>
          <a:xfrm flipH="1">
            <a:off x="1813925" y="2149175"/>
            <a:ext cx="675000" cy="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Attendus du programme &amp; prérequis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425" y="1068575"/>
            <a:ext cx="508917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/>
          <p:nvPr/>
        </p:nvSpPr>
        <p:spPr>
          <a:xfrm>
            <a:off x="3468275" y="2772225"/>
            <a:ext cx="3199200" cy="341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7" name="Google Shape;97;p18"/>
          <p:cNvCxnSpPr/>
          <p:nvPr/>
        </p:nvCxnSpPr>
        <p:spPr>
          <a:xfrm rot="10800000">
            <a:off x="1814275" y="2606200"/>
            <a:ext cx="10011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18"/>
          <p:cNvCxnSpPr/>
          <p:nvPr/>
        </p:nvCxnSpPr>
        <p:spPr>
          <a:xfrm flipH="1">
            <a:off x="1814250" y="2758550"/>
            <a:ext cx="877800" cy="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Attendus du programme &amp; prérequis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425" y="1068575"/>
            <a:ext cx="508917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/>
          <p:nvPr/>
        </p:nvSpPr>
        <p:spPr>
          <a:xfrm>
            <a:off x="3475550" y="3417875"/>
            <a:ext cx="3351600" cy="57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6" name="Google Shape;106;p19"/>
          <p:cNvCxnSpPr/>
          <p:nvPr/>
        </p:nvCxnSpPr>
        <p:spPr>
          <a:xfrm flipH="1">
            <a:off x="1814275" y="3070500"/>
            <a:ext cx="1494300" cy="7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9"/>
          <p:cNvCxnSpPr/>
          <p:nvPr/>
        </p:nvCxnSpPr>
        <p:spPr>
          <a:xfrm flipH="1">
            <a:off x="1814275" y="3222850"/>
            <a:ext cx="624300" cy="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9"/>
          <p:cNvSpPr/>
          <p:nvPr/>
        </p:nvSpPr>
        <p:spPr>
          <a:xfrm>
            <a:off x="3475550" y="3990575"/>
            <a:ext cx="2807400" cy="342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Attendus du programme &amp; prérequis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425" y="1068575"/>
            <a:ext cx="508917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/>
          <p:nvPr/>
        </p:nvSpPr>
        <p:spPr>
          <a:xfrm>
            <a:off x="3475550" y="4483950"/>
            <a:ext cx="3112200" cy="342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Objectifs de la leçon : 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152475"/>
            <a:ext cx="716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Montrer par des exemples de mécanismes la production de diastéréoisomères et de mélanges d’énantiomères (carbocation).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Nommer les différentes réactions, se familiariser avec le formalisme des flèches courbes et rappeler le rôle du catalyseur.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Expliquer le lien entre excès énantiomérique et activité optique.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914400" rtl="0" algn="l">
              <a:spcBef>
                <a:spcPts val="1200"/>
              </a:spcBef>
              <a:spcAft>
                <a:spcPts val="0"/>
              </a:spcAft>
              <a:buSzPts val="1400"/>
              <a:buChar char="➔"/>
            </a:pPr>
            <a:r>
              <a:rPr lang="fr"/>
              <a:t>Comment les mécanismes réactionnels peuvent-ils expliquer les stéréoisomères obtenus 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