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3" roundtripDataSignature="AMtx7mgi8unKfp5rH6ywiDixrzpI7tcJx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customschemas.google.com/relationships/presentationmetadata" Target="meta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8" name="Google Shape;5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5" name="Google Shape;6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1" name="Google Shape;7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7" name="Google Shape;7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3" name="Google Shape;8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9" name="Google Shape;8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9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8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8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1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1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2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4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4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5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6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6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6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7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fr"/>
              <a:t>LC49 Mécanisme réactionnel</a:t>
            </a:r>
            <a:endParaRPr/>
          </a:p>
        </p:txBody>
      </p:sp>
      <p:sp>
        <p:nvSpPr>
          <p:cNvPr id="55" name="Google Shape;55;p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fr"/>
              <a:t>Niveau STL SPCL Term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fr"/>
              <a:t>Programme</a:t>
            </a:r>
            <a:endParaRPr/>
          </a:p>
        </p:txBody>
      </p:sp>
      <p:pic>
        <p:nvPicPr>
          <p:cNvPr id="61" name="Google Shape;61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45350" y="348800"/>
            <a:ext cx="5671276" cy="423005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2"/>
          <p:cNvSpPr txBox="1"/>
          <p:nvPr/>
        </p:nvSpPr>
        <p:spPr>
          <a:xfrm>
            <a:off x="667325" y="1262775"/>
            <a:ext cx="23613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f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Stéréoisomérie -&gt; modéle moléculaire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f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Pouvoir rotatoire -&gt; insister dessu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fr"/>
              <a:t>Expérience/ Élément imposé</a:t>
            </a:r>
            <a:endParaRPr/>
          </a:p>
        </p:txBody>
      </p:sp>
      <p:sp>
        <p:nvSpPr>
          <p:cNvPr id="68" name="Google Shape;68;p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fr"/>
              <a:t>CCM acide maléique et fumariue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fr"/>
              <a:t>Solubilité de l’acide maléique et fumarique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fr"/>
              <a:t>Banc kofler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fr"/>
              <a:t>Plan (Victor)</a:t>
            </a:r>
            <a:endParaRPr/>
          </a:p>
        </p:txBody>
      </p:sp>
      <p:sp>
        <p:nvSpPr>
          <p:cNvPr id="74" name="Google Shape;74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fr"/>
              <a:t>Intermédiaire réactionnels (IR) 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Nature et géométrie des intermédiaires réactionnels : 1) Définition de IR 2) Carbocation / Carbanion / Radicaux ( def , VSEPR)  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Stabilité de IR : lien entre stabilité et charge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fr"/>
              <a:t>Notion de mécanisme réactionnels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Définition et formalisme : def mécanisme réactionnel / Flèche courbes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Esterification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fr"/>
              <a:t>Nature des produits obtenus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Produit majoritaire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fr"/>
              <a:t>Plan</a:t>
            </a:r>
            <a:endParaRPr/>
          </a:p>
        </p:txBody>
      </p:sp>
      <p:sp>
        <p:nvSpPr>
          <p:cNvPr id="80" name="Google Shape;80;p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fr"/>
              <a:t>Notion de mécanisme réactionnels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Définition et formalisme : def mécanisme réactionnel / Flèche courbes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Estérification (ou une autre réaction  support) écrire la réaction et montrer les différents mécanisme en jeu (A/B , elimination , substitution, ect…)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fr"/>
              <a:t>Intermédiaire réactionnels (IR) 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Définition : 1)Def 2) Montret sur la réaction de notre exemple 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Le carbone : Carbocation / Carbanion / Radicaux (def , VSEPR , Stab) SILDE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fr"/>
              <a:t>Nature des produits obtenus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Produit majoritaire : régio/ diastéo sélectivité 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rPr lang="fr"/>
              <a:t>Trouver une synthèse comme file conducteur de la leçon et plus d’exemple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fr"/>
              <a:t>Biblio</a:t>
            </a:r>
            <a:endParaRPr/>
          </a:p>
        </p:txBody>
      </p:sp>
      <p:sp>
        <p:nvSpPr>
          <p:cNvPr id="86" name="Google Shape;86;p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fr"/>
              <a:t>Exo/Pb Classique de révision</a:t>
            </a:r>
            <a:endParaRPr/>
          </a:p>
        </p:txBody>
      </p:sp>
      <p:sp>
        <p:nvSpPr>
          <p:cNvPr id="92" name="Google Shape;92;p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