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5" r:id="rId8"/>
    <p:sldId id="263" r:id="rId9"/>
    <p:sldId id="266" r:id="rId10"/>
    <p:sldId id="261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F29536-EDE6-4408-9CF9-4736F950D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99CB7C-E8ED-4FD4-942A-2D9148D88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7E0AF-CD15-4AA8-9BC4-7A279EE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2A3D18-D850-4062-8C1E-3EDFB0DC5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5AC3F7-85ED-4048-B413-B82ADAA78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19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2D71E5-8DE4-4B45-A74D-653FC8298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89E328-8EB9-4C86-83D7-F8AC16A49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838255-94ED-484C-8E9A-BA1C39ABD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C92A69-D4F6-436F-93AB-BEA5FA8DC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86FBEA-0893-4864-9055-CE5AD893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96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21DB51-7532-4450-A759-C0924117F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AFC20D-BEB3-4E87-8BE6-8887268DF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AC6970-5727-4500-91C4-63E02F03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5DFE55-484E-4CA2-9FD3-A881DB699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A339B9-F4AD-43B0-B7BA-94BA6E27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0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FCB963-E22D-4418-A5A8-461371D7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0F5629-3E6F-49A5-ADA2-91770B321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9DF666-FF0D-4A3F-BE10-9DC082A79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F6B422-44AA-495E-AB67-3A5D9FE74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3FB31A-65EA-4687-A76E-94736C15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1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69CC9-B3EF-4D78-94F5-A936F2EFD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49964A-9AB4-4FB8-89EA-33430C994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4D2EB7-202C-4BA6-B00F-6785294BB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455766-36AA-45F5-B0CA-0FA7B42C4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332D9-FA1F-41AE-833E-1B95196DF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9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1B68FA-8348-40DA-936B-505F41AD2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13594D-43D2-490F-BD33-7A2F62AFBE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3F1D70C-5721-426A-9E93-1F966FE22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588063-E7BE-4753-8CB1-47D509C0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8F8E38-E49E-43C2-BCF5-8616F3C5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CB3DE5-DCEB-43EE-956B-C756E1032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79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6659A-702F-4479-9F12-B87E02E25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C49688-9E47-424F-9CAF-F5E8BA800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4F9022-36F4-404F-843B-F4F2E24E8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C6768D4-24E6-4C48-AB38-A102C0816C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AEDCC4-ECAE-43F2-9B2A-A2750A4257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0166174-3BCE-413E-95E9-0144ECE0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681845-B80B-4E45-85EB-DB2C0CCEB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C5F4DE-93A2-4F18-9296-B060FCA4E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28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A5738-F7BC-49EC-9010-A2669B54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714B3D7-03F7-404D-A186-2A8C86E1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73DEF9C-1D37-4895-A841-12DA5F78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A3CAAA-CB18-4B61-9969-FC999C13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2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F649B2-E896-4547-A7F7-6F633C97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BF309F-75F3-4616-8FA2-686E5053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8F63AE-12DE-4E72-865A-D8CD49F0D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8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57331F-2570-44F0-8AF7-440B27237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9801B8-35CC-4536-AEF6-440DBBFE9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5CBE2A-E4FD-4A79-BE76-E45C61493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DD7175-89EA-4BFF-95A2-5EAD888C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9CE6DE-83DB-4829-B9CD-53E96B20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DA649D-E0A7-48FB-AC15-EB48C9E9E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18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CB9F43-9A50-4E0D-BB1A-5234719D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54DD094-B3C0-420D-9A95-0F160948B0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88CC01-917C-4F4A-863D-721FA01C2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58E1C0-E45C-4729-85BB-9F5DCD38B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C6B4E6-6B1D-4784-B807-981B5EAB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4B9C78-12F7-48E7-BBC8-369A5194A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45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2D8153A-5B3F-446B-9770-84895EE1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37E6A0-1960-4B85-BD62-4560B38AE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8CC91B-0C1D-432F-8377-6A8789ED37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A1B82-5164-4F54-ADB0-94F19859783E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608654-6771-4AE3-A9ED-BDA49018C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09B7AD-4E79-4256-8C82-D9EC4FEE2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A2AB6-5B94-410B-B0FA-F2B56DBADC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59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324EA-5D65-4D83-9817-5E7C7BB7A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5277" y="82127"/>
            <a:ext cx="9144000" cy="2387600"/>
          </a:xfrm>
        </p:spPr>
        <p:txBody>
          <a:bodyPr/>
          <a:lstStyle/>
          <a:p>
            <a:r>
              <a:rPr lang="fr-FR" dirty="0"/>
              <a:t>Optimisation d’une synthèse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6698DA-D588-4BF1-A49D-ECDA21699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56085"/>
            <a:ext cx="9144000" cy="3100766"/>
          </a:xfrm>
        </p:spPr>
        <p:txBody>
          <a:bodyPr>
            <a:normAutofit/>
          </a:bodyPr>
          <a:lstStyle/>
          <a:p>
            <a:r>
              <a:rPr lang="fr-FR" dirty="0"/>
              <a:t>Terminale générale spécialité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l"/>
            <a:r>
              <a:rPr lang="fr-FR" dirty="0"/>
              <a:t>Elément imposé : Mettre en œuvre un protocole de synthèse pour étudier l’influence de la modification des conditions expérimentales sur le rendement ou la vitesse.</a:t>
            </a:r>
          </a:p>
        </p:txBody>
      </p:sp>
    </p:spTree>
    <p:extLst>
      <p:ext uri="{BB962C8B-B14F-4D97-AF65-F5344CB8AC3E}">
        <p14:creationId xmlns:p14="http://schemas.microsoft.com/office/powerpoint/2010/main" val="2087777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B7BF9F-CF29-4DD4-9AF8-6C5B36CBA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Montage de Dean-Stark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675EC7-CAEB-43B6-A850-11EF60568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4" name="Picture 2" descr="La chimie pas à pas">
            <a:extLst>
              <a:ext uri="{FF2B5EF4-FFF2-40B4-BE49-F238E27FC236}">
                <a16:creationId xmlns:a16="http://schemas.microsoft.com/office/drawing/2014/main" id="{73D6EC70-BDD9-46BF-832A-49A5E7070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051" y="1690688"/>
            <a:ext cx="4539768" cy="422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902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76206A-3E75-4FA9-91B7-856CE43C4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855D58-6E22-4DC3-B60B-AEC86B0D0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008A07-E5EE-4132-86C3-DBAFAD0CB56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430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365673-90E8-4C02-8470-CA515E3C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 pédagogique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34810C-52A7-4F73-9C8F-21A8A98ED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Prérequis :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 - Tableau d’avancement (avancement final, réactif limitant)</a:t>
            </a:r>
          </a:p>
          <a:p>
            <a:pPr marL="0" indent="0">
              <a:buNone/>
            </a:pPr>
            <a:r>
              <a:rPr lang="fr-FR" dirty="0"/>
              <a:t> - Quotient </a:t>
            </a:r>
            <a:r>
              <a:rPr lang="fr-FR" dirty="0" err="1"/>
              <a:t>réactionnnel</a:t>
            </a:r>
            <a:r>
              <a:rPr lang="fr-FR" dirty="0"/>
              <a:t>, constante d’équilibre </a:t>
            </a:r>
          </a:p>
          <a:p>
            <a:pPr marL="0" indent="0">
              <a:buNone/>
            </a:pPr>
            <a:r>
              <a:rPr lang="fr-FR" dirty="0"/>
              <a:t> - Groupes caractéristiques (Ester, alcool, acide carboxylique)</a:t>
            </a:r>
          </a:p>
          <a:p>
            <a:pPr marL="0" indent="0">
              <a:buNone/>
            </a:pPr>
            <a:r>
              <a:rPr lang="fr-FR" dirty="0"/>
              <a:t> - Rendement d’une synthèse</a:t>
            </a:r>
          </a:p>
          <a:p>
            <a:pPr marL="0" indent="0">
              <a:buNone/>
            </a:pPr>
            <a:r>
              <a:rPr lang="fr-FR" dirty="0"/>
              <a:t> - Montage à reflux</a:t>
            </a:r>
          </a:p>
          <a:p>
            <a:pPr marL="0" indent="0">
              <a:buNone/>
            </a:pPr>
            <a:r>
              <a:rPr lang="fr-FR" dirty="0"/>
              <a:t> - Extraction liquide-liquide</a:t>
            </a:r>
          </a:p>
          <a:p>
            <a:pPr marL="0" indent="0">
              <a:buNone/>
            </a:pPr>
            <a:r>
              <a:rPr lang="fr-FR" dirty="0"/>
              <a:t> - Titrage pH-métrique et colorimétrique</a:t>
            </a:r>
          </a:p>
        </p:txBody>
      </p:sp>
    </p:spTree>
    <p:extLst>
      <p:ext uri="{BB962C8B-B14F-4D97-AF65-F5344CB8AC3E}">
        <p14:creationId xmlns:p14="http://schemas.microsoft.com/office/powerpoint/2010/main" val="346595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390A8A-B222-4028-9286-BE0923440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Repère de progressivité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878FABE9-93BE-4B31-AFC6-F80C33B890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048099"/>
              </p:ext>
            </p:extLst>
          </p:nvPr>
        </p:nvGraphicFramePr>
        <p:xfrm>
          <a:off x="838200" y="1825625"/>
          <a:ext cx="10515600" cy="413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181053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165097313"/>
                    </a:ext>
                  </a:extLst>
                </a:gridCol>
              </a:tblGrid>
              <a:tr h="982485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Vu précédemment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Ce qui est vu </a:t>
                      </a:r>
                      <a:r>
                        <a:rPr lang="fr-FR" dirty="0" err="1">
                          <a:solidFill>
                            <a:schemeClr val="tx1"/>
                          </a:solidFill>
                        </a:rPr>
                        <a:t>aujoud’hui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318742"/>
                  </a:ext>
                </a:extLst>
              </a:tr>
              <a:tr h="3148073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Utilisation d’un tableau d’avancement pour déterminer l’avancement final (dans le cas où la réaction est totale)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Détermination du rendement d’une synthèse.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Savoir réaliser un titrage, et utiliser l’équivalence pour déterminer la concentration ou la quantité de matière d’une espèce en solution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 -      Comment optimiser une synthèse chimique (Augmentation d’une vitesse de réaction, augmentation du rendement)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 -      Connaître les différents montages classiques (Dean-Stark) et leur utilité.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 -      Comprendre et identifier les opérations qui permettent d’optimiser une synthèse organique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5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169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04C29B-EE81-461E-896D-DE8BA12F1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EE6D41EB-EC47-42E6-8C19-876BB2B200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fr-FR" dirty="0"/>
                  <a:t>Synthèse de l’éthanoate de benzyle (arôme de jasmin)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sz="2000" dirty="0"/>
                  <a:t>Réaction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𝑜𝑟𝑔</m:t>
                        </m:r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fr-FR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2 (</m:t>
                        </m:r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fr-F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⇄</m:t>
                    </m:r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sub>
                    </m:sSub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 (</m:t>
                        </m:r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𝑜𝑟𝑔</m:t>
                        </m:r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a:rPr lang="fr-F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fr-FR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b="0" dirty="0"/>
                  <a:t> </a:t>
                </a:r>
              </a:p>
              <a:p>
                <a:pPr marL="0" indent="0">
                  <a:buNone/>
                </a:pPr>
                <a:endParaRPr lang="fr-FR" sz="2000" b="0" dirty="0"/>
              </a:p>
              <a:p>
                <a:pPr marL="0" indent="0">
                  <a:buNone/>
                </a:pPr>
                <a:r>
                  <a:rPr lang="fr-FR" sz="2000" b="0" dirty="0"/>
                  <a:t>n</a:t>
                </a:r>
                <a:r>
                  <a:rPr lang="fr-FR" sz="2000" dirty="0"/>
                  <a:t>(alcool, init) = 4.81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0" i="1" smtClean="0"/>
                        </m:ctrlPr>
                      </m:sSupPr>
                      <m:e>
                        <m:r>
                          <a:rPr lang="fr-FR" sz="2000" b="0" i="1" smtClean="0"/>
                          <m:t>.</m:t>
                        </m:r>
                        <m:r>
                          <a:rPr lang="fr-FR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2000" b="0" i="1" smtClean="0"/>
                          <m:t>10</m:t>
                        </m:r>
                      </m:e>
                      <m:sup>
                        <m:r>
                          <a:rPr lang="fr-FR" sz="2000" b="0" i="1" smtClean="0"/>
                          <m:t>−2</m:t>
                        </m:r>
                      </m:sup>
                    </m:sSup>
                  </m:oMath>
                </a14:m>
                <a:r>
                  <a:rPr lang="fr-FR" sz="2000" dirty="0"/>
                  <a:t> mol</a:t>
                </a:r>
                <a:endParaRPr lang="fr-FR" dirty="0"/>
              </a:p>
              <a:p>
                <a:pPr marL="0" indent="0">
                  <a:buNone/>
                </a:pPr>
                <a:r>
                  <a:rPr lang="fr-FR" sz="2000" dirty="0"/>
                  <a:t>n(</a:t>
                </a:r>
                <a:r>
                  <a:rPr lang="fr-FR" sz="2000" dirty="0" err="1"/>
                  <a:t>acide,init</a:t>
                </a:r>
                <a:r>
                  <a:rPr lang="fr-FR" sz="2000" dirty="0"/>
                  <a:t>) = 8.74. 10</a:t>
                </a:r>
                <a:r>
                  <a:rPr lang="fr-FR" sz="2000" baseline="30000" dirty="0"/>
                  <a:t>-2 </a:t>
                </a:r>
                <a:r>
                  <a:rPr lang="fr-FR" sz="1800" dirty="0"/>
                  <a:t>mol  </a:t>
                </a:r>
              </a:p>
              <a:p>
                <a:pPr marL="0" indent="0">
                  <a:buNone/>
                </a:pPr>
                <a:endParaRPr lang="fr-FR" sz="1800" dirty="0"/>
              </a:p>
              <a:p>
                <a:pPr marL="0" indent="0">
                  <a:buNone/>
                </a:pPr>
                <a:endParaRPr lang="fr-FR" sz="1800" dirty="0"/>
              </a:p>
              <a:p>
                <a:pPr marL="0" indent="0">
                  <a:buNone/>
                </a:pPr>
                <a:r>
                  <a:rPr lang="fr-FR" sz="1800" dirty="0"/>
                  <a:t>Si la réaction est totale, on s’attend à  n(</a:t>
                </a:r>
                <a:r>
                  <a:rPr lang="fr-FR" sz="1800" dirty="0" err="1"/>
                  <a:t>acide,fin</a:t>
                </a:r>
                <a:r>
                  <a:rPr lang="fr-FR" sz="1800" dirty="0"/>
                  <a:t>) = 3.93. 10</a:t>
                </a:r>
                <a:r>
                  <a:rPr lang="fr-FR" sz="1800" baseline="30000" dirty="0"/>
                  <a:t>-2 </a:t>
                </a:r>
                <a:r>
                  <a:rPr lang="fr-FR" sz="1600" dirty="0"/>
                  <a:t>mol </a:t>
                </a:r>
              </a:p>
              <a:p>
                <a:pPr marL="0" indent="0">
                  <a:buNone/>
                </a:pPr>
                <a:endParaRPr lang="fr-FR" sz="1600" dirty="0"/>
              </a:p>
              <a:p>
                <a:pPr marL="0" indent="0">
                  <a:buNone/>
                </a:pPr>
                <a:r>
                  <a:rPr lang="fr-FR" sz="1600" dirty="0"/>
                  <a:t>On va titrer la phase aqueuse. </a:t>
                </a:r>
              </a:p>
              <a:p>
                <a:pPr marL="0" indent="0">
                  <a:buNone/>
                </a:pPr>
                <a:endParaRPr lang="fr-FR" sz="18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EE6D41EB-EC47-42E6-8C19-876BB2B200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8" name="Picture 14" descr="La Verrerie en Chimie et Symboles | Superprof">
            <a:extLst>
              <a:ext uri="{FF2B5EF4-FFF2-40B4-BE49-F238E27FC236}">
                <a16:creationId xmlns:a16="http://schemas.microsoft.com/office/drawing/2014/main" id="{EEC1D6A1-73CF-44FB-A6DC-883F63967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087" y="2122334"/>
            <a:ext cx="2876550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1059B28-6BD5-4BC0-AD5B-DD9EE5421239}"/>
              </a:ext>
            </a:extLst>
          </p:cNvPr>
          <p:cNvCxnSpPr/>
          <p:nvPr/>
        </p:nvCxnSpPr>
        <p:spPr>
          <a:xfrm>
            <a:off x="7673131" y="3222471"/>
            <a:ext cx="939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EBBA78A7-3426-41A9-9EEF-47E843950CBA}"/>
              </a:ext>
            </a:extLst>
          </p:cNvPr>
          <p:cNvCxnSpPr/>
          <p:nvPr/>
        </p:nvCxnSpPr>
        <p:spPr>
          <a:xfrm flipH="1">
            <a:off x="8681822" y="3130049"/>
            <a:ext cx="922789" cy="304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ED854507-4595-433E-A59A-256C1700ADEC}"/>
              </a:ext>
            </a:extLst>
          </p:cNvPr>
          <p:cNvSpPr txBox="1"/>
          <p:nvPr/>
        </p:nvSpPr>
        <p:spPr>
          <a:xfrm>
            <a:off x="9604611" y="2734441"/>
            <a:ext cx="2333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Acide éthanoïque  + alcool benzylique</a:t>
            </a:r>
          </a:p>
        </p:txBody>
      </p:sp>
    </p:spTree>
    <p:extLst>
      <p:ext uri="{BB962C8B-B14F-4D97-AF65-F5344CB8AC3E}">
        <p14:creationId xmlns:p14="http://schemas.microsoft.com/office/powerpoint/2010/main" val="1109086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E57A2-618E-4D94-9400-D8437D9C7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F17B55-9538-495B-9614-764E1A3DE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B04A05-F545-4A22-8BC9-683EE0747C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44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DB85DD-16A7-41B1-9A5D-C303DADB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Montage à reflux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D5A2BA-24BF-4AD9-8E1D-A5032DE42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Protocole 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1600" dirty="0"/>
              <a:t>Dans un ballon, verser 5mL d’acide éthanoïque et 5mL </a:t>
            </a:r>
          </a:p>
          <a:p>
            <a:pPr marL="0" indent="0">
              <a:buNone/>
            </a:pPr>
            <a:r>
              <a:rPr lang="fr-FR" sz="1600" dirty="0"/>
              <a:t>(ou 15mL) d’alcool benzylique. </a:t>
            </a:r>
          </a:p>
          <a:p>
            <a:r>
              <a:rPr lang="fr-FR" sz="1600" dirty="0"/>
              <a:t>Ajouter quelques gouttes d’acide sulfurique</a:t>
            </a:r>
          </a:p>
          <a:p>
            <a:r>
              <a:rPr lang="fr-FR" sz="1600" dirty="0"/>
              <a:t>Porter à reflux pendant 25min</a:t>
            </a:r>
          </a:p>
          <a:p>
            <a:r>
              <a:rPr lang="fr-FR" sz="1600" dirty="0"/>
              <a:t>Arrêter le reflux, ajouter 200mL d’eau et séparer les phases</a:t>
            </a:r>
          </a:p>
          <a:p>
            <a:pPr marL="0" indent="0">
              <a:buNone/>
            </a:pPr>
            <a:r>
              <a:rPr lang="fr-FR" sz="1600" dirty="0"/>
              <a:t>organiques et les phases aqueuses</a:t>
            </a:r>
          </a:p>
          <a:p>
            <a:r>
              <a:rPr lang="fr-FR" sz="1600" dirty="0"/>
              <a:t>Prélever 10mL de la phase aqueuse et faire un titrage</a:t>
            </a:r>
          </a:p>
          <a:p>
            <a:pPr marL="0" indent="0">
              <a:buNone/>
            </a:pPr>
            <a:r>
              <a:rPr lang="fr-FR" sz="1600" dirty="0"/>
              <a:t> pH-métrique</a:t>
            </a:r>
          </a:p>
          <a:p>
            <a:pPr marL="0" indent="0">
              <a:buNone/>
            </a:pPr>
            <a:endParaRPr lang="fr-FR" sz="1600" dirty="0"/>
          </a:p>
        </p:txBody>
      </p:sp>
      <p:pic>
        <p:nvPicPr>
          <p:cNvPr id="2050" name="Picture 2" descr="Synthèse des composés organiques - Cours - Manuel numérique max Belin">
            <a:extLst>
              <a:ext uri="{FF2B5EF4-FFF2-40B4-BE49-F238E27FC236}">
                <a16:creationId xmlns:a16="http://schemas.microsoft.com/office/drawing/2014/main" id="{DFA01D20-3334-4F65-866A-5EBF22372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5625"/>
            <a:ext cx="5721378" cy="4242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B609A-DD84-460B-93E2-738BE7736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 du titrage 5mL-5mL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C25753B-7DC2-414D-878C-4FAA252C83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734" y="1690688"/>
            <a:ext cx="5532073" cy="4351338"/>
          </a:xfrm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BB1A14E4-A7D4-444A-B136-C2883AD8404E}"/>
              </a:ext>
            </a:extLst>
          </p:cNvPr>
          <p:cNvCxnSpPr/>
          <p:nvPr/>
        </p:nvCxnSpPr>
        <p:spPr>
          <a:xfrm>
            <a:off x="3137483" y="4874004"/>
            <a:ext cx="0" cy="1241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9C0D794-AC68-4560-AFF3-B2EFA2E8AA71}"/>
              </a:ext>
            </a:extLst>
          </p:cNvPr>
          <p:cNvCxnSpPr>
            <a:cxnSpLocks/>
          </p:cNvCxnSpPr>
          <p:nvPr/>
        </p:nvCxnSpPr>
        <p:spPr>
          <a:xfrm>
            <a:off x="6712592" y="3004657"/>
            <a:ext cx="0" cy="31109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4783D72C-95B2-4512-B46A-63B2D920C8EE}"/>
              </a:ext>
            </a:extLst>
          </p:cNvPr>
          <p:cNvSpPr txBox="1"/>
          <p:nvPr/>
        </p:nvSpPr>
        <p:spPr>
          <a:xfrm>
            <a:off x="2910979" y="6233020"/>
            <a:ext cx="2474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Veq</a:t>
            </a:r>
            <a:r>
              <a:rPr lang="fr-FR" dirty="0"/>
              <a:t> 1 = 0.4mL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3A9B6CE-5755-4BA4-9E0D-0F4EAF876486}"/>
              </a:ext>
            </a:extLst>
          </p:cNvPr>
          <p:cNvSpPr txBox="1"/>
          <p:nvPr/>
        </p:nvSpPr>
        <p:spPr>
          <a:xfrm>
            <a:off x="6322506" y="6224427"/>
            <a:ext cx="1504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Veq</a:t>
            </a:r>
            <a:r>
              <a:rPr lang="fr-FR" dirty="0"/>
              <a:t> 2 = 8.8mL</a:t>
            </a:r>
          </a:p>
        </p:txBody>
      </p:sp>
    </p:spTree>
    <p:extLst>
      <p:ext uri="{BB962C8B-B14F-4D97-AF65-F5344CB8AC3E}">
        <p14:creationId xmlns:p14="http://schemas.microsoft.com/office/powerpoint/2010/main" val="97680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B40900-AD99-4733-8265-390E66B8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8FFA15-5506-42C9-9C2E-0403CEBD8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F35E1B-DAEE-4985-B434-AFADD075277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88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FDD46-DBAA-4C4B-948F-B85463B87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 du titrage 5mL-15mL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77AD085-AE52-44DB-A06E-8147D31456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793" y="1590733"/>
            <a:ext cx="7502511" cy="4351338"/>
          </a:xfr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F347851-F66A-47DE-8973-E1566FC7C6C0}"/>
              </a:ext>
            </a:extLst>
          </p:cNvPr>
          <p:cNvCxnSpPr/>
          <p:nvPr/>
        </p:nvCxnSpPr>
        <p:spPr>
          <a:xfrm>
            <a:off x="2525086" y="4700501"/>
            <a:ext cx="0" cy="12415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7D503C2-9848-4588-A105-8003F20F6749}"/>
              </a:ext>
            </a:extLst>
          </p:cNvPr>
          <p:cNvCxnSpPr>
            <a:cxnSpLocks/>
          </p:cNvCxnSpPr>
          <p:nvPr/>
        </p:nvCxnSpPr>
        <p:spPr>
          <a:xfrm>
            <a:off x="5922628" y="3061982"/>
            <a:ext cx="0" cy="2944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79883CD2-293C-4393-9C55-48B081BCE214}"/>
              </a:ext>
            </a:extLst>
          </p:cNvPr>
          <p:cNvSpPr txBox="1"/>
          <p:nvPr/>
        </p:nvSpPr>
        <p:spPr>
          <a:xfrm>
            <a:off x="2135000" y="6056743"/>
            <a:ext cx="176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Veq</a:t>
            </a:r>
            <a:r>
              <a:rPr lang="fr-FR" dirty="0"/>
              <a:t> 1 = 0.4 </a:t>
            </a:r>
            <a:r>
              <a:rPr lang="fr-FR" dirty="0" err="1"/>
              <a:t>mL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3A9CA58-C0C4-4E46-889A-6E26137A63B4}"/>
              </a:ext>
            </a:extLst>
          </p:cNvPr>
          <p:cNvSpPr txBox="1"/>
          <p:nvPr/>
        </p:nvSpPr>
        <p:spPr>
          <a:xfrm>
            <a:off x="5532542" y="6056743"/>
            <a:ext cx="1824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Veq</a:t>
            </a:r>
            <a:r>
              <a:rPr lang="fr-FR" dirty="0"/>
              <a:t> 2 = 3.9 </a:t>
            </a:r>
            <a:r>
              <a:rPr lang="fr-FR" dirty="0" err="1"/>
              <a:t>mL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39156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355</Words>
  <Application>Microsoft Office PowerPoint</Application>
  <PresentationFormat>Grand écran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Thème Office</vt:lpstr>
      <vt:lpstr>Optimisation d’une synthèse </vt:lpstr>
      <vt:lpstr>Introduction pédagogique</vt:lpstr>
      <vt:lpstr>Repère de progressivité</vt:lpstr>
      <vt:lpstr>Introduction</vt:lpstr>
      <vt:lpstr>Présentation PowerPoint</vt:lpstr>
      <vt:lpstr>Montage à reflux</vt:lpstr>
      <vt:lpstr>Résultats du titrage 5mL-5mL</vt:lpstr>
      <vt:lpstr>Présentation PowerPoint</vt:lpstr>
      <vt:lpstr>Résultats du titrage 5mL-15mL</vt:lpstr>
      <vt:lpstr>Montage de Dean-Stark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Optimisation d’une synthèse</dc:title>
  <dc:creator>lbarbi01</dc:creator>
  <cp:lastModifiedBy>lbarbi01</cp:lastModifiedBy>
  <cp:revision>16</cp:revision>
  <dcterms:created xsi:type="dcterms:W3CDTF">2022-04-14T08:46:22Z</dcterms:created>
  <dcterms:modified xsi:type="dcterms:W3CDTF">2022-04-14T12:19:57Z</dcterms:modified>
</cp:coreProperties>
</file>