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6" r:id="rId4"/>
    <p:sldId id="267" r:id="rId5"/>
    <p:sldId id="258" r:id="rId6"/>
    <p:sldId id="259" r:id="rId7"/>
    <p:sldId id="260" r:id="rId8"/>
    <p:sldId id="261" r:id="rId9"/>
    <p:sldId id="262" r:id="rId10"/>
    <p:sldId id="263" r:id="rId11"/>
    <p:sldId id="264" r:id="rId12"/>
    <p:sldId id="265"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0"/>
  </p:normalViewPr>
  <p:slideViewPr>
    <p:cSldViewPr snapToGrid="0" snapToObjects="1">
      <p:cViewPr varScale="1">
        <p:scale>
          <a:sx n="90" d="100"/>
          <a:sy n="90" d="100"/>
        </p:scale>
        <p:origin x="232"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1AF08A-B906-E843-9BEA-9C87DCAE30C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98713E9-04DB-0B49-A839-2D5279B7D2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9C4A429-596D-E848-9306-4CE6ABE86225}"/>
              </a:ext>
            </a:extLst>
          </p:cNvPr>
          <p:cNvSpPr>
            <a:spLocks noGrp="1"/>
          </p:cNvSpPr>
          <p:nvPr>
            <p:ph type="dt" sz="half" idx="10"/>
          </p:nvPr>
        </p:nvSpPr>
        <p:spPr/>
        <p:txBody>
          <a:bodyPr/>
          <a:lstStyle/>
          <a:p>
            <a:fld id="{435AAA95-836B-DA47-8D1D-17C3D8915D3B}" type="datetimeFigureOut">
              <a:rPr lang="fr-FR" smtClean="0"/>
              <a:t>06/05/2022</a:t>
            </a:fld>
            <a:endParaRPr lang="fr-FR"/>
          </a:p>
        </p:txBody>
      </p:sp>
      <p:sp>
        <p:nvSpPr>
          <p:cNvPr id="5" name="Espace réservé du pied de page 4">
            <a:extLst>
              <a:ext uri="{FF2B5EF4-FFF2-40B4-BE49-F238E27FC236}">
                <a16:creationId xmlns:a16="http://schemas.microsoft.com/office/drawing/2014/main" id="{FA4FF69D-0511-094B-AEA8-2FAABCFA825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4F097B-8CE0-2245-88A2-CB8E940C8E81}"/>
              </a:ext>
            </a:extLst>
          </p:cNvPr>
          <p:cNvSpPr>
            <a:spLocks noGrp="1"/>
          </p:cNvSpPr>
          <p:nvPr>
            <p:ph type="sldNum" sz="quarter" idx="12"/>
          </p:nvPr>
        </p:nvSpPr>
        <p:spPr/>
        <p:txBody>
          <a:bodyPr/>
          <a:lstStyle/>
          <a:p>
            <a:fld id="{21D70858-0FA2-7844-9123-78C93B39735A}" type="slidenum">
              <a:rPr lang="fr-FR" smtClean="0"/>
              <a:t>‹N°›</a:t>
            </a:fld>
            <a:endParaRPr lang="fr-FR"/>
          </a:p>
        </p:txBody>
      </p:sp>
    </p:spTree>
    <p:extLst>
      <p:ext uri="{BB962C8B-B14F-4D97-AF65-F5344CB8AC3E}">
        <p14:creationId xmlns:p14="http://schemas.microsoft.com/office/powerpoint/2010/main" val="74093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7993D-C77C-4B41-9D82-E340DECD61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2DC1A88-B975-5841-A9B6-ACF5BACD290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57A66C-0FAF-564A-AFA9-3435AD5649E5}"/>
              </a:ext>
            </a:extLst>
          </p:cNvPr>
          <p:cNvSpPr>
            <a:spLocks noGrp="1"/>
          </p:cNvSpPr>
          <p:nvPr>
            <p:ph type="dt" sz="half" idx="10"/>
          </p:nvPr>
        </p:nvSpPr>
        <p:spPr/>
        <p:txBody>
          <a:bodyPr/>
          <a:lstStyle/>
          <a:p>
            <a:fld id="{435AAA95-836B-DA47-8D1D-17C3D8915D3B}" type="datetimeFigureOut">
              <a:rPr lang="fr-FR" smtClean="0"/>
              <a:t>06/05/2022</a:t>
            </a:fld>
            <a:endParaRPr lang="fr-FR"/>
          </a:p>
        </p:txBody>
      </p:sp>
      <p:sp>
        <p:nvSpPr>
          <p:cNvPr id="5" name="Espace réservé du pied de page 4">
            <a:extLst>
              <a:ext uri="{FF2B5EF4-FFF2-40B4-BE49-F238E27FC236}">
                <a16:creationId xmlns:a16="http://schemas.microsoft.com/office/drawing/2014/main" id="{45040EF1-8934-134C-892B-8CCA1E68EC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7E2519-0BE1-324B-9D34-485101ED081C}"/>
              </a:ext>
            </a:extLst>
          </p:cNvPr>
          <p:cNvSpPr>
            <a:spLocks noGrp="1"/>
          </p:cNvSpPr>
          <p:nvPr>
            <p:ph type="sldNum" sz="quarter" idx="12"/>
          </p:nvPr>
        </p:nvSpPr>
        <p:spPr/>
        <p:txBody>
          <a:bodyPr/>
          <a:lstStyle/>
          <a:p>
            <a:fld id="{21D70858-0FA2-7844-9123-78C93B39735A}" type="slidenum">
              <a:rPr lang="fr-FR" smtClean="0"/>
              <a:t>‹N°›</a:t>
            </a:fld>
            <a:endParaRPr lang="fr-FR"/>
          </a:p>
        </p:txBody>
      </p:sp>
    </p:spTree>
    <p:extLst>
      <p:ext uri="{BB962C8B-B14F-4D97-AF65-F5344CB8AC3E}">
        <p14:creationId xmlns:p14="http://schemas.microsoft.com/office/powerpoint/2010/main" val="3321706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8F7EBB2-11EE-5D45-ABA4-EE3A7050262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3A24331-711F-4140-A7AD-C92036EC9CC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81C91F-2D34-6948-BB04-FBDC35C0D611}"/>
              </a:ext>
            </a:extLst>
          </p:cNvPr>
          <p:cNvSpPr>
            <a:spLocks noGrp="1"/>
          </p:cNvSpPr>
          <p:nvPr>
            <p:ph type="dt" sz="half" idx="10"/>
          </p:nvPr>
        </p:nvSpPr>
        <p:spPr/>
        <p:txBody>
          <a:bodyPr/>
          <a:lstStyle/>
          <a:p>
            <a:fld id="{435AAA95-836B-DA47-8D1D-17C3D8915D3B}" type="datetimeFigureOut">
              <a:rPr lang="fr-FR" smtClean="0"/>
              <a:t>06/05/2022</a:t>
            </a:fld>
            <a:endParaRPr lang="fr-FR"/>
          </a:p>
        </p:txBody>
      </p:sp>
      <p:sp>
        <p:nvSpPr>
          <p:cNvPr id="5" name="Espace réservé du pied de page 4">
            <a:extLst>
              <a:ext uri="{FF2B5EF4-FFF2-40B4-BE49-F238E27FC236}">
                <a16:creationId xmlns:a16="http://schemas.microsoft.com/office/drawing/2014/main" id="{BF36D825-AA78-2E4A-A90D-71AD3D60339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405FE5-6294-7E45-90AB-252783D3CF08}"/>
              </a:ext>
            </a:extLst>
          </p:cNvPr>
          <p:cNvSpPr>
            <a:spLocks noGrp="1"/>
          </p:cNvSpPr>
          <p:nvPr>
            <p:ph type="sldNum" sz="quarter" idx="12"/>
          </p:nvPr>
        </p:nvSpPr>
        <p:spPr/>
        <p:txBody>
          <a:bodyPr/>
          <a:lstStyle/>
          <a:p>
            <a:fld id="{21D70858-0FA2-7844-9123-78C93B39735A}" type="slidenum">
              <a:rPr lang="fr-FR" smtClean="0"/>
              <a:t>‹N°›</a:t>
            </a:fld>
            <a:endParaRPr lang="fr-FR"/>
          </a:p>
        </p:txBody>
      </p:sp>
    </p:spTree>
    <p:extLst>
      <p:ext uri="{BB962C8B-B14F-4D97-AF65-F5344CB8AC3E}">
        <p14:creationId xmlns:p14="http://schemas.microsoft.com/office/powerpoint/2010/main" val="395799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6DF111-7848-D845-B0D8-5BAA6347B81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6097100-3896-3640-AB31-D7F39DEBFDD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465B75-39A5-5A4D-B607-FD543F41A180}"/>
              </a:ext>
            </a:extLst>
          </p:cNvPr>
          <p:cNvSpPr>
            <a:spLocks noGrp="1"/>
          </p:cNvSpPr>
          <p:nvPr>
            <p:ph type="dt" sz="half" idx="10"/>
          </p:nvPr>
        </p:nvSpPr>
        <p:spPr/>
        <p:txBody>
          <a:bodyPr/>
          <a:lstStyle/>
          <a:p>
            <a:fld id="{435AAA95-836B-DA47-8D1D-17C3D8915D3B}" type="datetimeFigureOut">
              <a:rPr lang="fr-FR" smtClean="0"/>
              <a:t>06/05/2022</a:t>
            </a:fld>
            <a:endParaRPr lang="fr-FR"/>
          </a:p>
        </p:txBody>
      </p:sp>
      <p:sp>
        <p:nvSpPr>
          <p:cNvPr id="5" name="Espace réservé du pied de page 4">
            <a:extLst>
              <a:ext uri="{FF2B5EF4-FFF2-40B4-BE49-F238E27FC236}">
                <a16:creationId xmlns:a16="http://schemas.microsoft.com/office/drawing/2014/main" id="{AE3A28D9-2844-EA49-A47A-85E0C091D0B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31947E-5860-0449-9620-EB3A476E47C4}"/>
              </a:ext>
            </a:extLst>
          </p:cNvPr>
          <p:cNvSpPr>
            <a:spLocks noGrp="1"/>
          </p:cNvSpPr>
          <p:nvPr>
            <p:ph type="sldNum" sz="quarter" idx="12"/>
          </p:nvPr>
        </p:nvSpPr>
        <p:spPr/>
        <p:txBody>
          <a:bodyPr/>
          <a:lstStyle/>
          <a:p>
            <a:fld id="{21D70858-0FA2-7844-9123-78C93B39735A}" type="slidenum">
              <a:rPr lang="fr-FR" smtClean="0"/>
              <a:t>‹N°›</a:t>
            </a:fld>
            <a:endParaRPr lang="fr-FR"/>
          </a:p>
        </p:txBody>
      </p:sp>
    </p:spTree>
    <p:extLst>
      <p:ext uri="{BB962C8B-B14F-4D97-AF65-F5344CB8AC3E}">
        <p14:creationId xmlns:p14="http://schemas.microsoft.com/office/powerpoint/2010/main" val="2595689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BA8D85-13E0-4E44-B70D-6F6E8AD0F75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080523B-7826-5B47-ADBC-107A00A8DA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36F12DF-259C-D142-A61C-22A2160363DC}"/>
              </a:ext>
            </a:extLst>
          </p:cNvPr>
          <p:cNvSpPr>
            <a:spLocks noGrp="1"/>
          </p:cNvSpPr>
          <p:nvPr>
            <p:ph type="dt" sz="half" idx="10"/>
          </p:nvPr>
        </p:nvSpPr>
        <p:spPr/>
        <p:txBody>
          <a:bodyPr/>
          <a:lstStyle/>
          <a:p>
            <a:fld id="{435AAA95-836B-DA47-8D1D-17C3D8915D3B}" type="datetimeFigureOut">
              <a:rPr lang="fr-FR" smtClean="0"/>
              <a:t>06/05/2022</a:t>
            </a:fld>
            <a:endParaRPr lang="fr-FR"/>
          </a:p>
        </p:txBody>
      </p:sp>
      <p:sp>
        <p:nvSpPr>
          <p:cNvPr id="5" name="Espace réservé du pied de page 4">
            <a:extLst>
              <a:ext uri="{FF2B5EF4-FFF2-40B4-BE49-F238E27FC236}">
                <a16:creationId xmlns:a16="http://schemas.microsoft.com/office/drawing/2014/main" id="{12AF1E1A-CCEB-4647-96F1-06F018EAFF0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D7476D-C5FA-C243-8F34-0399AFAB1E85}"/>
              </a:ext>
            </a:extLst>
          </p:cNvPr>
          <p:cNvSpPr>
            <a:spLocks noGrp="1"/>
          </p:cNvSpPr>
          <p:nvPr>
            <p:ph type="sldNum" sz="quarter" idx="12"/>
          </p:nvPr>
        </p:nvSpPr>
        <p:spPr/>
        <p:txBody>
          <a:bodyPr/>
          <a:lstStyle/>
          <a:p>
            <a:fld id="{21D70858-0FA2-7844-9123-78C93B39735A}" type="slidenum">
              <a:rPr lang="fr-FR" smtClean="0"/>
              <a:t>‹N°›</a:t>
            </a:fld>
            <a:endParaRPr lang="fr-FR"/>
          </a:p>
        </p:txBody>
      </p:sp>
    </p:spTree>
    <p:extLst>
      <p:ext uri="{BB962C8B-B14F-4D97-AF65-F5344CB8AC3E}">
        <p14:creationId xmlns:p14="http://schemas.microsoft.com/office/powerpoint/2010/main" val="371735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C6BEAF-6E32-FA45-BD56-82D0B31B48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194396A-0F2D-6B4E-A388-CFA12BACA2A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3709321-0521-E74E-BE1A-3B2DBACCBBF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828E84A-94D4-184D-92C1-91335AF65CE9}"/>
              </a:ext>
            </a:extLst>
          </p:cNvPr>
          <p:cNvSpPr>
            <a:spLocks noGrp="1"/>
          </p:cNvSpPr>
          <p:nvPr>
            <p:ph type="dt" sz="half" idx="10"/>
          </p:nvPr>
        </p:nvSpPr>
        <p:spPr/>
        <p:txBody>
          <a:bodyPr/>
          <a:lstStyle/>
          <a:p>
            <a:fld id="{435AAA95-836B-DA47-8D1D-17C3D8915D3B}" type="datetimeFigureOut">
              <a:rPr lang="fr-FR" smtClean="0"/>
              <a:t>06/05/2022</a:t>
            </a:fld>
            <a:endParaRPr lang="fr-FR"/>
          </a:p>
        </p:txBody>
      </p:sp>
      <p:sp>
        <p:nvSpPr>
          <p:cNvPr id="6" name="Espace réservé du pied de page 5">
            <a:extLst>
              <a:ext uri="{FF2B5EF4-FFF2-40B4-BE49-F238E27FC236}">
                <a16:creationId xmlns:a16="http://schemas.microsoft.com/office/drawing/2014/main" id="{748AB5FB-9F43-F640-BA8C-BC83EE110CF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EF797B0-2858-D143-A941-BD11DD4987FA}"/>
              </a:ext>
            </a:extLst>
          </p:cNvPr>
          <p:cNvSpPr>
            <a:spLocks noGrp="1"/>
          </p:cNvSpPr>
          <p:nvPr>
            <p:ph type="sldNum" sz="quarter" idx="12"/>
          </p:nvPr>
        </p:nvSpPr>
        <p:spPr/>
        <p:txBody>
          <a:bodyPr/>
          <a:lstStyle/>
          <a:p>
            <a:fld id="{21D70858-0FA2-7844-9123-78C93B39735A}" type="slidenum">
              <a:rPr lang="fr-FR" smtClean="0"/>
              <a:t>‹N°›</a:t>
            </a:fld>
            <a:endParaRPr lang="fr-FR"/>
          </a:p>
        </p:txBody>
      </p:sp>
    </p:spTree>
    <p:extLst>
      <p:ext uri="{BB962C8B-B14F-4D97-AF65-F5344CB8AC3E}">
        <p14:creationId xmlns:p14="http://schemas.microsoft.com/office/powerpoint/2010/main" val="216584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2F0BBD-C923-9448-8B3C-4F3511CE039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70EAB65-B3C3-4C4C-A2C2-9FBA44C13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B01ABCA-0D69-D042-82D8-CDA6B7E7FE2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67AB39E-65C8-DE43-A32C-A0E3BF06C0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B6B8EAF-D8EF-B64D-B2FB-9721D9117C7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2A4973E-50FC-724C-96F7-F56BA12BED8B}"/>
              </a:ext>
            </a:extLst>
          </p:cNvPr>
          <p:cNvSpPr>
            <a:spLocks noGrp="1"/>
          </p:cNvSpPr>
          <p:nvPr>
            <p:ph type="dt" sz="half" idx="10"/>
          </p:nvPr>
        </p:nvSpPr>
        <p:spPr/>
        <p:txBody>
          <a:bodyPr/>
          <a:lstStyle/>
          <a:p>
            <a:fld id="{435AAA95-836B-DA47-8D1D-17C3D8915D3B}" type="datetimeFigureOut">
              <a:rPr lang="fr-FR" smtClean="0"/>
              <a:t>06/05/2022</a:t>
            </a:fld>
            <a:endParaRPr lang="fr-FR"/>
          </a:p>
        </p:txBody>
      </p:sp>
      <p:sp>
        <p:nvSpPr>
          <p:cNvPr id="8" name="Espace réservé du pied de page 7">
            <a:extLst>
              <a:ext uri="{FF2B5EF4-FFF2-40B4-BE49-F238E27FC236}">
                <a16:creationId xmlns:a16="http://schemas.microsoft.com/office/drawing/2014/main" id="{0B8197D1-F5B9-234A-99C9-28B7E032388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6C82D39-6F59-254B-BE63-0F845267EB04}"/>
              </a:ext>
            </a:extLst>
          </p:cNvPr>
          <p:cNvSpPr>
            <a:spLocks noGrp="1"/>
          </p:cNvSpPr>
          <p:nvPr>
            <p:ph type="sldNum" sz="quarter" idx="12"/>
          </p:nvPr>
        </p:nvSpPr>
        <p:spPr/>
        <p:txBody>
          <a:bodyPr/>
          <a:lstStyle/>
          <a:p>
            <a:fld id="{21D70858-0FA2-7844-9123-78C93B39735A}" type="slidenum">
              <a:rPr lang="fr-FR" smtClean="0"/>
              <a:t>‹N°›</a:t>
            </a:fld>
            <a:endParaRPr lang="fr-FR"/>
          </a:p>
        </p:txBody>
      </p:sp>
    </p:spTree>
    <p:extLst>
      <p:ext uri="{BB962C8B-B14F-4D97-AF65-F5344CB8AC3E}">
        <p14:creationId xmlns:p14="http://schemas.microsoft.com/office/powerpoint/2010/main" val="147946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668908-C3C3-024A-8656-05FE6B62424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E947530-592B-D243-98CF-E87547E6C1A9}"/>
              </a:ext>
            </a:extLst>
          </p:cNvPr>
          <p:cNvSpPr>
            <a:spLocks noGrp="1"/>
          </p:cNvSpPr>
          <p:nvPr>
            <p:ph type="dt" sz="half" idx="10"/>
          </p:nvPr>
        </p:nvSpPr>
        <p:spPr/>
        <p:txBody>
          <a:bodyPr/>
          <a:lstStyle/>
          <a:p>
            <a:fld id="{435AAA95-836B-DA47-8D1D-17C3D8915D3B}" type="datetimeFigureOut">
              <a:rPr lang="fr-FR" smtClean="0"/>
              <a:t>06/05/2022</a:t>
            </a:fld>
            <a:endParaRPr lang="fr-FR"/>
          </a:p>
        </p:txBody>
      </p:sp>
      <p:sp>
        <p:nvSpPr>
          <p:cNvPr id="4" name="Espace réservé du pied de page 3">
            <a:extLst>
              <a:ext uri="{FF2B5EF4-FFF2-40B4-BE49-F238E27FC236}">
                <a16:creationId xmlns:a16="http://schemas.microsoft.com/office/drawing/2014/main" id="{829EEC51-A6AF-8B48-B6ED-E3F547B8CA8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586A710-8F4C-D745-B884-B643BFEC6EEB}"/>
              </a:ext>
            </a:extLst>
          </p:cNvPr>
          <p:cNvSpPr>
            <a:spLocks noGrp="1"/>
          </p:cNvSpPr>
          <p:nvPr>
            <p:ph type="sldNum" sz="quarter" idx="12"/>
          </p:nvPr>
        </p:nvSpPr>
        <p:spPr/>
        <p:txBody>
          <a:bodyPr/>
          <a:lstStyle/>
          <a:p>
            <a:fld id="{21D70858-0FA2-7844-9123-78C93B39735A}" type="slidenum">
              <a:rPr lang="fr-FR" smtClean="0"/>
              <a:t>‹N°›</a:t>
            </a:fld>
            <a:endParaRPr lang="fr-FR"/>
          </a:p>
        </p:txBody>
      </p:sp>
    </p:spTree>
    <p:extLst>
      <p:ext uri="{BB962C8B-B14F-4D97-AF65-F5344CB8AC3E}">
        <p14:creationId xmlns:p14="http://schemas.microsoft.com/office/powerpoint/2010/main" val="81779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9AE4ED1-6B25-EB43-AA75-ABB295BC63E1}"/>
              </a:ext>
            </a:extLst>
          </p:cNvPr>
          <p:cNvSpPr>
            <a:spLocks noGrp="1"/>
          </p:cNvSpPr>
          <p:nvPr>
            <p:ph type="dt" sz="half" idx="10"/>
          </p:nvPr>
        </p:nvSpPr>
        <p:spPr/>
        <p:txBody>
          <a:bodyPr/>
          <a:lstStyle/>
          <a:p>
            <a:fld id="{435AAA95-836B-DA47-8D1D-17C3D8915D3B}" type="datetimeFigureOut">
              <a:rPr lang="fr-FR" smtClean="0"/>
              <a:t>06/05/2022</a:t>
            </a:fld>
            <a:endParaRPr lang="fr-FR"/>
          </a:p>
        </p:txBody>
      </p:sp>
      <p:sp>
        <p:nvSpPr>
          <p:cNvPr id="3" name="Espace réservé du pied de page 2">
            <a:extLst>
              <a:ext uri="{FF2B5EF4-FFF2-40B4-BE49-F238E27FC236}">
                <a16:creationId xmlns:a16="http://schemas.microsoft.com/office/drawing/2014/main" id="{92E01256-A60D-AC49-9784-B37E014D1EF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E8606D7-4CA6-0449-A40D-662B9915C27D}"/>
              </a:ext>
            </a:extLst>
          </p:cNvPr>
          <p:cNvSpPr>
            <a:spLocks noGrp="1"/>
          </p:cNvSpPr>
          <p:nvPr>
            <p:ph type="sldNum" sz="quarter" idx="12"/>
          </p:nvPr>
        </p:nvSpPr>
        <p:spPr/>
        <p:txBody>
          <a:bodyPr/>
          <a:lstStyle/>
          <a:p>
            <a:fld id="{21D70858-0FA2-7844-9123-78C93B39735A}" type="slidenum">
              <a:rPr lang="fr-FR" smtClean="0"/>
              <a:t>‹N°›</a:t>
            </a:fld>
            <a:endParaRPr lang="fr-FR"/>
          </a:p>
        </p:txBody>
      </p:sp>
    </p:spTree>
    <p:extLst>
      <p:ext uri="{BB962C8B-B14F-4D97-AF65-F5344CB8AC3E}">
        <p14:creationId xmlns:p14="http://schemas.microsoft.com/office/powerpoint/2010/main" val="173638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567CC5-46FE-6D4D-8272-4C10B843A79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779060C-1941-F64C-AD62-9216358B18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A381AA8-68AF-544B-A8AA-993D83FD4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DCDEF69-6D4F-F748-8E51-BCF8457DEE35}"/>
              </a:ext>
            </a:extLst>
          </p:cNvPr>
          <p:cNvSpPr>
            <a:spLocks noGrp="1"/>
          </p:cNvSpPr>
          <p:nvPr>
            <p:ph type="dt" sz="half" idx="10"/>
          </p:nvPr>
        </p:nvSpPr>
        <p:spPr/>
        <p:txBody>
          <a:bodyPr/>
          <a:lstStyle/>
          <a:p>
            <a:fld id="{435AAA95-836B-DA47-8D1D-17C3D8915D3B}" type="datetimeFigureOut">
              <a:rPr lang="fr-FR" smtClean="0"/>
              <a:t>06/05/2022</a:t>
            </a:fld>
            <a:endParaRPr lang="fr-FR"/>
          </a:p>
        </p:txBody>
      </p:sp>
      <p:sp>
        <p:nvSpPr>
          <p:cNvPr id="6" name="Espace réservé du pied de page 5">
            <a:extLst>
              <a:ext uri="{FF2B5EF4-FFF2-40B4-BE49-F238E27FC236}">
                <a16:creationId xmlns:a16="http://schemas.microsoft.com/office/drawing/2014/main" id="{7EB57435-8858-C84E-A064-6529A9B1035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6A0A11A-2951-CB4A-B3BC-5CD07E4C4599}"/>
              </a:ext>
            </a:extLst>
          </p:cNvPr>
          <p:cNvSpPr>
            <a:spLocks noGrp="1"/>
          </p:cNvSpPr>
          <p:nvPr>
            <p:ph type="sldNum" sz="quarter" idx="12"/>
          </p:nvPr>
        </p:nvSpPr>
        <p:spPr/>
        <p:txBody>
          <a:bodyPr/>
          <a:lstStyle/>
          <a:p>
            <a:fld id="{21D70858-0FA2-7844-9123-78C93B39735A}" type="slidenum">
              <a:rPr lang="fr-FR" smtClean="0"/>
              <a:t>‹N°›</a:t>
            </a:fld>
            <a:endParaRPr lang="fr-FR"/>
          </a:p>
        </p:txBody>
      </p:sp>
    </p:spTree>
    <p:extLst>
      <p:ext uri="{BB962C8B-B14F-4D97-AF65-F5344CB8AC3E}">
        <p14:creationId xmlns:p14="http://schemas.microsoft.com/office/powerpoint/2010/main" val="254351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FD7628-379E-0B41-960D-ACB123EEE20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77B87FA-77AA-A64E-A92B-A1FF4FBD4C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E37F886-79EE-FF4B-9425-19B94AD589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A4294D9-F0D8-4A4D-BFA5-FC688FEA2967}"/>
              </a:ext>
            </a:extLst>
          </p:cNvPr>
          <p:cNvSpPr>
            <a:spLocks noGrp="1"/>
          </p:cNvSpPr>
          <p:nvPr>
            <p:ph type="dt" sz="half" idx="10"/>
          </p:nvPr>
        </p:nvSpPr>
        <p:spPr/>
        <p:txBody>
          <a:bodyPr/>
          <a:lstStyle/>
          <a:p>
            <a:fld id="{435AAA95-836B-DA47-8D1D-17C3D8915D3B}" type="datetimeFigureOut">
              <a:rPr lang="fr-FR" smtClean="0"/>
              <a:t>06/05/2022</a:t>
            </a:fld>
            <a:endParaRPr lang="fr-FR"/>
          </a:p>
        </p:txBody>
      </p:sp>
      <p:sp>
        <p:nvSpPr>
          <p:cNvPr id="6" name="Espace réservé du pied de page 5">
            <a:extLst>
              <a:ext uri="{FF2B5EF4-FFF2-40B4-BE49-F238E27FC236}">
                <a16:creationId xmlns:a16="http://schemas.microsoft.com/office/drawing/2014/main" id="{8B10AD34-435D-0F41-91EF-E748FFE1F51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D7BCEA-9D47-A14E-BDBC-316870A516CB}"/>
              </a:ext>
            </a:extLst>
          </p:cNvPr>
          <p:cNvSpPr>
            <a:spLocks noGrp="1"/>
          </p:cNvSpPr>
          <p:nvPr>
            <p:ph type="sldNum" sz="quarter" idx="12"/>
          </p:nvPr>
        </p:nvSpPr>
        <p:spPr/>
        <p:txBody>
          <a:bodyPr/>
          <a:lstStyle/>
          <a:p>
            <a:fld id="{21D70858-0FA2-7844-9123-78C93B39735A}" type="slidenum">
              <a:rPr lang="fr-FR" smtClean="0"/>
              <a:t>‹N°›</a:t>
            </a:fld>
            <a:endParaRPr lang="fr-FR"/>
          </a:p>
        </p:txBody>
      </p:sp>
    </p:spTree>
    <p:extLst>
      <p:ext uri="{BB962C8B-B14F-4D97-AF65-F5344CB8AC3E}">
        <p14:creationId xmlns:p14="http://schemas.microsoft.com/office/powerpoint/2010/main" val="2140674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A36DC2E-8C66-304F-8194-CF67E304B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117DA2B-DCEB-224B-9F73-C2CC9DC15B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137998-D2C3-514A-92B8-644599E2FC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AAA95-836B-DA47-8D1D-17C3D8915D3B}" type="datetimeFigureOut">
              <a:rPr lang="fr-FR" smtClean="0"/>
              <a:t>06/05/2022</a:t>
            </a:fld>
            <a:endParaRPr lang="fr-FR"/>
          </a:p>
        </p:txBody>
      </p:sp>
      <p:sp>
        <p:nvSpPr>
          <p:cNvPr id="5" name="Espace réservé du pied de page 4">
            <a:extLst>
              <a:ext uri="{FF2B5EF4-FFF2-40B4-BE49-F238E27FC236}">
                <a16:creationId xmlns:a16="http://schemas.microsoft.com/office/drawing/2014/main" id="{E5DD2F77-B463-3D48-AB7C-C39D475135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C0EAD8D-60CF-4844-BF8B-7A42D02816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70858-0FA2-7844-9123-78C93B39735A}" type="slidenum">
              <a:rPr lang="fr-FR" smtClean="0"/>
              <a:t>‹N°›</a:t>
            </a:fld>
            <a:endParaRPr lang="fr-FR"/>
          </a:p>
        </p:txBody>
      </p:sp>
    </p:spTree>
    <p:extLst>
      <p:ext uri="{BB962C8B-B14F-4D97-AF65-F5344CB8AC3E}">
        <p14:creationId xmlns:p14="http://schemas.microsoft.com/office/powerpoint/2010/main" val="2004022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A80D9E-69F4-F142-BE1B-517E62CEBFC7}"/>
              </a:ext>
            </a:extLst>
          </p:cNvPr>
          <p:cNvSpPr>
            <a:spLocks noGrp="1"/>
          </p:cNvSpPr>
          <p:nvPr>
            <p:ph type="ctrTitle"/>
          </p:nvPr>
        </p:nvSpPr>
        <p:spPr>
          <a:xfrm>
            <a:off x="1524000" y="1714499"/>
            <a:ext cx="9144000" cy="1795463"/>
          </a:xfrm>
          <a:ln w="22225">
            <a:solidFill>
              <a:srgbClr val="FF0000"/>
            </a:solidFill>
          </a:ln>
        </p:spPr>
        <p:txBody>
          <a:bodyPr/>
          <a:lstStyle/>
          <a:p>
            <a:r>
              <a:rPr lang="fr-FR" dirty="0"/>
              <a:t>Synthèse d’espèces chimiques organiques</a:t>
            </a:r>
          </a:p>
        </p:txBody>
      </p:sp>
      <p:sp>
        <p:nvSpPr>
          <p:cNvPr id="3" name="Sous-titre 2">
            <a:extLst>
              <a:ext uri="{FF2B5EF4-FFF2-40B4-BE49-F238E27FC236}">
                <a16:creationId xmlns:a16="http://schemas.microsoft.com/office/drawing/2014/main" id="{9B39C33C-AB92-4D47-9977-944F5329D616}"/>
              </a:ext>
            </a:extLst>
          </p:cNvPr>
          <p:cNvSpPr>
            <a:spLocks noGrp="1"/>
          </p:cNvSpPr>
          <p:nvPr>
            <p:ph type="subTitle" idx="1"/>
          </p:nvPr>
        </p:nvSpPr>
        <p:spPr>
          <a:xfrm>
            <a:off x="1524000" y="3741739"/>
            <a:ext cx="9144000" cy="1655762"/>
          </a:xfrm>
        </p:spPr>
        <p:txBody>
          <a:bodyPr/>
          <a:lstStyle/>
          <a:p>
            <a:r>
              <a:rPr lang="fr-FR" u="sng" dirty="0"/>
              <a:t>Première générale spécialité</a:t>
            </a:r>
          </a:p>
        </p:txBody>
      </p:sp>
      <p:sp>
        <p:nvSpPr>
          <p:cNvPr id="4" name="ZoneTexte 3">
            <a:extLst>
              <a:ext uri="{FF2B5EF4-FFF2-40B4-BE49-F238E27FC236}">
                <a16:creationId xmlns:a16="http://schemas.microsoft.com/office/drawing/2014/main" id="{C767EA3E-280E-4D44-9BF2-7E32A63D549D}"/>
              </a:ext>
            </a:extLst>
          </p:cNvPr>
          <p:cNvSpPr txBox="1"/>
          <p:nvPr/>
        </p:nvSpPr>
        <p:spPr>
          <a:xfrm>
            <a:off x="868138" y="5397501"/>
            <a:ext cx="9799862" cy="369332"/>
          </a:xfrm>
          <a:prstGeom prst="rect">
            <a:avLst/>
          </a:prstGeom>
          <a:noFill/>
        </p:spPr>
        <p:txBody>
          <a:bodyPr wrap="none" rtlCol="0">
            <a:spAutoFit/>
          </a:bodyPr>
          <a:lstStyle/>
          <a:p>
            <a:r>
              <a:rPr lang="fr-FR" u="sng" dirty="0"/>
              <a:t>Élément imposé : </a:t>
            </a:r>
            <a:r>
              <a:rPr lang="fr-FR" dirty="0"/>
              <a:t>Mettre en œuvre un dispositif pour estimer une température de changement d’état.</a:t>
            </a:r>
          </a:p>
        </p:txBody>
      </p:sp>
    </p:spTree>
    <p:extLst>
      <p:ext uri="{BB962C8B-B14F-4D97-AF65-F5344CB8AC3E}">
        <p14:creationId xmlns:p14="http://schemas.microsoft.com/office/powerpoint/2010/main" val="2441715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AC1D36-11FE-4543-B7F5-458B1F5F06B3}"/>
              </a:ext>
            </a:extLst>
          </p:cNvPr>
          <p:cNvSpPr>
            <a:spLocks noGrp="1"/>
          </p:cNvSpPr>
          <p:nvPr>
            <p:ph type="title"/>
          </p:nvPr>
        </p:nvSpPr>
        <p:spPr/>
        <p:txBody>
          <a:bodyPr/>
          <a:lstStyle/>
          <a:p>
            <a:r>
              <a:rPr lang="fr-FR" u="sng" dirty="0"/>
              <a:t>Le banc </a:t>
            </a:r>
            <a:r>
              <a:rPr lang="fr-FR" u="sng" dirty="0" err="1"/>
              <a:t>Köfler</a:t>
            </a:r>
            <a:endParaRPr lang="fr-FR" u="sng" dirty="0"/>
          </a:p>
        </p:txBody>
      </p:sp>
      <p:pic>
        <p:nvPicPr>
          <p:cNvPr id="4" name="Image 3">
            <a:extLst>
              <a:ext uri="{FF2B5EF4-FFF2-40B4-BE49-F238E27FC236}">
                <a16:creationId xmlns:a16="http://schemas.microsoft.com/office/drawing/2014/main" id="{CABBE861-BA95-6744-A3EA-C3B504A6C256}"/>
              </a:ext>
            </a:extLst>
          </p:cNvPr>
          <p:cNvPicPr>
            <a:picLocks noChangeAspect="1"/>
          </p:cNvPicPr>
          <p:nvPr/>
        </p:nvPicPr>
        <p:blipFill>
          <a:blip r:embed="rId2"/>
          <a:stretch>
            <a:fillRect/>
          </a:stretch>
        </p:blipFill>
        <p:spPr>
          <a:xfrm>
            <a:off x="5054351" y="291500"/>
            <a:ext cx="7251948" cy="2487130"/>
          </a:xfrm>
          <a:prstGeom prst="rect">
            <a:avLst/>
          </a:prstGeom>
        </p:spPr>
      </p:pic>
      <p:sp>
        <p:nvSpPr>
          <p:cNvPr id="5" name="Rectangle 4">
            <a:extLst>
              <a:ext uri="{FF2B5EF4-FFF2-40B4-BE49-F238E27FC236}">
                <a16:creationId xmlns:a16="http://schemas.microsoft.com/office/drawing/2014/main" id="{ADA911AD-F39B-F944-B0A2-7A6A437C425B}"/>
              </a:ext>
            </a:extLst>
          </p:cNvPr>
          <p:cNvSpPr/>
          <p:nvPr/>
        </p:nvSpPr>
        <p:spPr>
          <a:xfrm>
            <a:off x="503463" y="3187086"/>
            <a:ext cx="10969399" cy="923330"/>
          </a:xfrm>
          <a:prstGeom prst="rect">
            <a:avLst/>
          </a:prstGeom>
        </p:spPr>
        <p:txBody>
          <a:bodyPr wrap="square">
            <a:spAutoFit/>
          </a:bodyPr>
          <a:lstStyle/>
          <a:p>
            <a:r>
              <a:rPr lang="fr-FR" dirty="0">
                <a:latin typeface="Helvetica" pitchFamily="2" charset="0"/>
              </a:rPr>
              <a:t>Etape 1 : Placer une pointe de spatule du produit dont on veut mesurer le point de fusion sur le banc. Si la poudre n’est pas assez fine, utiliser la spatule pour la concasser finement.</a:t>
            </a:r>
            <a:endParaRPr lang="fr-FR" dirty="0">
              <a:effectLst/>
              <a:latin typeface="Helvetica" pitchFamily="2" charset="0"/>
            </a:endParaRPr>
          </a:p>
          <a:p>
            <a:endParaRPr lang="fr-FR" dirty="0">
              <a:effectLst/>
              <a:latin typeface="Helvetica" pitchFamily="2" charset="0"/>
            </a:endParaRPr>
          </a:p>
        </p:txBody>
      </p:sp>
      <p:sp>
        <p:nvSpPr>
          <p:cNvPr id="6" name="Rectangle 5">
            <a:extLst>
              <a:ext uri="{FF2B5EF4-FFF2-40B4-BE49-F238E27FC236}">
                <a16:creationId xmlns:a16="http://schemas.microsoft.com/office/drawing/2014/main" id="{1626B1CF-285C-BF47-8355-4628CB84A755}"/>
              </a:ext>
            </a:extLst>
          </p:cNvPr>
          <p:cNvSpPr/>
          <p:nvPr/>
        </p:nvSpPr>
        <p:spPr>
          <a:xfrm>
            <a:off x="503464" y="3921636"/>
            <a:ext cx="10850336" cy="369332"/>
          </a:xfrm>
          <a:prstGeom prst="rect">
            <a:avLst/>
          </a:prstGeom>
        </p:spPr>
        <p:txBody>
          <a:bodyPr wrap="square">
            <a:spAutoFit/>
          </a:bodyPr>
          <a:lstStyle/>
          <a:p>
            <a:r>
              <a:rPr lang="fr-FR" dirty="0">
                <a:latin typeface="Helvetica" pitchFamily="2" charset="0"/>
              </a:rPr>
              <a:t>Etape 2 : Prendre un ou deux grains et les faire avancer pour repérer la zone où ils fondent. </a:t>
            </a:r>
            <a:endParaRPr lang="fr-FR" dirty="0">
              <a:effectLst/>
              <a:latin typeface="Helvetica" pitchFamily="2" charset="0"/>
            </a:endParaRPr>
          </a:p>
        </p:txBody>
      </p:sp>
      <p:sp>
        <p:nvSpPr>
          <p:cNvPr id="7" name="Rectangle 6">
            <a:extLst>
              <a:ext uri="{FF2B5EF4-FFF2-40B4-BE49-F238E27FC236}">
                <a16:creationId xmlns:a16="http://schemas.microsoft.com/office/drawing/2014/main" id="{8774AB28-31F4-DB47-A78A-61ADC6E0C901}"/>
              </a:ext>
            </a:extLst>
          </p:cNvPr>
          <p:cNvSpPr/>
          <p:nvPr/>
        </p:nvSpPr>
        <p:spPr>
          <a:xfrm>
            <a:off x="503463" y="6020160"/>
            <a:ext cx="10355036" cy="646331"/>
          </a:xfrm>
          <a:prstGeom prst="rect">
            <a:avLst/>
          </a:prstGeom>
        </p:spPr>
        <p:txBody>
          <a:bodyPr wrap="square">
            <a:spAutoFit/>
          </a:bodyPr>
          <a:lstStyle/>
          <a:p>
            <a:r>
              <a:rPr lang="fr-FR" dirty="0">
                <a:latin typeface="Helvetica" pitchFamily="2" charset="0"/>
              </a:rPr>
              <a:t>Etape 5 : Utiliser le curseur </a:t>
            </a:r>
            <a:r>
              <a:rPr lang="fr-FR" dirty="0" err="1">
                <a:latin typeface="Helvetica" pitchFamily="2" charset="0"/>
              </a:rPr>
              <a:t>régle</a:t>
            </a:r>
            <a:r>
              <a:rPr lang="fr-FR" dirty="0">
                <a:latin typeface="Helvetica" pitchFamily="2" charset="0"/>
              </a:rPr>
              <a:t>́ </a:t>
            </a:r>
            <a:r>
              <a:rPr lang="fr-FR" dirty="0" err="1">
                <a:latin typeface="Helvetica" pitchFamily="2" charset="0"/>
              </a:rPr>
              <a:t>précédemment</a:t>
            </a:r>
            <a:r>
              <a:rPr lang="fr-FR" dirty="0">
                <a:latin typeface="Helvetica" pitchFamily="2" charset="0"/>
              </a:rPr>
              <a:t> pour lire la </a:t>
            </a:r>
            <a:r>
              <a:rPr lang="fr-FR" dirty="0" err="1">
                <a:latin typeface="Helvetica" pitchFamily="2" charset="0"/>
              </a:rPr>
              <a:t>température</a:t>
            </a:r>
            <a:r>
              <a:rPr lang="fr-FR" dirty="0">
                <a:latin typeface="Helvetica" pitchFamily="2" charset="0"/>
              </a:rPr>
              <a:t> de fusion </a:t>
            </a:r>
            <a:r>
              <a:rPr lang="fr-FR" dirty="0" err="1">
                <a:latin typeface="Helvetica" pitchFamily="2" charset="0"/>
              </a:rPr>
              <a:t>mesurée</a:t>
            </a:r>
            <a:r>
              <a:rPr lang="fr-FR" dirty="0">
                <a:latin typeface="Helvetica" pitchFamily="2" charset="0"/>
              </a:rPr>
              <a:t>. </a:t>
            </a:r>
            <a:endParaRPr lang="fr-FR" dirty="0">
              <a:effectLst/>
              <a:latin typeface="Helvetica" pitchFamily="2" charset="0"/>
            </a:endParaRPr>
          </a:p>
          <a:p>
            <a:endParaRPr lang="fr-FR" dirty="0">
              <a:effectLst/>
              <a:latin typeface="Helvetica" pitchFamily="2" charset="0"/>
            </a:endParaRPr>
          </a:p>
        </p:txBody>
      </p:sp>
      <p:sp>
        <p:nvSpPr>
          <p:cNvPr id="8" name="Rectangle 7">
            <a:extLst>
              <a:ext uri="{FF2B5EF4-FFF2-40B4-BE49-F238E27FC236}">
                <a16:creationId xmlns:a16="http://schemas.microsoft.com/office/drawing/2014/main" id="{9380C71A-9D0F-4A4E-B4B8-D407446381A8}"/>
              </a:ext>
            </a:extLst>
          </p:cNvPr>
          <p:cNvSpPr/>
          <p:nvPr/>
        </p:nvSpPr>
        <p:spPr>
          <a:xfrm>
            <a:off x="503464" y="4531601"/>
            <a:ext cx="10850336" cy="646331"/>
          </a:xfrm>
          <a:prstGeom prst="rect">
            <a:avLst/>
          </a:prstGeom>
        </p:spPr>
        <p:txBody>
          <a:bodyPr wrap="square">
            <a:spAutoFit/>
          </a:bodyPr>
          <a:lstStyle/>
          <a:p>
            <a:r>
              <a:rPr lang="fr-FR" dirty="0">
                <a:latin typeface="Helvetica" pitchFamily="2" charset="0"/>
              </a:rPr>
              <a:t>Etape 3 : Prendre l’ensemble de l’</a:t>
            </a:r>
            <a:r>
              <a:rPr lang="fr-FR" dirty="0" err="1">
                <a:latin typeface="Helvetica" pitchFamily="2" charset="0"/>
              </a:rPr>
              <a:t>échantillon</a:t>
            </a:r>
            <a:r>
              <a:rPr lang="fr-FR" dirty="0">
                <a:latin typeface="Helvetica" pitchFamily="2" charset="0"/>
              </a:rPr>
              <a:t> (si la quantité́ déposée n’est pas trop importante) et faire une ligne en diagonale afin que le début et la fin de la ligne ne soit pas à la même température. </a:t>
            </a:r>
            <a:endParaRPr lang="fr-FR" dirty="0">
              <a:effectLst/>
              <a:latin typeface="Helvetica" pitchFamily="2" charset="0"/>
            </a:endParaRPr>
          </a:p>
        </p:txBody>
      </p:sp>
      <p:sp>
        <p:nvSpPr>
          <p:cNvPr id="9" name="Rectangle 8">
            <a:extLst>
              <a:ext uri="{FF2B5EF4-FFF2-40B4-BE49-F238E27FC236}">
                <a16:creationId xmlns:a16="http://schemas.microsoft.com/office/drawing/2014/main" id="{9406C7CA-ECB7-CE49-B2DF-1FB419DBB41E}"/>
              </a:ext>
            </a:extLst>
          </p:cNvPr>
          <p:cNvSpPr/>
          <p:nvPr/>
        </p:nvSpPr>
        <p:spPr>
          <a:xfrm>
            <a:off x="503464" y="5309781"/>
            <a:ext cx="10969398" cy="646331"/>
          </a:xfrm>
          <a:prstGeom prst="rect">
            <a:avLst/>
          </a:prstGeom>
        </p:spPr>
        <p:txBody>
          <a:bodyPr wrap="square">
            <a:spAutoFit/>
          </a:bodyPr>
          <a:lstStyle/>
          <a:p>
            <a:r>
              <a:rPr lang="fr-FR" dirty="0">
                <a:latin typeface="Helvetica" pitchFamily="2" charset="0"/>
              </a:rPr>
              <a:t>Etape 4 : Faire avancer doucement la ligne avec une spatule plate jusqu’à la zone repérée précédemment. S’</a:t>
            </a:r>
            <a:r>
              <a:rPr lang="fr-FR" dirty="0" err="1">
                <a:latin typeface="Helvetica" pitchFamily="2" charset="0"/>
              </a:rPr>
              <a:t>arrêter</a:t>
            </a:r>
            <a:r>
              <a:rPr lang="fr-FR" dirty="0">
                <a:latin typeface="Helvetica" pitchFamily="2" charset="0"/>
              </a:rPr>
              <a:t> lorsque le début de la ligne est fondu alors que la fin ne l’est pas. </a:t>
            </a:r>
            <a:endParaRPr lang="fr-FR" dirty="0">
              <a:effectLst/>
              <a:latin typeface="Helvetica" pitchFamily="2" charset="0"/>
            </a:endParaRPr>
          </a:p>
        </p:txBody>
      </p:sp>
    </p:spTree>
    <p:extLst>
      <p:ext uri="{BB962C8B-B14F-4D97-AF65-F5344CB8AC3E}">
        <p14:creationId xmlns:p14="http://schemas.microsoft.com/office/powerpoint/2010/main" val="2734607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26F6AE-DB47-E349-8A66-304C6D0A1920}"/>
              </a:ext>
            </a:extLst>
          </p:cNvPr>
          <p:cNvSpPr>
            <a:spLocks noGrp="1"/>
          </p:cNvSpPr>
          <p:nvPr>
            <p:ph type="title"/>
          </p:nvPr>
        </p:nvSpPr>
        <p:spPr/>
        <p:txBody>
          <a:bodyPr/>
          <a:lstStyle/>
          <a:p>
            <a:r>
              <a:rPr lang="fr-FR" u="sng" dirty="0"/>
              <a:t>La recristallisation</a:t>
            </a:r>
          </a:p>
        </p:txBody>
      </p:sp>
      <p:pic>
        <p:nvPicPr>
          <p:cNvPr id="4" name="Image 3">
            <a:extLst>
              <a:ext uri="{FF2B5EF4-FFF2-40B4-BE49-F238E27FC236}">
                <a16:creationId xmlns:a16="http://schemas.microsoft.com/office/drawing/2014/main" id="{F0434843-0694-CB43-9CDD-3CF343B15E51}"/>
              </a:ext>
            </a:extLst>
          </p:cNvPr>
          <p:cNvPicPr>
            <a:picLocks noChangeAspect="1"/>
          </p:cNvPicPr>
          <p:nvPr/>
        </p:nvPicPr>
        <p:blipFill>
          <a:blip r:embed="rId2"/>
          <a:stretch>
            <a:fillRect/>
          </a:stretch>
        </p:blipFill>
        <p:spPr>
          <a:xfrm>
            <a:off x="4473574" y="1465878"/>
            <a:ext cx="3244851" cy="5026997"/>
          </a:xfrm>
          <a:prstGeom prst="rect">
            <a:avLst/>
          </a:prstGeom>
        </p:spPr>
      </p:pic>
    </p:spTree>
    <p:extLst>
      <p:ext uri="{BB962C8B-B14F-4D97-AF65-F5344CB8AC3E}">
        <p14:creationId xmlns:p14="http://schemas.microsoft.com/office/powerpoint/2010/main" val="2088336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E943BA-A5B6-2348-857C-CAE0C64EFC4C}"/>
              </a:ext>
            </a:extLst>
          </p:cNvPr>
          <p:cNvSpPr>
            <a:spLocks noGrp="1"/>
          </p:cNvSpPr>
          <p:nvPr>
            <p:ph type="title"/>
          </p:nvPr>
        </p:nvSpPr>
        <p:spPr/>
        <p:txBody>
          <a:bodyPr/>
          <a:lstStyle/>
          <a:p>
            <a:r>
              <a:rPr lang="fr-FR" u="sng" dirty="0"/>
              <a:t>Analyse de la CCM</a:t>
            </a:r>
          </a:p>
        </p:txBody>
      </p:sp>
      <p:pic>
        <p:nvPicPr>
          <p:cNvPr id="7" name="Image 6" descr="Une image contenant texte, lumière, sombre, ciel nocturne&#10;&#10;Description générée automatiquement">
            <a:extLst>
              <a:ext uri="{FF2B5EF4-FFF2-40B4-BE49-F238E27FC236}">
                <a16:creationId xmlns:a16="http://schemas.microsoft.com/office/drawing/2014/main" id="{CCD5ED00-97D0-6A4D-9D72-AA17F05432A0}"/>
              </a:ext>
            </a:extLst>
          </p:cNvPr>
          <p:cNvPicPr>
            <a:picLocks noChangeAspect="1"/>
          </p:cNvPicPr>
          <p:nvPr/>
        </p:nvPicPr>
        <p:blipFill rotWithShape="1">
          <a:blip r:embed="rId2"/>
          <a:srcRect l="44427" t="43750" r="26042" b="31666"/>
          <a:stretch/>
        </p:blipFill>
        <p:spPr>
          <a:xfrm rot="5400000">
            <a:off x="3447154" y="2445251"/>
            <a:ext cx="5297692" cy="3307556"/>
          </a:xfrm>
          <a:prstGeom prst="rect">
            <a:avLst/>
          </a:prstGeom>
        </p:spPr>
      </p:pic>
    </p:spTree>
    <p:extLst>
      <p:ext uri="{BB962C8B-B14F-4D97-AF65-F5344CB8AC3E}">
        <p14:creationId xmlns:p14="http://schemas.microsoft.com/office/powerpoint/2010/main" val="171017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E3ACEF48-0B7E-D74E-9AEC-28118FC3360F}"/>
              </a:ext>
            </a:extLst>
          </p:cNvPr>
          <p:cNvPicPr>
            <a:picLocks noChangeAspect="1"/>
          </p:cNvPicPr>
          <p:nvPr/>
        </p:nvPicPr>
        <p:blipFill>
          <a:blip r:embed="rId2"/>
          <a:stretch>
            <a:fillRect/>
          </a:stretch>
        </p:blipFill>
        <p:spPr>
          <a:xfrm>
            <a:off x="1214438" y="1139277"/>
            <a:ext cx="9785648" cy="4590011"/>
          </a:xfrm>
          <a:prstGeom prst="rect">
            <a:avLst/>
          </a:prstGeom>
        </p:spPr>
      </p:pic>
    </p:spTree>
    <p:extLst>
      <p:ext uri="{BB962C8B-B14F-4D97-AF65-F5344CB8AC3E}">
        <p14:creationId xmlns:p14="http://schemas.microsoft.com/office/powerpoint/2010/main" val="3551083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D85A6260-A800-F142-93B8-7F2FA82E8825}"/>
              </a:ext>
            </a:extLst>
          </p:cNvPr>
          <p:cNvSpPr txBox="1"/>
          <p:nvPr/>
        </p:nvSpPr>
        <p:spPr>
          <a:xfrm>
            <a:off x="641686" y="514350"/>
            <a:ext cx="5454314" cy="707886"/>
          </a:xfrm>
          <a:prstGeom prst="rect">
            <a:avLst/>
          </a:prstGeom>
          <a:noFill/>
        </p:spPr>
        <p:txBody>
          <a:bodyPr wrap="none" rtlCol="0">
            <a:spAutoFit/>
          </a:bodyPr>
          <a:lstStyle/>
          <a:p>
            <a:r>
              <a:rPr lang="fr-FR" sz="4000" u="sng" dirty="0"/>
              <a:t>Repère de progressivité : </a:t>
            </a:r>
          </a:p>
        </p:txBody>
      </p:sp>
      <p:graphicFrame>
        <p:nvGraphicFramePr>
          <p:cNvPr id="8" name="Tableau 8">
            <a:extLst>
              <a:ext uri="{FF2B5EF4-FFF2-40B4-BE49-F238E27FC236}">
                <a16:creationId xmlns:a16="http://schemas.microsoft.com/office/drawing/2014/main" id="{774B453B-F1E3-504B-8D7F-01524C148651}"/>
              </a:ext>
            </a:extLst>
          </p:cNvPr>
          <p:cNvGraphicFramePr>
            <a:graphicFrameLocks noGrp="1"/>
          </p:cNvGraphicFramePr>
          <p:nvPr>
            <p:extLst>
              <p:ext uri="{D42A27DB-BD31-4B8C-83A1-F6EECF244321}">
                <p14:modId xmlns:p14="http://schemas.microsoft.com/office/powerpoint/2010/main" val="3012052875"/>
              </p:ext>
            </p:extLst>
          </p:nvPr>
        </p:nvGraphicFramePr>
        <p:xfrm>
          <a:off x="988218" y="1771650"/>
          <a:ext cx="10215564" cy="3596640"/>
        </p:xfrm>
        <a:graphic>
          <a:graphicData uri="http://schemas.openxmlformats.org/drawingml/2006/table">
            <a:tbl>
              <a:tblPr firstRow="1" bandRow="1">
                <a:tableStyleId>{5C22544A-7EE6-4342-B048-85BDC9FD1C3A}</a:tableStyleId>
              </a:tblPr>
              <a:tblGrid>
                <a:gridCol w="3405188">
                  <a:extLst>
                    <a:ext uri="{9D8B030D-6E8A-4147-A177-3AD203B41FA5}">
                      <a16:colId xmlns:a16="http://schemas.microsoft.com/office/drawing/2014/main" val="2843103521"/>
                    </a:ext>
                  </a:extLst>
                </a:gridCol>
                <a:gridCol w="3405188">
                  <a:extLst>
                    <a:ext uri="{9D8B030D-6E8A-4147-A177-3AD203B41FA5}">
                      <a16:colId xmlns:a16="http://schemas.microsoft.com/office/drawing/2014/main" val="3211650920"/>
                    </a:ext>
                  </a:extLst>
                </a:gridCol>
                <a:gridCol w="3405188">
                  <a:extLst>
                    <a:ext uri="{9D8B030D-6E8A-4147-A177-3AD203B41FA5}">
                      <a16:colId xmlns:a16="http://schemas.microsoft.com/office/drawing/2014/main" val="3741022232"/>
                    </a:ext>
                  </a:extLst>
                </a:gridCol>
              </a:tblGrid>
              <a:tr h="370840">
                <a:tc>
                  <a:txBody>
                    <a:bodyPr/>
                    <a:lstStyle/>
                    <a:p>
                      <a:r>
                        <a:rPr lang="fr-FR" sz="2800" dirty="0"/>
                        <a:t>En seconde</a:t>
                      </a:r>
                    </a:p>
                  </a:txBody>
                  <a:tcPr/>
                </a:tc>
                <a:tc>
                  <a:txBody>
                    <a:bodyPr/>
                    <a:lstStyle/>
                    <a:p>
                      <a:r>
                        <a:rPr lang="fr-FR" sz="2800" dirty="0"/>
                        <a:t>En première</a:t>
                      </a:r>
                    </a:p>
                  </a:txBody>
                  <a:tcPr/>
                </a:tc>
                <a:tc>
                  <a:txBody>
                    <a:bodyPr/>
                    <a:lstStyle/>
                    <a:p>
                      <a:r>
                        <a:rPr lang="fr-FR" sz="2800" dirty="0"/>
                        <a:t>En terminale</a:t>
                      </a:r>
                    </a:p>
                  </a:txBody>
                  <a:tcPr/>
                </a:tc>
                <a:extLst>
                  <a:ext uri="{0D108BD9-81ED-4DB2-BD59-A6C34878D82A}">
                    <a16:rowId xmlns:a16="http://schemas.microsoft.com/office/drawing/2014/main" val="983409152"/>
                  </a:ext>
                </a:extLst>
              </a:tr>
              <a:tr h="370840">
                <a:tc>
                  <a:txBody>
                    <a:bodyPr/>
                    <a:lstStyle/>
                    <a:p>
                      <a:r>
                        <a:rPr lang="fr-FR" sz="2800" dirty="0"/>
                        <a:t>-Montage à reflux</a:t>
                      </a:r>
                    </a:p>
                    <a:p>
                      <a:r>
                        <a:rPr lang="fr-FR" sz="2800" dirty="0"/>
                        <a:t>-Synthèse d’une espèce naturelle </a:t>
                      </a:r>
                    </a:p>
                    <a:p>
                      <a:r>
                        <a:rPr lang="fr-FR" sz="2800" dirty="0"/>
                        <a:t>-CCM</a:t>
                      </a:r>
                    </a:p>
                  </a:txBody>
                  <a:tcPr/>
                </a:tc>
                <a:tc>
                  <a:txBody>
                    <a:bodyPr/>
                    <a:lstStyle/>
                    <a:p>
                      <a:r>
                        <a:rPr lang="fr-FR" sz="2800" dirty="0"/>
                        <a:t>-Étapes de la transformation (Transformation, Isolement, Purification, Analyse)</a:t>
                      </a:r>
                    </a:p>
                    <a:p>
                      <a:r>
                        <a:rPr lang="fr-FR" sz="2800" dirty="0"/>
                        <a:t>-Calculs de rendement</a:t>
                      </a:r>
                    </a:p>
                  </a:txBody>
                  <a:tcPr/>
                </a:tc>
                <a:tc>
                  <a:txBody>
                    <a:bodyPr/>
                    <a:lstStyle/>
                    <a:p>
                      <a:r>
                        <a:rPr lang="fr-FR" sz="2800" dirty="0"/>
                        <a:t>-Optimisation d’une étape de synthèse</a:t>
                      </a:r>
                    </a:p>
                    <a:p>
                      <a:r>
                        <a:rPr lang="fr-FR" sz="2800" dirty="0"/>
                        <a:t>-Stratégie de synthèse </a:t>
                      </a:r>
                      <a:r>
                        <a:rPr lang="fr-FR" sz="2800" dirty="0" err="1"/>
                        <a:t>multi-étapes</a:t>
                      </a:r>
                      <a:endParaRPr lang="fr-FR" sz="2800" dirty="0"/>
                    </a:p>
                  </a:txBody>
                  <a:tcPr/>
                </a:tc>
                <a:extLst>
                  <a:ext uri="{0D108BD9-81ED-4DB2-BD59-A6C34878D82A}">
                    <a16:rowId xmlns:a16="http://schemas.microsoft.com/office/drawing/2014/main" val="2448262594"/>
                  </a:ext>
                </a:extLst>
              </a:tr>
            </a:tbl>
          </a:graphicData>
        </a:graphic>
      </p:graphicFrame>
    </p:spTree>
    <p:extLst>
      <p:ext uri="{BB962C8B-B14F-4D97-AF65-F5344CB8AC3E}">
        <p14:creationId xmlns:p14="http://schemas.microsoft.com/office/powerpoint/2010/main" val="966038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8C5C285E-D786-A54F-B76C-D4A282715028}"/>
              </a:ext>
            </a:extLst>
          </p:cNvPr>
          <p:cNvGraphicFramePr>
            <a:graphicFrameLocks noGrp="1"/>
          </p:cNvGraphicFramePr>
          <p:nvPr>
            <p:extLst>
              <p:ext uri="{D42A27DB-BD31-4B8C-83A1-F6EECF244321}">
                <p14:modId xmlns:p14="http://schemas.microsoft.com/office/powerpoint/2010/main" val="3057133515"/>
              </p:ext>
            </p:extLst>
          </p:nvPr>
        </p:nvGraphicFramePr>
        <p:xfrm>
          <a:off x="523875" y="948266"/>
          <a:ext cx="11144250" cy="4084320"/>
        </p:xfrm>
        <a:graphic>
          <a:graphicData uri="http://schemas.openxmlformats.org/drawingml/2006/table">
            <a:tbl>
              <a:tblPr firstRow="1" bandRow="1">
                <a:tableStyleId>{5C22544A-7EE6-4342-B048-85BDC9FD1C3A}</a:tableStyleId>
              </a:tblPr>
              <a:tblGrid>
                <a:gridCol w="5572125">
                  <a:extLst>
                    <a:ext uri="{9D8B030D-6E8A-4147-A177-3AD203B41FA5}">
                      <a16:colId xmlns:a16="http://schemas.microsoft.com/office/drawing/2014/main" val="2237655299"/>
                    </a:ext>
                  </a:extLst>
                </a:gridCol>
                <a:gridCol w="5572125">
                  <a:extLst>
                    <a:ext uri="{9D8B030D-6E8A-4147-A177-3AD203B41FA5}">
                      <a16:colId xmlns:a16="http://schemas.microsoft.com/office/drawing/2014/main" val="1047827019"/>
                    </a:ext>
                  </a:extLst>
                </a:gridCol>
              </a:tblGrid>
              <a:tr h="370840">
                <a:tc>
                  <a:txBody>
                    <a:bodyPr/>
                    <a:lstStyle/>
                    <a:p>
                      <a:r>
                        <a:rPr lang="fr-FR" sz="3200" dirty="0"/>
                        <a:t>Difficultés des élèves</a:t>
                      </a:r>
                    </a:p>
                  </a:txBody>
                  <a:tcPr/>
                </a:tc>
                <a:tc>
                  <a:txBody>
                    <a:bodyPr/>
                    <a:lstStyle/>
                    <a:p>
                      <a:r>
                        <a:rPr lang="fr-FR" sz="3200" dirty="0"/>
                        <a:t>Solutions proposées</a:t>
                      </a:r>
                    </a:p>
                  </a:txBody>
                  <a:tcPr/>
                </a:tc>
                <a:extLst>
                  <a:ext uri="{0D108BD9-81ED-4DB2-BD59-A6C34878D82A}">
                    <a16:rowId xmlns:a16="http://schemas.microsoft.com/office/drawing/2014/main" val="1923001232"/>
                  </a:ext>
                </a:extLst>
              </a:tr>
              <a:tr h="370840">
                <a:tc>
                  <a:txBody>
                    <a:bodyPr/>
                    <a:lstStyle/>
                    <a:p>
                      <a:pPr marL="285750" indent="-285750">
                        <a:buFontTx/>
                        <a:buChar char="-"/>
                      </a:pPr>
                      <a:r>
                        <a:rPr lang="fr-FR" sz="3200" dirty="0"/>
                        <a:t>Maîtriser l’ordre chronologique des étapes d’une synthèse </a:t>
                      </a:r>
                    </a:p>
                    <a:p>
                      <a:pPr marL="285750" indent="-285750">
                        <a:buFontTx/>
                        <a:buChar char="-"/>
                      </a:pPr>
                      <a:r>
                        <a:rPr lang="fr-FR" sz="3200" dirty="0"/>
                        <a:t>Maîtriser les techniques et identifier les protocoles adaptés pour une synthèse donnée</a:t>
                      </a:r>
                    </a:p>
                  </a:txBody>
                  <a:tcPr/>
                </a:tc>
                <a:tc>
                  <a:txBody>
                    <a:bodyPr/>
                    <a:lstStyle/>
                    <a:p>
                      <a:pPr marL="285750" indent="-285750">
                        <a:buFontTx/>
                        <a:buChar char="-"/>
                      </a:pPr>
                      <a:r>
                        <a:rPr lang="fr-FR" sz="3200" dirty="0"/>
                        <a:t>Construire la leçon selon ce même ordre chronologique</a:t>
                      </a:r>
                    </a:p>
                    <a:p>
                      <a:pPr marL="285750" indent="-285750">
                        <a:buFontTx/>
                        <a:buChar char="-"/>
                      </a:pPr>
                      <a:r>
                        <a:rPr lang="fr-FR" sz="3200" dirty="0"/>
                        <a:t>Expliciter pour chaque étape les possibilités </a:t>
                      </a:r>
                    </a:p>
                  </a:txBody>
                  <a:tcPr/>
                </a:tc>
                <a:extLst>
                  <a:ext uri="{0D108BD9-81ED-4DB2-BD59-A6C34878D82A}">
                    <a16:rowId xmlns:a16="http://schemas.microsoft.com/office/drawing/2014/main" val="1258031433"/>
                  </a:ext>
                </a:extLst>
              </a:tr>
            </a:tbl>
          </a:graphicData>
        </a:graphic>
      </p:graphicFrame>
    </p:spTree>
    <p:extLst>
      <p:ext uri="{BB962C8B-B14F-4D97-AF65-F5344CB8AC3E}">
        <p14:creationId xmlns:p14="http://schemas.microsoft.com/office/powerpoint/2010/main" val="323731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horloge&#10;&#10;Description générée automatiquement">
            <a:extLst>
              <a:ext uri="{FF2B5EF4-FFF2-40B4-BE49-F238E27FC236}">
                <a16:creationId xmlns:a16="http://schemas.microsoft.com/office/drawing/2014/main" id="{E4C327B9-827E-7E4D-9C85-ABAD72B2C87C}"/>
              </a:ext>
            </a:extLst>
          </p:cNvPr>
          <p:cNvPicPr>
            <a:picLocks noChangeAspect="1"/>
          </p:cNvPicPr>
          <p:nvPr/>
        </p:nvPicPr>
        <p:blipFill>
          <a:blip r:embed="rId2"/>
          <a:stretch>
            <a:fillRect/>
          </a:stretch>
        </p:blipFill>
        <p:spPr>
          <a:xfrm>
            <a:off x="4357406" y="2271622"/>
            <a:ext cx="7834594" cy="1879600"/>
          </a:xfrm>
          <a:prstGeom prst="rect">
            <a:avLst/>
          </a:prstGeom>
        </p:spPr>
      </p:pic>
      <p:pic>
        <p:nvPicPr>
          <p:cNvPr id="1026" name="Picture 2" descr="Acheter Aspirine 100 Comprimés 30 pièces ? Maintenant pour € 4 chez Viata">
            <a:extLst>
              <a:ext uri="{FF2B5EF4-FFF2-40B4-BE49-F238E27FC236}">
                <a16:creationId xmlns:a16="http://schemas.microsoft.com/office/drawing/2014/main" id="{1EA35745-A13B-8D47-9061-7F3649FE6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69" y="936486"/>
            <a:ext cx="4224337" cy="4224337"/>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97EED95A-EA6C-6D4D-AF0C-77B85C37BD8F}"/>
              </a:ext>
            </a:extLst>
          </p:cNvPr>
          <p:cNvSpPr txBox="1"/>
          <p:nvPr/>
        </p:nvSpPr>
        <p:spPr>
          <a:xfrm>
            <a:off x="1673956" y="419775"/>
            <a:ext cx="8844088" cy="707886"/>
          </a:xfrm>
          <a:prstGeom prst="rect">
            <a:avLst/>
          </a:prstGeom>
          <a:noFill/>
          <a:ln w="25400">
            <a:solidFill>
              <a:srgbClr val="FF0000"/>
            </a:solidFill>
          </a:ln>
        </p:spPr>
        <p:txBody>
          <a:bodyPr wrap="none" rtlCol="0">
            <a:spAutoFit/>
          </a:bodyPr>
          <a:lstStyle/>
          <a:p>
            <a:r>
              <a:rPr lang="fr-FR" sz="4000" dirty="0"/>
              <a:t>Synthèse d’espèces chimiques organiques</a:t>
            </a:r>
          </a:p>
        </p:txBody>
      </p:sp>
      <p:sp>
        <p:nvSpPr>
          <p:cNvPr id="7" name="ZoneTexte 6">
            <a:extLst>
              <a:ext uri="{FF2B5EF4-FFF2-40B4-BE49-F238E27FC236}">
                <a16:creationId xmlns:a16="http://schemas.microsoft.com/office/drawing/2014/main" id="{B6E21AE0-9A47-934A-890B-6CCE62BBCF9C}"/>
              </a:ext>
            </a:extLst>
          </p:cNvPr>
          <p:cNvSpPr txBox="1"/>
          <p:nvPr/>
        </p:nvSpPr>
        <p:spPr>
          <a:xfrm>
            <a:off x="922147" y="5486359"/>
            <a:ext cx="9595897" cy="646331"/>
          </a:xfrm>
          <a:prstGeom prst="rect">
            <a:avLst/>
          </a:prstGeom>
          <a:noFill/>
        </p:spPr>
        <p:txBody>
          <a:bodyPr wrap="none" rtlCol="0">
            <a:spAutoFit/>
          </a:bodyPr>
          <a:lstStyle/>
          <a:p>
            <a:r>
              <a:rPr lang="fr-FR" sz="3600" dirty="0"/>
              <a:t>Quelles sont les étapes de synthèse de l’aspirine ? </a:t>
            </a:r>
          </a:p>
        </p:txBody>
      </p:sp>
    </p:spTree>
    <p:extLst>
      <p:ext uri="{BB962C8B-B14F-4D97-AF65-F5344CB8AC3E}">
        <p14:creationId xmlns:p14="http://schemas.microsoft.com/office/powerpoint/2010/main" val="424660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1F4E60-0E2F-B34D-9F13-9E7F352DBE18}"/>
              </a:ext>
            </a:extLst>
          </p:cNvPr>
          <p:cNvSpPr>
            <a:spLocks noGrp="1"/>
          </p:cNvSpPr>
          <p:nvPr>
            <p:ph type="title"/>
          </p:nvPr>
        </p:nvSpPr>
        <p:spPr/>
        <p:txBody>
          <a:bodyPr/>
          <a:lstStyle/>
          <a:p>
            <a:r>
              <a:rPr lang="fr-FR" u="sng" dirty="0"/>
              <a:t>Le montage à reflux</a:t>
            </a:r>
          </a:p>
        </p:txBody>
      </p:sp>
      <p:pic>
        <p:nvPicPr>
          <p:cNvPr id="4" name="Image 3">
            <a:extLst>
              <a:ext uri="{FF2B5EF4-FFF2-40B4-BE49-F238E27FC236}">
                <a16:creationId xmlns:a16="http://schemas.microsoft.com/office/drawing/2014/main" id="{97412C1E-D654-084F-AE17-0769C4665AEA}"/>
              </a:ext>
            </a:extLst>
          </p:cNvPr>
          <p:cNvPicPr>
            <a:picLocks noChangeAspect="1"/>
          </p:cNvPicPr>
          <p:nvPr/>
        </p:nvPicPr>
        <p:blipFill>
          <a:blip r:embed="rId2"/>
          <a:stretch>
            <a:fillRect/>
          </a:stretch>
        </p:blipFill>
        <p:spPr>
          <a:xfrm>
            <a:off x="838200" y="1716360"/>
            <a:ext cx="7226010" cy="4776515"/>
          </a:xfrm>
          <a:prstGeom prst="rect">
            <a:avLst/>
          </a:prstGeom>
        </p:spPr>
      </p:pic>
      <p:sp>
        <p:nvSpPr>
          <p:cNvPr id="5" name="ZoneTexte 4">
            <a:extLst>
              <a:ext uri="{FF2B5EF4-FFF2-40B4-BE49-F238E27FC236}">
                <a16:creationId xmlns:a16="http://schemas.microsoft.com/office/drawing/2014/main" id="{47D0E82F-5537-5444-8FEC-70369B1EC3AD}"/>
              </a:ext>
            </a:extLst>
          </p:cNvPr>
          <p:cNvSpPr txBox="1"/>
          <p:nvPr/>
        </p:nvSpPr>
        <p:spPr>
          <a:xfrm>
            <a:off x="8272463" y="1871663"/>
            <a:ext cx="3081338" cy="1200329"/>
          </a:xfrm>
          <a:prstGeom prst="rect">
            <a:avLst/>
          </a:prstGeom>
          <a:noFill/>
        </p:spPr>
        <p:txBody>
          <a:bodyPr wrap="square" rtlCol="0">
            <a:spAutoFit/>
          </a:bodyPr>
          <a:lstStyle/>
          <a:p>
            <a:r>
              <a:rPr lang="fr-FR" sz="2400" dirty="0"/>
              <a:t>Mélange réactionnel : acide salicylique + anhydride éthanoïque</a:t>
            </a:r>
          </a:p>
        </p:txBody>
      </p:sp>
    </p:spTree>
    <p:extLst>
      <p:ext uri="{BB962C8B-B14F-4D97-AF65-F5344CB8AC3E}">
        <p14:creationId xmlns:p14="http://schemas.microsoft.com/office/powerpoint/2010/main" val="39995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B29046-3797-5F44-A2CE-BE99F18EBF10}"/>
              </a:ext>
            </a:extLst>
          </p:cNvPr>
          <p:cNvSpPr>
            <a:spLocks noGrp="1"/>
          </p:cNvSpPr>
          <p:nvPr>
            <p:ph type="title"/>
          </p:nvPr>
        </p:nvSpPr>
        <p:spPr/>
        <p:txBody>
          <a:bodyPr/>
          <a:lstStyle/>
          <a:p>
            <a:r>
              <a:rPr lang="fr-FR" u="sng" dirty="0"/>
              <a:t>La décantation</a:t>
            </a:r>
          </a:p>
        </p:txBody>
      </p:sp>
      <p:pic>
        <p:nvPicPr>
          <p:cNvPr id="4" name="Image 3">
            <a:extLst>
              <a:ext uri="{FF2B5EF4-FFF2-40B4-BE49-F238E27FC236}">
                <a16:creationId xmlns:a16="http://schemas.microsoft.com/office/drawing/2014/main" id="{85E05A88-C2A2-2E47-A797-FA3F3E4AF4E4}"/>
              </a:ext>
            </a:extLst>
          </p:cNvPr>
          <p:cNvPicPr>
            <a:picLocks noChangeAspect="1"/>
          </p:cNvPicPr>
          <p:nvPr/>
        </p:nvPicPr>
        <p:blipFill rotWithShape="1">
          <a:blip r:embed="rId2"/>
          <a:srcRect l="35642" t="50975" r="21283" b="8234"/>
          <a:stretch/>
        </p:blipFill>
        <p:spPr>
          <a:xfrm>
            <a:off x="3243263" y="1942078"/>
            <a:ext cx="4429125" cy="4144397"/>
          </a:xfrm>
          <a:prstGeom prst="rect">
            <a:avLst/>
          </a:prstGeom>
        </p:spPr>
      </p:pic>
    </p:spTree>
    <p:extLst>
      <p:ext uri="{BB962C8B-B14F-4D97-AF65-F5344CB8AC3E}">
        <p14:creationId xmlns:p14="http://schemas.microsoft.com/office/powerpoint/2010/main" val="36598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A169F8-3471-B044-A17F-2A01BD28B995}"/>
              </a:ext>
            </a:extLst>
          </p:cNvPr>
          <p:cNvSpPr>
            <a:spLocks noGrp="1"/>
          </p:cNvSpPr>
          <p:nvPr>
            <p:ph type="title"/>
          </p:nvPr>
        </p:nvSpPr>
        <p:spPr/>
        <p:txBody>
          <a:bodyPr/>
          <a:lstStyle/>
          <a:p>
            <a:r>
              <a:rPr lang="fr-FR" u="sng" dirty="0"/>
              <a:t>La distillation fractionnée</a:t>
            </a:r>
          </a:p>
        </p:txBody>
      </p:sp>
      <p:pic>
        <p:nvPicPr>
          <p:cNvPr id="4" name="Image 3">
            <a:extLst>
              <a:ext uri="{FF2B5EF4-FFF2-40B4-BE49-F238E27FC236}">
                <a16:creationId xmlns:a16="http://schemas.microsoft.com/office/drawing/2014/main" id="{B4D8720D-89EC-1947-B67A-68F7F6AA684C}"/>
              </a:ext>
            </a:extLst>
          </p:cNvPr>
          <p:cNvPicPr>
            <a:picLocks noChangeAspect="1"/>
          </p:cNvPicPr>
          <p:nvPr/>
        </p:nvPicPr>
        <p:blipFill>
          <a:blip r:embed="rId2"/>
          <a:stretch>
            <a:fillRect/>
          </a:stretch>
        </p:blipFill>
        <p:spPr>
          <a:xfrm>
            <a:off x="2774497" y="1690688"/>
            <a:ext cx="5693228" cy="4876478"/>
          </a:xfrm>
          <a:prstGeom prst="rect">
            <a:avLst/>
          </a:prstGeom>
        </p:spPr>
      </p:pic>
    </p:spTree>
    <p:extLst>
      <p:ext uri="{BB962C8B-B14F-4D97-AF65-F5344CB8AC3E}">
        <p14:creationId xmlns:p14="http://schemas.microsoft.com/office/powerpoint/2010/main" val="231445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B81AF3-E6F9-F246-8B27-0FE703CEEC00}"/>
              </a:ext>
            </a:extLst>
          </p:cNvPr>
          <p:cNvSpPr>
            <a:spLocks noGrp="1"/>
          </p:cNvSpPr>
          <p:nvPr>
            <p:ph type="title"/>
          </p:nvPr>
        </p:nvSpPr>
        <p:spPr/>
        <p:txBody>
          <a:bodyPr/>
          <a:lstStyle/>
          <a:p>
            <a:r>
              <a:rPr lang="fr-FR" u="sng" dirty="0"/>
              <a:t>La filtration</a:t>
            </a:r>
          </a:p>
        </p:txBody>
      </p:sp>
      <p:pic>
        <p:nvPicPr>
          <p:cNvPr id="4" name="Image 3">
            <a:extLst>
              <a:ext uri="{FF2B5EF4-FFF2-40B4-BE49-F238E27FC236}">
                <a16:creationId xmlns:a16="http://schemas.microsoft.com/office/drawing/2014/main" id="{3A1E70A6-3462-FF42-A0F7-F2F50021A732}"/>
              </a:ext>
            </a:extLst>
          </p:cNvPr>
          <p:cNvPicPr>
            <a:picLocks noChangeAspect="1"/>
          </p:cNvPicPr>
          <p:nvPr/>
        </p:nvPicPr>
        <p:blipFill>
          <a:blip r:embed="rId2"/>
          <a:stretch>
            <a:fillRect/>
          </a:stretch>
        </p:blipFill>
        <p:spPr>
          <a:xfrm>
            <a:off x="2599680" y="2210394"/>
            <a:ext cx="6992640" cy="3175994"/>
          </a:xfrm>
          <a:prstGeom prst="rect">
            <a:avLst/>
          </a:prstGeom>
        </p:spPr>
      </p:pic>
    </p:spTree>
    <p:extLst>
      <p:ext uri="{BB962C8B-B14F-4D97-AF65-F5344CB8AC3E}">
        <p14:creationId xmlns:p14="http://schemas.microsoft.com/office/powerpoint/2010/main" val="12116534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304</Words>
  <Application>Microsoft Macintosh PowerPoint</Application>
  <PresentationFormat>Grand écran</PresentationFormat>
  <Paragraphs>35</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Calibri Light</vt:lpstr>
      <vt:lpstr>Helvetica</vt:lpstr>
      <vt:lpstr>Thème Office</vt:lpstr>
      <vt:lpstr>Synthèse d’espèces chimiques organiques</vt:lpstr>
      <vt:lpstr>Présentation PowerPoint</vt:lpstr>
      <vt:lpstr>Présentation PowerPoint</vt:lpstr>
      <vt:lpstr>Présentation PowerPoint</vt:lpstr>
      <vt:lpstr>Présentation PowerPoint</vt:lpstr>
      <vt:lpstr>Le montage à reflux</vt:lpstr>
      <vt:lpstr>La décantation</vt:lpstr>
      <vt:lpstr>La distillation fractionnée</vt:lpstr>
      <vt:lpstr>La filtration</vt:lpstr>
      <vt:lpstr>Le banc Köfler</vt:lpstr>
      <vt:lpstr>La recristallisation</vt:lpstr>
      <vt:lpstr>Analyse de la CCM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Synthèse d’espèces chimiques organiques</dc:title>
  <dc:creator>Léa Cascaro</dc:creator>
  <cp:lastModifiedBy>Léa Cascaro</cp:lastModifiedBy>
  <cp:revision>1</cp:revision>
  <dcterms:created xsi:type="dcterms:W3CDTF">2022-05-06T06:35:39Z</dcterms:created>
  <dcterms:modified xsi:type="dcterms:W3CDTF">2022-05-06T10:49:15Z</dcterms:modified>
</cp:coreProperties>
</file>