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EB Garamond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CBb8biLVUP+wBerGlKe1eP5fy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D47B34-6301-47D5-842A-839273C278D1}">
  <a:tblStyle styleId="{1DD47B34-6301-47D5-842A-839273C278D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28E1DEA-4741-45C7-A962-D6DECB264C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ab8db14a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g11ab8db14a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74dc9619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074dc9619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74dc961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074dc961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76d4aabb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076d4aabb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76d4aabb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076d4aabb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74dc9619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1074dc9619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74dc9619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1074dc9619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74dc9619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074dc9619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74dc9619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1074dc9619b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74dc9619b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1074dc9619b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1dc8c21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g111dc8c21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74dc9619b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074dc9619b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74dc9619b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1074dc9619b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7becae8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07becae8d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7becae8d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107becae8d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779568a7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10779568a7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74dc9619b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1074dc9619b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76d4aabb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1076d4aabb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072cd7978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7" name="Google Shape;367;g1072cd7978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7becae8d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g107becae8d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7becae8d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g107becae8d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c1b50bf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10c1b50bf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07becae8d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g107becae8d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ab8db14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11ab8db14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c19fb48b3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10c19fb48b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1dc8c2159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111dc8c215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1dc8c215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111dc8c215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c19fb48b3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10c19fb48b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ab8db14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11ab8db14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89709"/>
          <a:stretch/>
        </p:blipFill>
        <p:spPr>
          <a:xfrm>
            <a:off x="1901051" y="2978236"/>
            <a:ext cx="8334119" cy="9077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title" idx="4294967295"/>
          </p:nvPr>
        </p:nvSpPr>
        <p:spPr>
          <a:xfrm>
            <a:off x="1956954" y="2978236"/>
            <a:ext cx="833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Synthèse d’espèces chimiques organiques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4377" y="290457"/>
            <a:ext cx="2770941" cy="158958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>
            <a:spLocks noGrp="1"/>
          </p:cNvSpPr>
          <p:nvPr>
            <p:ph type="title" idx="4294967295"/>
          </p:nvPr>
        </p:nvSpPr>
        <p:spPr>
          <a:xfrm>
            <a:off x="7024377" y="2077723"/>
            <a:ext cx="30357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L’éthanoate de benzyle constitue la note de tête du jasmin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2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6033" y="3026951"/>
            <a:ext cx="1139138" cy="847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1050" y="177978"/>
            <a:ext cx="5015139" cy="254207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879107" y="3825752"/>
            <a:ext cx="48684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500" b="1">
                <a:solidFill>
                  <a:srgbClr val="4472C4"/>
                </a:solidFill>
                <a:latin typeface="EB Garamond"/>
                <a:ea typeface="EB Garamond"/>
                <a:cs typeface="EB Garamond"/>
                <a:sym typeface="EB Garamond"/>
              </a:rPr>
              <a:t>Niveau :</a:t>
            </a:r>
            <a:r>
              <a:rPr lang="fr-FR" sz="35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fr-FR" sz="3500">
                <a:solidFill>
                  <a:srgbClr val="4472C4"/>
                </a:solidFill>
                <a:latin typeface="EB Garamond"/>
                <a:ea typeface="EB Garamond"/>
                <a:cs typeface="EB Garamond"/>
                <a:sym typeface="EB Garamond"/>
              </a:rPr>
              <a:t>1ère générale spécialité</a:t>
            </a:r>
            <a:endParaRPr sz="5200">
              <a:solidFill>
                <a:srgbClr val="4472C4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352525" y="5553800"/>
            <a:ext cx="11504826" cy="10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37775" y="5506675"/>
            <a:ext cx="113433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-FR" sz="2900" b="1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Elément imposé :</a:t>
            </a:r>
            <a:r>
              <a:rPr lang="fr-FR" sz="2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Déterminer une température de changement d’état</a:t>
            </a:r>
            <a:r>
              <a:rPr lang="fr-FR" sz="29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29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11ab8db14a7_0_14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1ab8db14a7_0_14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2" name="Google Shape;172;g11ab8db14a7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1ab8db14a7_0_14"/>
          <p:cNvPicPr preferRelativeResize="0"/>
          <p:nvPr/>
        </p:nvPicPr>
        <p:blipFill rotWithShape="1">
          <a:blip r:embed="rId5">
            <a:alphaModFix/>
          </a:blip>
          <a:srcRect l="5195"/>
          <a:stretch/>
        </p:blipFill>
        <p:spPr>
          <a:xfrm>
            <a:off x="637625" y="2183425"/>
            <a:ext cx="11305250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1074dc9619b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50" y="1802750"/>
            <a:ext cx="3026700" cy="20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074dc9619b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65450"/>
            <a:ext cx="2837175" cy="221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074dc9619b_0_25"/>
          <p:cNvPicPr preferRelativeResize="0"/>
          <p:nvPr/>
        </p:nvPicPr>
        <p:blipFill rotWithShape="1">
          <a:blip r:embed="rId5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074dc9619b_0_25"/>
          <p:cNvSpPr txBox="1"/>
          <p:nvPr/>
        </p:nvSpPr>
        <p:spPr>
          <a:xfrm>
            <a:off x="378450" y="156175"/>
            <a:ext cx="1025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Fil conducteur : synthèse d’une espèce chimique, l’éthanoate de benzyle.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2" name="Google Shape;182;g1074dc9619b_0_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1074dc9619b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50" y="1802750"/>
            <a:ext cx="3026700" cy="20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074dc9619b_0_45"/>
          <p:cNvPicPr preferRelativeResize="0"/>
          <p:nvPr/>
        </p:nvPicPr>
        <p:blipFill rotWithShape="1">
          <a:blip r:embed="rId4">
            <a:alphaModFix/>
          </a:blip>
          <a:srcRect l="4619" r="53838"/>
          <a:stretch/>
        </p:blipFill>
        <p:spPr>
          <a:xfrm>
            <a:off x="3757000" y="3134975"/>
            <a:ext cx="3727176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074dc9619b_0_45"/>
          <p:cNvSpPr txBox="1">
            <a:spLocks noGrp="1"/>
          </p:cNvSpPr>
          <p:nvPr>
            <p:ph type="title"/>
          </p:nvPr>
        </p:nvSpPr>
        <p:spPr>
          <a:xfrm>
            <a:off x="4057875" y="1655550"/>
            <a:ext cx="34263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u="sng">
                <a:latin typeface="EB Garamond"/>
                <a:ea typeface="EB Garamond"/>
                <a:cs typeface="EB Garamond"/>
                <a:sym typeface="EB Garamond"/>
              </a:rPr>
              <a:t>Réaction de synthèse :</a:t>
            </a:r>
            <a:endParaRPr sz="2700" u="sng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2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0" name="Google Shape;190;g1074dc9619b_0_45"/>
          <p:cNvSpPr txBox="1">
            <a:spLocks noGrp="1"/>
          </p:cNvSpPr>
          <p:nvPr>
            <p:ph type="title"/>
          </p:nvPr>
        </p:nvSpPr>
        <p:spPr>
          <a:xfrm>
            <a:off x="3141975" y="4623350"/>
            <a:ext cx="23685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Alcool benzylique</a:t>
            </a: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1" name="Google Shape;191;g1074dc9619b_0_45"/>
          <p:cNvSpPr txBox="1">
            <a:spLocks noGrp="1"/>
          </p:cNvSpPr>
          <p:nvPr>
            <p:ph type="title"/>
          </p:nvPr>
        </p:nvSpPr>
        <p:spPr>
          <a:xfrm>
            <a:off x="5510475" y="4565450"/>
            <a:ext cx="2368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Anhydride éthanoïque</a:t>
            </a: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2" name="Google Shape;192;g1074dc9619b_0_45"/>
          <p:cNvSpPr txBox="1">
            <a:spLocks noGrp="1"/>
          </p:cNvSpPr>
          <p:nvPr>
            <p:ph type="title"/>
          </p:nvPr>
        </p:nvSpPr>
        <p:spPr>
          <a:xfrm>
            <a:off x="7765000" y="4623350"/>
            <a:ext cx="2368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Éthanoate de benzyle</a:t>
            </a: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3" name="Google Shape;193;g1074dc9619b_0_45"/>
          <p:cNvSpPr txBox="1">
            <a:spLocks noGrp="1"/>
          </p:cNvSpPr>
          <p:nvPr>
            <p:ph type="title"/>
          </p:nvPr>
        </p:nvSpPr>
        <p:spPr>
          <a:xfrm>
            <a:off x="9823500" y="4565450"/>
            <a:ext cx="23685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Acide éthanoïque</a:t>
            </a: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4" name="Google Shape;194;g1074dc9619b_0_45"/>
          <p:cNvPicPr preferRelativeResize="0"/>
          <p:nvPr/>
        </p:nvPicPr>
        <p:blipFill rotWithShape="1">
          <a:blip r:embed="rId4">
            <a:alphaModFix/>
          </a:blip>
          <a:srcRect l="53306" r="5151"/>
          <a:stretch/>
        </p:blipFill>
        <p:spPr>
          <a:xfrm>
            <a:off x="8050675" y="3134975"/>
            <a:ext cx="3727176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074dc9619b_0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1775" y="3492162"/>
            <a:ext cx="5334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1074dc9619b_0_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565450"/>
            <a:ext cx="2837175" cy="221362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074dc9619b_0_45"/>
          <p:cNvSpPr txBox="1"/>
          <p:nvPr/>
        </p:nvSpPr>
        <p:spPr>
          <a:xfrm>
            <a:off x="3757000" y="2435013"/>
            <a:ext cx="16047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</a:t>
            </a:r>
            <a:r>
              <a:rPr lang="fr-FR" sz="1366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7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lang="fr-FR"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8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O(</a:t>
            </a:r>
            <a:r>
              <a:rPr lang="fr-FR" sz="27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074dc9619b_0_45"/>
          <p:cNvSpPr txBox="1"/>
          <p:nvPr/>
        </p:nvSpPr>
        <p:spPr>
          <a:xfrm>
            <a:off x="5713550" y="2435013"/>
            <a:ext cx="16047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</a:t>
            </a:r>
            <a:r>
              <a:rPr lang="fr-FR" sz="1366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lang="fr-FR"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6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lang="fr-FR"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</a:t>
            </a:r>
            <a:r>
              <a:rPr lang="fr-FR" sz="27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)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074dc9619b_0_45"/>
          <p:cNvSpPr txBox="1"/>
          <p:nvPr/>
        </p:nvSpPr>
        <p:spPr>
          <a:xfrm>
            <a:off x="5251375" y="2467325"/>
            <a:ext cx="3840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+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074dc9619b_0_45"/>
          <p:cNvSpPr txBox="1"/>
          <p:nvPr/>
        </p:nvSpPr>
        <p:spPr>
          <a:xfrm>
            <a:off x="7318250" y="2467325"/>
            <a:ext cx="47214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→       C</a:t>
            </a:r>
            <a:r>
              <a:rPr lang="fr-FR" sz="1366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9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lang="fr-FR"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10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lang="fr-FR"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</a:t>
            </a:r>
            <a:r>
              <a:rPr lang="fr-FR" sz="27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)  +   C</a:t>
            </a:r>
            <a:r>
              <a:rPr lang="fr-FR" sz="1366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lang="fr-FR"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lang="fr-FR" sz="13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</a:t>
            </a:r>
            <a:r>
              <a:rPr lang="fr-FR" sz="27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lang="fr-FR" sz="2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)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1074dc9619b_0_45"/>
          <p:cNvPicPr preferRelativeResize="0"/>
          <p:nvPr/>
        </p:nvPicPr>
        <p:blipFill rotWithShape="1">
          <a:blip r:embed="rId7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074dc9619b_0_45"/>
          <p:cNvSpPr txBox="1"/>
          <p:nvPr/>
        </p:nvSpPr>
        <p:spPr>
          <a:xfrm>
            <a:off x="378450" y="156175"/>
            <a:ext cx="1025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Fil conducteur : synthèse d’une espèce chimique, l’éthanoate de benzyle.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03" name="Google Shape;203;g1074dc9619b_0_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1076d4aabbc_0_4"/>
          <p:cNvPicPr preferRelativeResize="0"/>
          <p:nvPr/>
        </p:nvPicPr>
        <p:blipFill rotWithShape="1">
          <a:blip r:embed="rId3">
            <a:alphaModFix/>
          </a:blip>
          <a:srcRect b="57745"/>
          <a:stretch/>
        </p:blipFill>
        <p:spPr>
          <a:xfrm>
            <a:off x="430656" y="1832800"/>
            <a:ext cx="10108144" cy="324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076d4aabbc_0_4"/>
          <p:cNvPicPr preferRelativeResize="0"/>
          <p:nvPr/>
        </p:nvPicPr>
        <p:blipFill rotWithShape="1">
          <a:blip r:embed="rId3">
            <a:alphaModFix/>
          </a:blip>
          <a:srcRect t="81521"/>
          <a:stretch/>
        </p:blipFill>
        <p:spPr>
          <a:xfrm>
            <a:off x="470475" y="5035625"/>
            <a:ext cx="10108151" cy="1419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1076d4aabbc_0_4"/>
          <p:cNvSpPr txBox="1"/>
          <p:nvPr/>
        </p:nvSpPr>
        <p:spPr>
          <a:xfrm>
            <a:off x="855425" y="4040275"/>
            <a:ext cx="16047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/>
              <a:t>Anhydride éthanoïque</a:t>
            </a:r>
            <a:endParaRPr sz="1700"/>
          </a:p>
        </p:txBody>
      </p:sp>
      <p:pic>
        <p:nvPicPr>
          <p:cNvPr id="211" name="Google Shape;211;g1076d4aabbc_0_4"/>
          <p:cNvPicPr preferRelativeResize="0"/>
          <p:nvPr/>
        </p:nvPicPr>
        <p:blipFill rotWithShape="1">
          <a:blip r:embed="rId4">
            <a:alphaModFix/>
          </a:blip>
          <a:srcRect l="4619" r="80092"/>
          <a:stretch/>
        </p:blipFill>
        <p:spPr>
          <a:xfrm>
            <a:off x="10538800" y="2939725"/>
            <a:ext cx="1047499" cy="10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076d4aabbc_0_4"/>
          <p:cNvPicPr preferRelativeResize="0"/>
          <p:nvPr/>
        </p:nvPicPr>
        <p:blipFill rotWithShape="1">
          <a:blip r:embed="rId4">
            <a:alphaModFix/>
          </a:blip>
          <a:srcRect l="26157" r="54488"/>
          <a:stretch/>
        </p:blipFill>
        <p:spPr>
          <a:xfrm>
            <a:off x="10574238" y="4040275"/>
            <a:ext cx="1326075" cy="10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076d4aabbc_0_4"/>
          <p:cNvPicPr preferRelativeResize="0"/>
          <p:nvPr/>
        </p:nvPicPr>
        <p:blipFill rotWithShape="1">
          <a:blip r:embed="rId5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076d4aabbc_0_4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1 : Prélèvement des réactifs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15" name="Google Shape;215;g1076d4aabbc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1076d4aabbc_0_26"/>
          <p:cNvPicPr preferRelativeResize="0"/>
          <p:nvPr/>
        </p:nvPicPr>
        <p:blipFill rotWithShape="1">
          <a:blip r:embed="rId3">
            <a:alphaModFix/>
          </a:blip>
          <a:srcRect b="57745"/>
          <a:stretch/>
        </p:blipFill>
        <p:spPr>
          <a:xfrm>
            <a:off x="299701" y="1440075"/>
            <a:ext cx="8722930" cy="279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076d4aabbc_0_26"/>
          <p:cNvPicPr preferRelativeResize="0"/>
          <p:nvPr/>
        </p:nvPicPr>
        <p:blipFill rotWithShape="1">
          <a:blip r:embed="rId3">
            <a:alphaModFix/>
          </a:blip>
          <a:srcRect t="81521"/>
          <a:stretch/>
        </p:blipFill>
        <p:spPr>
          <a:xfrm>
            <a:off x="334063" y="4200930"/>
            <a:ext cx="8722937" cy="12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076d4aabbc_0_26"/>
          <p:cNvSpPr txBox="1"/>
          <p:nvPr/>
        </p:nvSpPr>
        <p:spPr>
          <a:xfrm>
            <a:off x="666260" y="4028732"/>
            <a:ext cx="13848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/>
              <a:t>Anhydride éthanoïque</a:t>
            </a:r>
            <a:endParaRPr sz="1700"/>
          </a:p>
        </p:txBody>
      </p:sp>
      <p:sp>
        <p:nvSpPr>
          <p:cNvPr id="223" name="Google Shape;223;g1076d4aabbc_0_26"/>
          <p:cNvSpPr txBox="1">
            <a:spLocks noGrp="1"/>
          </p:cNvSpPr>
          <p:nvPr>
            <p:ph type="title"/>
          </p:nvPr>
        </p:nvSpPr>
        <p:spPr>
          <a:xfrm>
            <a:off x="299700" y="5634000"/>
            <a:ext cx="11643300" cy="1004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7F6000"/>
                </a:solidFill>
                <a:latin typeface="EB Garamond"/>
                <a:ea typeface="EB Garamond"/>
                <a:cs typeface="EB Garamond"/>
                <a:sym typeface="EB Garamond"/>
              </a:rPr>
              <a:t>gants, lunettes, travail sous la hotte</a:t>
            </a:r>
            <a:endParaRPr sz="3200" b="1">
              <a:solidFill>
                <a:srgbClr val="7F6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7F6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4" name="Google Shape;224;g1076d4aabbc_0_26"/>
          <p:cNvSpPr txBox="1">
            <a:spLocks noGrp="1"/>
          </p:cNvSpPr>
          <p:nvPr>
            <p:ph type="title"/>
          </p:nvPr>
        </p:nvSpPr>
        <p:spPr>
          <a:xfrm>
            <a:off x="9065775" y="2599450"/>
            <a:ext cx="1704000" cy="480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rgbClr val="7F6000"/>
                </a:solidFill>
                <a:latin typeface="EB Garamond"/>
                <a:ea typeface="EB Garamond"/>
                <a:cs typeface="EB Garamond"/>
                <a:sym typeface="EB Garamond"/>
              </a:rPr>
              <a:t>nocifs et irritant</a:t>
            </a:r>
            <a:endParaRPr sz="1700">
              <a:solidFill>
                <a:srgbClr val="7F6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5" name="Google Shape;225;g1076d4aabbc_0_26"/>
          <p:cNvSpPr txBox="1">
            <a:spLocks noGrp="1"/>
          </p:cNvSpPr>
          <p:nvPr>
            <p:ph type="title"/>
          </p:nvPr>
        </p:nvSpPr>
        <p:spPr>
          <a:xfrm>
            <a:off x="9065775" y="3456925"/>
            <a:ext cx="1016100" cy="480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rgbClr val="7F6000"/>
                </a:solidFill>
                <a:latin typeface="EB Garamond"/>
                <a:ea typeface="EB Garamond"/>
                <a:cs typeface="EB Garamond"/>
                <a:sym typeface="EB Garamond"/>
              </a:rPr>
              <a:t>corrosif</a:t>
            </a:r>
            <a:endParaRPr sz="1700">
              <a:solidFill>
                <a:srgbClr val="7F6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26" name="Google Shape;226;g1076d4aabbc_0_26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076d4aabbc_0_26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1 : Prélèvement des réactifs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28" name="Google Shape;228;g1076d4aabbc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076d4aabbc_0_26"/>
          <p:cNvSpPr txBox="1">
            <a:spLocks noGrp="1"/>
          </p:cNvSpPr>
          <p:nvPr>
            <p:ph type="title"/>
          </p:nvPr>
        </p:nvSpPr>
        <p:spPr>
          <a:xfrm>
            <a:off x="9065775" y="4215350"/>
            <a:ext cx="3067500" cy="1080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rgbClr val="7F6000"/>
                </a:solidFill>
                <a:latin typeface="EB Garamond"/>
                <a:ea typeface="EB Garamond"/>
                <a:cs typeface="EB Garamond"/>
                <a:sym typeface="EB Garamond"/>
              </a:rPr>
              <a:t>Toxique pour l’environnement</a:t>
            </a:r>
            <a:endParaRPr sz="1700" b="1">
              <a:solidFill>
                <a:srgbClr val="7F6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solidFill>
                  <a:srgbClr val="7F6000"/>
                </a:solidFill>
                <a:latin typeface="EB Garamond"/>
                <a:ea typeface="EB Garamond"/>
                <a:cs typeface="EB Garamond"/>
                <a:sym typeface="EB Garamond"/>
              </a:rPr>
              <a:t>CMR</a:t>
            </a:r>
            <a:endParaRPr sz="1700" b="1">
              <a:solidFill>
                <a:srgbClr val="7F6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1074dc9619b_0_158"/>
          <p:cNvPicPr preferRelativeResize="0"/>
          <p:nvPr/>
        </p:nvPicPr>
        <p:blipFill rotWithShape="1">
          <a:blip r:embed="rId3">
            <a:alphaModFix/>
          </a:blip>
          <a:srcRect l="4619" r="53838"/>
          <a:stretch/>
        </p:blipFill>
        <p:spPr>
          <a:xfrm>
            <a:off x="7799622" y="2551464"/>
            <a:ext cx="2802542" cy="96698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074dc9619b_0_158"/>
          <p:cNvSpPr txBox="1">
            <a:spLocks noGrp="1"/>
          </p:cNvSpPr>
          <p:nvPr>
            <p:ph type="title"/>
          </p:nvPr>
        </p:nvSpPr>
        <p:spPr>
          <a:xfrm>
            <a:off x="7470450" y="1751595"/>
            <a:ext cx="17811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Alcool benzylique</a:t>
            </a: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2"/>
              <a:buFont typeface="Calibri"/>
              <a:buNone/>
            </a:pP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6" name="Google Shape;236;g1074dc9619b_0_158"/>
          <p:cNvSpPr txBox="1">
            <a:spLocks noGrp="1"/>
          </p:cNvSpPr>
          <p:nvPr>
            <p:ph type="title"/>
          </p:nvPr>
        </p:nvSpPr>
        <p:spPr>
          <a:xfrm>
            <a:off x="9251375" y="1710200"/>
            <a:ext cx="17811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Anhydride éthanoïque</a:t>
            </a: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2"/>
              <a:buFont typeface="Calibri"/>
              <a:buNone/>
            </a:pP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7" name="Google Shape;237;g1074dc9619b_0_158"/>
          <p:cNvPicPr preferRelativeResize="0"/>
          <p:nvPr/>
        </p:nvPicPr>
        <p:blipFill rotWithShape="1">
          <a:blip r:embed="rId4">
            <a:alphaModFix/>
          </a:blip>
          <a:srcRect b="77762"/>
          <a:stretch/>
        </p:blipFill>
        <p:spPr>
          <a:xfrm>
            <a:off x="299700" y="1948971"/>
            <a:ext cx="5252949" cy="98125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g1074dc9619b_0_158"/>
          <p:cNvPicPr preferRelativeResize="0"/>
          <p:nvPr/>
        </p:nvPicPr>
        <p:blipFill rotWithShape="1">
          <a:blip r:embed="rId5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074dc9619b_0_158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1 : Prélèvement des réactifs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40" name="Google Shape;240;g1074dc9619b_0_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1074dc9619b_0_197"/>
          <p:cNvPicPr preferRelativeResize="0"/>
          <p:nvPr/>
        </p:nvPicPr>
        <p:blipFill rotWithShape="1">
          <a:blip r:embed="rId3">
            <a:alphaModFix/>
          </a:blip>
          <a:srcRect l="4619" r="53838"/>
          <a:stretch/>
        </p:blipFill>
        <p:spPr>
          <a:xfrm>
            <a:off x="7799622" y="2551464"/>
            <a:ext cx="2802542" cy="96698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074dc9619b_0_197"/>
          <p:cNvSpPr txBox="1">
            <a:spLocks noGrp="1"/>
          </p:cNvSpPr>
          <p:nvPr>
            <p:ph type="title"/>
          </p:nvPr>
        </p:nvSpPr>
        <p:spPr>
          <a:xfrm>
            <a:off x="7470450" y="1751595"/>
            <a:ext cx="17811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Alcool benzylique</a:t>
            </a: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2"/>
              <a:buFont typeface="Calibri"/>
              <a:buNone/>
            </a:pP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7" name="Google Shape;247;g1074dc9619b_0_197"/>
          <p:cNvSpPr txBox="1">
            <a:spLocks noGrp="1"/>
          </p:cNvSpPr>
          <p:nvPr>
            <p:ph type="title"/>
          </p:nvPr>
        </p:nvSpPr>
        <p:spPr>
          <a:xfrm>
            <a:off x="9251375" y="1710200"/>
            <a:ext cx="17811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Anhydride éthanoïque</a:t>
            </a: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2"/>
              <a:buFont typeface="Calibri"/>
              <a:buNone/>
            </a:pP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48" name="Google Shape;248;g1074dc9619b_0_197"/>
          <p:cNvPicPr preferRelativeResize="0"/>
          <p:nvPr/>
        </p:nvPicPr>
        <p:blipFill rotWithShape="1">
          <a:blip r:embed="rId4">
            <a:alphaModFix/>
          </a:blip>
          <a:srcRect b="77762"/>
          <a:stretch/>
        </p:blipFill>
        <p:spPr>
          <a:xfrm>
            <a:off x="299700" y="1948971"/>
            <a:ext cx="5252949" cy="98125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g1074dc9619b_0_197"/>
          <p:cNvPicPr preferRelativeResize="0"/>
          <p:nvPr/>
        </p:nvPicPr>
        <p:blipFill rotWithShape="1">
          <a:blip r:embed="rId5">
            <a:alphaModFix/>
          </a:blip>
          <a:srcRect l="1236" t="3929" r="26041"/>
          <a:stretch/>
        </p:blipFill>
        <p:spPr>
          <a:xfrm>
            <a:off x="0" y="4485775"/>
            <a:ext cx="6246702" cy="23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074dc9619b_0_197"/>
          <p:cNvSpPr/>
          <p:nvPr/>
        </p:nvSpPr>
        <p:spPr>
          <a:xfrm>
            <a:off x="3235200" y="4599675"/>
            <a:ext cx="1535700" cy="21240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g1074dc9619b_0_197"/>
          <p:cNvPicPr preferRelativeResize="0"/>
          <p:nvPr/>
        </p:nvPicPr>
        <p:blipFill rotWithShape="1">
          <a:blip r:embed="rId6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074dc9619b_0_197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1 : Prélèvement des réactifs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53" name="Google Shape;253;g1074dc9619b_0_1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1074dc9619b_0_184"/>
          <p:cNvPicPr preferRelativeResize="0"/>
          <p:nvPr/>
        </p:nvPicPr>
        <p:blipFill rotWithShape="1">
          <a:blip r:embed="rId3">
            <a:alphaModFix/>
          </a:blip>
          <a:srcRect l="4619" r="80812"/>
          <a:stretch/>
        </p:blipFill>
        <p:spPr>
          <a:xfrm>
            <a:off x="6305923" y="2537100"/>
            <a:ext cx="982774" cy="9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1074dc9619b_0_184"/>
          <p:cNvSpPr txBox="1">
            <a:spLocks noGrp="1"/>
          </p:cNvSpPr>
          <p:nvPr>
            <p:ph type="title"/>
          </p:nvPr>
        </p:nvSpPr>
        <p:spPr>
          <a:xfrm>
            <a:off x="6307575" y="1606370"/>
            <a:ext cx="17811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Alcool benzylique</a:t>
            </a:r>
            <a:endParaRPr sz="27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2"/>
              <a:buFont typeface="Calibri"/>
              <a:buNone/>
            </a:pPr>
            <a:endParaRPr sz="27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0" name="Google Shape;260;g1074dc9619b_0_184"/>
          <p:cNvSpPr txBox="1">
            <a:spLocks noGrp="1"/>
          </p:cNvSpPr>
          <p:nvPr>
            <p:ph type="title"/>
          </p:nvPr>
        </p:nvSpPr>
        <p:spPr>
          <a:xfrm>
            <a:off x="10410900" y="1565125"/>
            <a:ext cx="17811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Anhydride éthanoïque</a:t>
            </a:r>
            <a:endParaRPr sz="27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2"/>
              <a:buFont typeface="Calibri"/>
              <a:buNone/>
            </a:pPr>
            <a:endParaRPr sz="27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61" name="Google Shape;261;g1074dc9619b_0_184"/>
          <p:cNvPicPr preferRelativeResize="0"/>
          <p:nvPr/>
        </p:nvPicPr>
        <p:blipFill rotWithShape="1">
          <a:blip r:embed="rId4">
            <a:alphaModFix/>
          </a:blip>
          <a:srcRect b="77762"/>
          <a:stretch/>
        </p:blipFill>
        <p:spPr>
          <a:xfrm>
            <a:off x="299700" y="1948971"/>
            <a:ext cx="5252949" cy="98125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2" name="Google Shape;262;g1074dc9619b_0_184"/>
          <p:cNvPicPr preferRelativeResize="0"/>
          <p:nvPr/>
        </p:nvPicPr>
        <p:blipFill rotWithShape="1">
          <a:blip r:embed="rId5">
            <a:alphaModFix/>
          </a:blip>
          <a:srcRect l="1236" t="3929" r="26041"/>
          <a:stretch/>
        </p:blipFill>
        <p:spPr>
          <a:xfrm>
            <a:off x="0" y="4485775"/>
            <a:ext cx="6246702" cy="23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074dc9619b_0_184"/>
          <p:cNvSpPr/>
          <p:nvPr/>
        </p:nvSpPr>
        <p:spPr>
          <a:xfrm>
            <a:off x="3235200" y="4599675"/>
            <a:ext cx="1535700" cy="21240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g1074dc9619b_0_184"/>
          <p:cNvPicPr preferRelativeResize="0"/>
          <p:nvPr/>
        </p:nvPicPr>
        <p:blipFill rotWithShape="1">
          <a:blip r:embed="rId3">
            <a:alphaModFix/>
          </a:blip>
          <a:srcRect l="26651" r="53838"/>
          <a:stretch/>
        </p:blipFill>
        <p:spPr>
          <a:xfrm>
            <a:off x="10872269" y="2384700"/>
            <a:ext cx="1316174" cy="9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074dc9619b_0_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6698" y="3074602"/>
            <a:ext cx="5945299" cy="379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074dc9619b_0_184"/>
          <p:cNvSpPr txBox="1">
            <a:spLocks noGrp="1"/>
          </p:cNvSpPr>
          <p:nvPr>
            <p:ph type="title"/>
          </p:nvPr>
        </p:nvSpPr>
        <p:spPr>
          <a:xfrm>
            <a:off x="8240050" y="1606375"/>
            <a:ext cx="19530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Cyclohexane</a:t>
            </a:r>
            <a:endParaRPr sz="27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C</a:t>
            </a:r>
            <a:r>
              <a:rPr lang="fr-FR" sz="1366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6</a:t>
            </a:r>
            <a:r>
              <a:rPr lang="fr-FR" sz="27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lang="fr-FR" sz="13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12</a:t>
            </a:r>
            <a:r>
              <a:rPr lang="fr-FR" sz="27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(</a:t>
            </a:r>
            <a:r>
              <a:rPr lang="fr-FR" sz="2700" i="1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lang="fr-FR" sz="27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)</a:t>
            </a:r>
            <a:endParaRPr sz="27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2"/>
              <a:buFont typeface="Calibri"/>
              <a:buNone/>
            </a:pPr>
            <a:endParaRPr sz="2700">
              <a:solidFill>
                <a:srgbClr val="1155CC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67" name="Google Shape;267;g1074dc9619b_0_1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13194" y="2482569"/>
            <a:ext cx="1097700" cy="10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074dc9619b_0_184"/>
          <p:cNvPicPr preferRelativeResize="0"/>
          <p:nvPr/>
        </p:nvPicPr>
        <p:blipFill rotWithShape="1">
          <a:blip r:embed="rId8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1074dc9619b_0_184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1 : Prélèvement des réactifs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70" name="Google Shape;270;g1074dc9619b_0_1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1074dc9619b_0_232"/>
          <p:cNvPicPr preferRelativeResize="0"/>
          <p:nvPr/>
        </p:nvPicPr>
        <p:blipFill rotWithShape="1">
          <a:blip r:embed="rId3">
            <a:alphaModFix/>
          </a:blip>
          <a:srcRect b="72540"/>
          <a:stretch/>
        </p:blipFill>
        <p:spPr>
          <a:xfrm>
            <a:off x="299700" y="1948976"/>
            <a:ext cx="5252949" cy="1211674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6" name="Google Shape;276;g1074dc9619b_0_232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074dc9619b_0_232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2 : La transformation chimique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78" name="Google Shape;278;g1074dc9619b_0_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74dc9619b_0_253"/>
          <p:cNvSpPr txBox="1">
            <a:spLocks noGrp="1"/>
          </p:cNvSpPr>
          <p:nvPr>
            <p:ph type="title"/>
          </p:nvPr>
        </p:nvSpPr>
        <p:spPr>
          <a:xfrm>
            <a:off x="378450" y="1953250"/>
            <a:ext cx="62901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FR" sz="1929" i="1">
                <a:latin typeface="EB Garamond"/>
                <a:ea typeface="EB Garamond"/>
                <a:cs typeface="EB Garamond"/>
                <a:sym typeface="EB Garamond"/>
              </a:rPr>
              <a:t>Rôle du chauffage</a:t>
            </a:r>
            <a:r>
              <a:rPr lang="fr-FR" sz="1929">
                <a:latin typeface="EB Garamond"/>
                <a:ea typeface="EB Garamond"/>
                <a:cs typeface="EB Garamond"/>
                <a:sym typeface="EB Garamond"/>
              </a:rPr>
              <a:t> : permet ou accélère la transformation chimique en apportant de l’énergie thermique qui favorisent la rencontre entre le produits et les réactifs </a:t>
            </a:r>
            <a:endParaRPr sz="19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1929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84" name="Google Shape;284;g1074dc9619b_0_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950" y="1728425"/>
            <a:ext cx="5218650" cy="4672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074dc9619b_0_253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074dc9619b_0_253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2 : La transformation chimique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87" name="Google Shape;287;g1074dc9619b_0_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1dc8c2159_0_0"/>
          <p:cNvSpPr txBox="1">
            <a:spLocks noGrp="1"/>
          </p:cNvSpPr>
          <p:nvPr>
            <p:ph type="title"/>
          </p:nvPr>
        </p:nvSpPr>
        <p:spPr>
          <a:xfrm>
            <a:off x="5673188" y="5285075"/>
            <a:ext cx="6193200" cy="1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-FR" sz="1510" i="1" u="sng">
                <a:latin typeface="Arial"/>
                <a:ea typeface="Arial"/>
                <a:cs typeface="Arial"/>
                <a:sym typeface="Arial"/>
              </a:rPr>
              <a:t>Extrait : Bulletin officiel de l’éducation nationale, Ministère de l'Éducation nationale et de la Jeunesse.</a:t>
            </a:r>
            <a:endParaRPr sz="1510" i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510" i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1629" i="1" u="sng"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98" name="Google Shape;98;g111dc8c2159_0_0"/>
          <p:cNvGraphicFramePr/>
          <p:nvPr/>
        </p:nvGraphicFramePr>
        <p:xfrm>
          <a:off x="260400" y="2057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{1DD47B34-6301-47D5-842A-839273C278D1}</a:tableStyleId>
              </a:tblPr>
              <a:tblGrid>
                <a:gridCol w="162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Calibri"/>
                        <a:buNone/>
                      </a:pPr>
                      <a:r>
                        <a:rPr lang="fr-FR" sz="2200" b="1" u="none" strike="noStrike" cap="none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</a:t>
                      </a:r>
                      <a:r>
                        <a:rPr lang="fr-FR" sz="2200" b="1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iveau</a:t>
                      </a:r>
                      <a:endParaRPr sz="1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lang="fr-FR" sz="22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Notion</a:t>
                      </a:r>
                      <a:endParaRPr sz="9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200" b="1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Première</a:t>
                      </a:r>
                      <a:endParaRPr sz="2200" b="1">
                        <a:solidFill>
                          <a:srgbClr val="4472C4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200" b="1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Spécialité</a:t>
                      </a:r>
                      <a:endParaRPr sz="2200" b="1">
                        <a:solidFill>
                          <a:srgbClr val="4472C4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683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2200"/>
                        <a:buFont typeface="EB Garamond"/>
                        <a:buChar char="●"/>
                      </a:pPr>
                      <a:r>
                        <a:rPr lang="fr-FR" sz="2200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 </a:t>
                      </a:r>
                      <a:r>
                        <a:rPr lang="fr-FR" sz="2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Déterminer le réactif limitant d’une réaction chimique.</a:t>
                      </a:r>
                      <a:endParaRPr sz="2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457200" lvl="0" indent="-3683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2200"/>
                        <a:buFont typeface="EB Garamond"/>
                        <a:buChar char="●"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Modéliser une transformation par une réaction chimique</a:t>
                      </a:r>
                      <a:endParaRPr sz="2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457200" lvl="0" indent="-3683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2200"/>
                        <a:buFont typeface="EB Garamond"/>
                        <a:buChar char="●"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Montage à reflux et chromatographie sur couche mince</a:t>
                      </a:r>
                      <a:endParaRPr sz="2200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9" name="Google Shape;99;g111dc8c2159_0_0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4740098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11dc8c2159_0_0"/>
          <p:cNvSpPr txBox="1">
            <a:spLocks noGrp="1"/>
          </p:cNvSpPr>
          <p:nvPr>
            <p:ph type="title"/>
          </p:nvPr>
        </p:nvSpPr>
        <p:spPr>
          <a:xfrm>
            <a:off x="1932225" y="156175"/>
            <a:ext cx="196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Prérequis</a:t>
            </a:r>
            <a:endParaRPr sz="3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1" name="Google Shape;101;g111dc8c2159_0_0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5576175" y="338550"/>
            <a:ext cx="6290226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11dc8c2159_0_0"/>
          <p:cNvSpPr txBox="1">
            <a:spLocks noGrp="1"/>
          </p:cNvSpPr>
          <p:nvPr>
            <p:ph type="title"/>
          </p:nvPr>
        </p:nvSpPr>
        <p:spPr>
          <a:xfrm>
            <a:off x="7208700" y="186150"/>
            <a:ext cx="457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Attendus du programme</a:t>
            </a:r>
            <a:endParaRPr sz="3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3" name="Google Shape;103;g111dc8c215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175" y="2195570"/>
            <a:ext cx="6290226" cy="296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11dc8c215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750" y="484462"/>
            <a:ext cx="955050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11dc8c215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225" y="454487"/>
            <a:ext cx="955050" cy="7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74dc9619b_0_286"/>
          <p:cNvSpPr txBox="1">
            <a:spLocks noGrp="1"/>
          </p:cNvSpPr>
          <p:nvPr>
            <p:ph type="title"/>
          </p:nvPr>
        </p:nvSpPr>
        <p:spPr>
          <a:xfrm>
            <a:off x="378450" y="1953250"/>
            <a:ext cx="62901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FR" sz="1929" i="1">
                <a:latin typeface="EB Garamond"/>
                <a:ea typeface="EB Garamond"/>
                <a:cs typeface="EB Garamond"/>
                <a:sym typeface="EB Garamond"/>
              </a:rPr>
              <a:t>Rôle du chauffage</a:t>
            </a:r>
            <a:r>
              <a:rPr lang="fr-FR" sz="1929">
                <a:latin typeface="EB Garamond"/>
                <a:ea typeface="EB Garamond"/>
                <a:cs typeface="EB Garamond"/>
                <a:sym typeface="EB Garamond"/>
              </a:rPr>
              <a:t> : permet ou accélère la transformation chimique en apportant de l’énergie thermique qui favorisent la rencontre entre le produits et les réactifs </a:t>
            </a:r>
            <a:endParaRPr sz="19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1929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3" name="Google Shape;293;g1074dc9619b_0_286"/>
          <p:cNvSpPr txBox="1">
            <a:spLocks noGrp="1"/>
          </p:cNvSpPr>
          <p:nvPr>
            <p:ph type="title"/>
          </p:nvPr>
        </p:nvSpPr>
        <p:spPr>
          <a:xfrm>
            <a:off x="378450" y="3172450"/>
            <a:ext cx="62901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FR" sz="1929" i="1">
                <a:latin typeface="EB Garamond"/>
                <a:ea typeface="EB Garamond"/>
                <a:cs typeface="EB Garamond"/>
                <a:sym typeface="EB Garamond"/>
              </a:rPr>
              <a:t>Rôle du solvant</a:t>
            </a:r>
            <a:r>
              <a:rPr lang="fr-FR" sz="1929">
                <a:latin typeface="EB Garamond"/>
                <a:ea typeface="EB Garamond"/>
                <a:cs typeface="EB Garamond"/>
                <a:sym typeface="EB Garamond"/>
              </a:rPr>
              <a:t> : Favorise la rencontre des réactifs (bonne solubilité)</a:t>
            </a:r>
            <a:endParaRPr sz="19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1929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94" name="Google Shape;294;g1074dc9619b_0_286"/>
          <p:cNvPicPr preferRelativeResize="0"/>
          <p:nvPr/>
        </p:nvPicPr>
        <p:blipFill rotWithShape="1">
          <a:blip r:embed="rId3">
            <a:alphaModFix/>
          </a:blip>
          <a:srcRect l="1232" t="3827" r="79411"/>
          <a:stretch/>
        </p:blipFill>
        <p:spPr>
          <a:xfrm>
            <a:off x="732175" y="4298325"/>
            <a:ext cx="2042680" cy="22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074dc9619b_0_286"/>
          <p:cNvPicPr preferRelativeResize="0"/>
          <p:nvPr/>
        </p:nvPicPr>
        <p:blipFill rotWithShape="1">
          <a:blip r:embed="rId3">
            <a:alphaModFix/>
          </a:blip>
          <a:srcRect l="73770" t="10076" r="2218" b="1918"/>
          <a:stretch/>
        </p:blipFill>
        <p:spPr>
          <a:xfrm>
            <a:off x="2774853" y="4324814"/>
            <a:ext cx="2703872" cy="220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074dc9619b_0_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950" y="1728425"/>
            <a:ext cx="5218650" cy="4672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074dc9619b_0_286"/>
          <p:cNvPicPr preferRelativeResize="0"/>
          <p:nvPr/>
        </p:nvPicPr>
        <p:blipFill rotWithShape="1">
          <a:blip r:embed="rId5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074dc9619b_0_286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2 : La transformation chimique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99" name="Google Shape;299;g1074dc9619b_0_2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1074dc9619b_0_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350" y="1562775"/>
            <a:ext cx="9413593" cy="49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1074dc9619b_0_312"/>
          <p:cNvSpPr txBox="1">
            <a:spLocks noGrp="1"/>
          </p:cNvSpPr>
          <p:nvPr>
            <p:ph type="title"/>
          </p:nvPr>
        </p:nvSpPr>
        <p:spPr>
          <a:xfrm>
            <a:off x="-1124925" y="6177475"/>
            <a:ext cx="62901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fr-FR" sz="1929" i="1">
                <a:latin typeface="EB Garamond"/>
                <a:ea typeface="EB Garamond"/>
                <a:cs typeface="EB Garamond"/>
                <a:sym typeface="EB Garamond"/>
              </a:rPr>
              <a:t>Physique Chimie Spécialité 1ère, Hatier</a:t>
            </a:r>
            <a:endParaRPr sz="1929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06" name="Google Shape;306;g1074dc9619b_0_312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074dc9619b_0_312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3 : Extraction d’un solide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08" name="Google Shape;308;g1074dc9619b_0_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107becae8d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100" y="1576025"/>
            <a:ext cx="8547427" cy="49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07becae8d4_0_1"/>
          <p:cNvSpPr txBox="1">
            <a:spLocks noGrp="1"/>
          </p:cNvSpPr>
          <p:nvPr>
            <p:ph type="title"/>
          </p:nvPr>
        </p:nvSpPr>
        <p:spPr>
          <a:xfrm>
            <a:off x="-1124925" y="6177475"/>
            <a:ext cx="62901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fr-FR" sz="1929" i="1">
                <a:latin typeface="EB Garamond"/>
                <a:ea typeface="EB Garamond"/>
                <a:cs typeface="EB Garamond"/>
                <a:sym typeface="EB Garamond"/>
              </a:rPr>
              <a:t>Physique Chimie Spécialité 1ère, Hatier</a:t>
            </a:r>
            <a:endParaRPr sz="1929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15" name="Google Shape;315;g107becae8d4_0_1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07becae8d4_0_1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3 : Extraction d’un liquide d’un mélange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17" name="Google Shape;317;g107becae8d4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107becae8d4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525" y="1577675"/>
            <a:ext cx="7679199" cy="497717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07becae8d4_0_9"/>
          <p:cNvSpPr txBox="1">
            <a:spLocks noGrp="1"/>
          </p:cNvSpPr>
          <p:nvPr>
            <p:ph type="title"/>
          </p:nvPr>
        </p:nvSpPr>
        <p:spPr>
          <a:xfrm>
            <a:off x="-1124925" y="6177475"/>
            <a:ext cx="62901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fr-FR" sz="1929" i="1">
                <a:latin typeface="EB Garamond"/>
                <a:ea typeface="EB Garamond"/>
                <a:cs typeface="EB Garamond"/>
                <a:sym typeface="EB Garamond"/>
              </a:rPr>
              <a:t>Physique Chimie Spécialité 1ère, Hatier</a:t>
            </a:r>
            <a:endParaRPr sz="1929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24" name="Google Shape;324;g107becae8d4_0_9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107becae8d4_0_9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3 : Extraction d’un liquide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26" name="Google Shape;326;g107becae8d4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10779568a73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00" y="1948975"/>
            <a:ext cx="5252949" cy="4412549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2" name="Google Shape;332;g10779568a73_0_1"/>
          <p:cNvPicPr preferRelativeResize="0"/>
          <p:nvPr/>
        </p:nvPicPr>
        <p:blipFill rotWithShape="1">
          <a:blip r:embed="rId4">
            <a:alphaModFix/>
          </a:blip>
          <a:srcRect l="20426"/>
          <a:stretch/>
        </p:blipFill>
        <p:spPr>
          <a:xfrm>
            <a:off x="5784573" y="1666675"/>
            <a:ext cx="3984475" cy="49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10779568a73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0269" y="1872769"/>
            <a:ext cx="1097700" cy="10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10779568a73_0_1"/>
          <p:cNvPicPr preferRelativeResize="0"/>
          <p:nvPr/>
        </p:nvPicPr>
        <p:blipFill rotWithShape="1">
          <a:blip r:embed="rId6">
            <a:alphaModFix/>
          </a:blip>
          <a:srcRect l="53306" r="28809"/>
          <a:stretch/>
        </p:blipFill>
        <p:spPr>
          <a:xfrm>
            <a:off x="10031675" y="2914588"/>
            <a:ext cx="160465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10779568a73_0_1"/>
          <p:cNvSpPr/>
          <p:nvPr/>
        </p:nvSpPr>
        <p:spPr>
          <a:xfrm>
            <a:off x="9303025" y="2325750"/>
            <a:ext cx="715500" cy="17145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g10779568a73_0_1"/>
          <p:cNvPicPr preferRelativeResize="0"/>
          <p:nvPr/>
        </p:nvPicPr>
        <p:blipFill rotWithShape="1">
          <a:blip r:embed="rId7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10779568a73_0_1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3 : Extraction d’un liquide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38" name="Google Shape;338;g10779568a73_0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1074dc9619b_0_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375" y="1743325"/>
            <a:ext cx="8956824" cy="44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1074dc9619b_0_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7825" y="4174450"/>
            <a:ext cx="2576725" cy="12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1074dc9619b_0_331"/>
          <p:cNvPicPr preferRelativeResize="0"/>
          <p:nvPr/>
        </p:nvPicPr>
        <p:blipFill rotWithShape="1">
          <a:blip r:embed="rId5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074dc9619b_0_331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4 : Contrôle de pureté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47" name="Google Shape;347;g1074dc9619b_0_3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1076d4aabbc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375" y="1743325"/>
            <a:ext cx="8956824" cy="44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1076d4aabbc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7825" y="4174450"/>
            <a:ext cx="2576725" cy="12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1076d4aabbc_0_80"/>
          <p:cNvSpPr/>
          <p:nvPr/>
        </p:nvSpPr>
        <p:spPr>
          <a:xfrm>
            <a:off x="1684675" y="4711150"/>
            <a:ext cx="432300" cy="566400"/>
          </a:xfrm>
          <a:prstGeom prst="ellipse">
            <a:avLst/>
          </a:prstGeom>
          <a:noFill/>
          <a:ln w="28575" cap="flat" cmpd="sng">
            <a:solidFill>
              <a:srgbClr val="FFD9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1076d4aabbc_0_80"/>
          <p:cNvSpPr/>
          <p:nvPr/>
        </p:nvSpPr>
        <p:spPr>
          <a:xfrm>
            <a:off x="2701775" y="2040388"/>
            <a:ext cx="432300" cy="1671900"/>
          </a:xfrm>
          <a:prstGeom prst="ellipse">
            <a:avLst/>
          </a:prstGeom>
          <a:noFill/>
          <a:ln w="2857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1076d4aabbc_0_80"/>
          <p:cNvSpPr/>
          <p:nvPr/>
        </p:nvSpPr>
        <p:spPr>
          <a:xfrm rot="2544765">
            <a:off x="2363653" y="4493784"/>
            <a:ext cx="432342" cy="67293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1076d4aabbc_0_80"/>
          <p:cNvSpPr/>
          <p:nvPr/>
        </p:nvSpPr>
        <p:spPr>
          <a:xfrm>
            <a:off x="5236912" y="2163025"/>
            <a:ext cx="432300" cy="35430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1076d4aabbc_0_80"/>
          <p:cNvSpPr/>
          <p:nvPr/>
        </p:nvSpPr>
        <p:spPr>
          <a:xfrm rot="2321880">
            <a:off x="2215530" y="5000463"/>
            <a:ext cx="773013" cy="33827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1076d4aabbc_0_80"/>
          <p:cNvSpPr/>
          <p:nvPr/>
        </p:nvSpPr>
        <p:spPr>
          <a:xfrm>
            <a:off x="6828175" y="2133850"/>
            <a:ext cx="670800" cy="3543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1076d4aabbc_0_80"/>
          <p:cNvSpPr/>
          <p:nvPr/>
        </p:nvSpPr>
        <p:spPr>
          <a:xfrm>
            <a:off x="6261650" y="2315425"/>
            <a:ext cx="321900" cy="24804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76d4aabbc_0_80"/>
          <p:cNvSpPr/>
          <p:nvPr/>
        </p:nvSpPr>
        <p:spPr>
          <a:xfrm>
            <a:off x="3297350" y="4086550"/>
            <a:ext cx="1073400" cy="11379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g1076d4aabbc_0_80"/>
          <p:cNvPicPr preferRelativeResize="0"/>
          <p:nvPr/>
        </p:nvPicPr>
        <p:blipFill rotWithShape="1">
          <a:blip r:embed="rId5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1076d4aabbc_0_80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Etape 4 : Contrôle de pureté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64" name="Google Shape;364;g1076d4aabbc_0_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1072cd7978d_0_99"/>
          <p:cNvPicPr preferRelativeResize="0"/>
          <p:nvPr/>
        </p:nvPicPr>
        <p:blipFill rotWithShape="1">
          <a:blip r:embed="rId3">
            <a:alphaModFix/>
          </a:blip>
          <a:srcRect t="1846" r="596" b="81915"/>
          <a:stretch/>
        </p:blipFill>
        <p:spPr>
          <a:xfrm>
            <a:off x="152400" y="1510750"/>
            <a:ext cx="10133150" cy="18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1072cd7978d_0_99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1072cd7978d_0_99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Conclusion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72" name="Google Shape;372;g1072cd7978d_0_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1072cd7978d_0_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450" y="3198877"/>
            <a:ext cx="20574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107becae8d4_0_62"/>
          <p:cNvPicPr preferRelativeResize="0"/>
          <p:nvPr/>
        </p:nvPicPr>
        <p:blipFill rotWithShape="1">
          <a:blip r:embed="rId3">
            <a:alphaModFix/>
          </a:blip>
          <a:srcRect t="1647" b="49759"/>
          <a:stretch/>
        </p:blipFill>
        <p:spPr>
          <a:xfrm>
            <a:off x="299700" y="1576025"/>
            <a:ext cx="9838265" cy="52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107becae8d4_0_62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107becae8d4_0_62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Conclusion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81" name="Google Shape;381;g107becae8d4_0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107becae8d4_0_53"/>
          <p:cNvPicPr preferRelativeResize="0"/>
          <p:nvPr/>
        </p:nvPicPr>
        <p:blipFill rotWithShape="1">
          <a:blip r:embed="rId3">
            <a:alphaModFix/>
          </a:blip>
          <a:srcRect t="51407" b="28115"/>
          <a:stretch/>
        </p:blipFill>
        <p:spPr>
          <a:xfrm>
            <a:off x="299700" y="1576025"/>
            <a:ext cx="9838277" cy="22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107becae8d4_0_53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107becae8d4_0_53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Conclusion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89" name="Google Shape;389;g107becae8d4_0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c1b50bf17_0_0"/>
          <p:cNvSpPr txBox="1">
            <a:spLocks noGrp="1"/>
          </p:cNvSpPr>
          <p:nvPr>
            <p:ph type="title"/>
          </p:nvPr>
        </p:nvSpPr>
        <p:spPr>
          <a:xfrm>
            <a:off x="184600" y="6386925"/>
            <a:ext cx="1193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-FR" sz="2010">
                <a:latin typeface="Arial"/>
                <a:ea typeface="Arial"/>
                <a:cs typeface="Arial"/>
                <a:sym typeface="Arial"/>
              </a:rPr>
              <a:t>Extrait : </a:t>
            </a:r>
            <a:r>
              <a:rPr lang="fr-FR" sz="2010" i="1">
                <a:latin typeface="Arial"/>
                <a:ea typeface="Arial"/>
                <a:cs typeface="Arial"/>
                <a:sym typeface="Arial"/>
              </a:rPr>
              <a:t>Bulletin officiel de l’éducation nationale, Ministère de l'Éducation nationale et de la Jeunesse.</a:t>
            </a:r>
            <a:endParaRPr sz="201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201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2130"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111" name="Google Shape;111;g10c1b50bf17_0_0"/>
          <p:cNvGraphicFramePr/>
          <p:nvPr/>
        </p:nvGraphicFramePr>
        <p:xfrm>
          <a:off x="952500" y="172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{228E1DEA-4741-45C7-A962-D6DECB264C15}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7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Notion</a:t>
                      </a:r>
                      <a:endParaRPr sz="6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7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Spectroscopie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7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Dosage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7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Titrage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7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Incertitude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solidFill>
                          <a:schemeClr val="accen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7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Première </a:t>
                      </a:r>
                      <a:endParaRPr sz="2700" b="1">
                        <a:solidFill>
                          <a:schemeClr val="accen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7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Spécialité</a:t>
                      </a:r>
                      <a:endParaRPr sz="2700" b="1">
                        <a:solidFill>
                          <a:schemeClr val="accen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solidFill>
                          <a:schemeClr val="accen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7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Terminale</a:t>
                      </a:r>
                      <a:endParaRPr sz="2700" b="1">
                        <a:solidFill>
                          <a:schemeClr val="accen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700" b="1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Spécialité</a:t>
                      </a:r>
                      <a:endParaRPr sz="2700" b="1">
                        <a:solidFill>
                          <a:schemeClr val="accent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" name="Google Shape;112;g10c1b50bf17_0_0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0c1b50bf17_0_0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4" name="Google Shape;114;g10c1b50bf1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g107becae8d4_0_71"/>
          <p:cNvPicPr preferRelativeResize="0"/>
          <p:nvPr/>
        </p:nvPicPr>
        <p:blipFill rotWithShape="1">
          <a:blip r:embed="rId3">
            <a:alphaModFix/>
          </a:blip>
          <a:srcRect t="51406"/>
          <a:stretch/>
        </p:blipFill>
        <p:spPr>
          <a:xfrm>
            <a:off x="1149625" y="1576025"/>
            <a:ext cx="8433999" cy="452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07becae8d4_0_71"/>
          <p:cNvPicPr preferRelativeResize="0"/>
          <p:nvPr/>
        </p:nvPicPr>
        <p:blipFill rotWithShape="1">
          <a:blip r:embed="rId4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107becae8d4_0_71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Conclusion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97" name="Google Shape;397;g107becae8d4_0_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ab8db14a7_0_23"/>
          <p:cNvSpPr txBox="1">
            <a:spLocks noGrp="1"/>
          </p:cNvSpPr>
          <p:nvPr>
            <p:ph type="title"/>
          </p:nvPr>
        </p:nvSpPr>
        <p:spPr>
          <a:xfrm>
            <a:off x="184600" y="6386925"/>
            <a:ext cx="1193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-FR" sz="2010">
                <a:latin typeface="Arial"/>
                <a:ea typeface="Arial"/>
                <a:cs typeface="Arial"/>
                <a:sym typeface="Arial"/>
              </a:rPr>
              <a:t>Extrait : </a:t>
            </a:r>
            <a:r>
              <a:rPr lang="fr-FR" sz="2010" i="1">
                <a:latin typeface="Arial"/>
                <a:ea typeface="Arial"/>
                <a:cs typeface="Arial"/>
                <a:sym typeface="Arial"/>
              </a:rPr>
              <a:t>Bulletin officiel de l’éducation nationale, Ministère de l'Éducation nationale et de la Jeunesse.</a:t>
            </a:r>
            <a:endParaRPr sz="201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201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213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0" name="Google Shape;120;g11ab8db14a7_0_23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1ab8db14a7_0_23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2" name="Google Shape;122;g11ab8db14a7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1ab8db14a7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379879"/>
            <a:ext cx="12192001" cy="3109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c19fb48b3_0_167"/>
          <p:cNvSpPr txBox="1">
            <a:spLocks noGrp="1"/>
          </p:cNvSpPr>
          <p:nvPr>
            <p:ph type="title"/>
          </p:nvPr>
        </p:nvSpPr>
        <p:spPr>
          <a:xfrm>
            <a:off x="378450" y="1576025"/>
            <a:ext cx="11739900" cy="50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1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Points clefs :</a:t>
            </a:r>
            <a:endParaRPr sz="2700" b="1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Identifier les différentes étapes dans le protocole d’une synthèse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Justifier à partir des propriétés physico-chimiques des réactifs et des produits, le choix des méthodes d’isolement, de purification ou d’analyse.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Déterminer le rendement d’une synthèse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Schématiser des dispositifs expérimentaux</a:t>
            </a:r>
            <a:endParaRPr sz="2700" b="1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>
                <a:latin typeface="EB Garamond"/>
                <a:ea typeface="EB Garamond"/>
                <a:cs typeface="EB Garamond"/>
                <a:sym typeface="EB Garamond"/>
              </a:rPr>
              <a:t>Capacités travaillées :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Analyse et mise en pratique d’un protocole de synthèse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fr-FR" sz="2700" b="1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Quelques difficultés anticipées des élèves :</a:t>
            </a:r>
            <a:endParaRPr sz="2700" b="1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Rédiger proprement le rendement (raisonnement en masse, quantité de matière,...)</a:t>
            </a:r>
            <a:endParaRPr sz="27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Analyser les étapes d’un protocole de synthèse.</a:t>
            </a:r>
            <a:endParaRPr sz="27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1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9" name="Google Shape;129;g10c19fb48b3_0_167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0c19fb48b3_0_167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1" name="Google Shape;131;g10c19fb48b3_0_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0c19fb48b3_0_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700" y="4205650"/>
            <a:ext cx="10851875" cy="25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1dc8c2159_0_174"/>
          <p:cNvSpPr txBox="1">
            <a:spLocks noGrp="1"/>
          </p:cNvSpPr>
          <p:nvPr>
            <p:ph type="title"/>
          </p:nvPr>
        </p:nvSpPr>
        <p:spPr>
          <a:xfrm>
            <a:off x="378450" y="1576025"/>
            <a:ext cx="11739900" cy="50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1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>
                <a:latin typeface="EB Garamond"/>
                <a:ea typeface="EB Garamond"/>
                <a:cs typeface="EB Garamond"/>
                <a:sym typeface="EB Garamond"/>
              </a:rPr>
              <a:t>Points clefs :</a:t>
            </a:r>
            <a:endParaRPr sz="27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Identifier les différentes étapes dans le protocole d’une synthèse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Justifier à partir des propriétés physico-chimiques des réactifs et des produits, le choix des méthodes d’isolement, de purification ou d’analyse.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Déterminer le rendement d’une synthèse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Schématiser des dispositifs expérimentaux</a:t>
            </a:r>
            <a:endParaRPr sz="27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Capacités travaillées :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Analyse et mise en pratique d’un protocole de synthèse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fr-FR" sz="2700" b="1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Quelques difficultés anticipées des élèves :</a:t>
            </a:r>
            <a:endParaRPr sz="2700" b="1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Rédiger proprement le rendement (raisonnement en masse, quantité de matière,...)</a:t>
            </a:r>
            <a:endParaRPr sz="27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Analyser les étapes d’un protocole de synthèse.</a:t>
            </a:r>
            <a:endParaRPr sz="270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1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8" name="Google Shape;138;g111dc8c2159_0_174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11dc8c2159_0_174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0" name="Google Shape;140;g111dc8c2159_0_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11dc8c2159_0_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700" y="5095875"/>
            <a:ext cx="1085187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1dc8c2159_0_181"/>
          <p:cNvSpPr txBox="1">
            <a:spLocks noGrp="1"/>
          </p:cNvSpPr>
          <p:nvPr>
            <p:ph type="title"/>
          </p:nvPr>
        </p:nvSpPr>
        <p:spPr>
          <a:xfrm>
            <a:off x="378450" y="1576025"/>
            <a:ext cx="11739900" cy="50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1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>
                <a:latin typeface="EB Garamond"/>
                <a:ea typeface="EB Garamond"/>
                <a:cs typeface="EB Garamond"/>
                <a:sym typeface="EB Garamond"/>
              </a:rPr>
              <a:t>Points clefs :</a:t>
            </a:r>
            <a:endParaRPr sz="27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Identifier les différentes étapes dans le protocole d’une synthèse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Justifier à partir des propriétés physico-chimiques des réactifs et des produits, le choix des méthodes d’isolement, de purification ou d’analyse.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Déterminer le rendement d’une synthèse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Schématiser des dispositifs expérimentaux</a:t>
            </a:r>
            <a:endParaRPr sz="27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>
                <a:latin typeface="EB Garamond"/>
                <a:ea typeface="EB Garamond"/>
                <a:cs typeface="EB Garamond"/>
                <a:sym typeface="EB Garamond"/>
              </a:rPr>
              <a:t>Capacités travaillées :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spcBef>
                <a:spcPts val="0"/>
              </a:spcBef>
              <a:spcAft>
                <a:spcPts val="0"/>
              </a:spcAft>
              <a:buSzPct val="1000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Analyse et mise en pratique d’un protocole de synthèse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fr-FR" sz="2700" b="1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Quelques difficultés anticipées des élèves :</a:t>
            </a:r>
            <a:endParaRPr sz="2700" b="1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Rédiger proprement le rendement (raisonnement en masse, quantité de matière,...)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2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EB Garamond"/>
              <a:buChar char="❏"/>
            </a:pPr>
            <a:r>
              <a:rPr lang="fr-FR" sz="27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Analyser les étapes d’un protocole de synthèse.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961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7" name="Google Shape;147;g111dc8c2159_0_181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11dc8c2159_0_181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9" name="Google Shape;149;g111dc8c2159_0_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c19fb48b3_0_249"/>
          <p:cNvSpPr txBox="1">
            <a:spLocks noGrp="1"/>
          </p:cNvSpPr>
          <p:nvPr>
            <p:ph type="title"/>
          </p:nvPr>
        </p:nvSpPr>
        <p:spPr>
          <a:xfrm>
            <a:off x="507900" y="2103550"/>
            <a:ext cx="108417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2400" b="1">
                <a:latin typeface="EB Garamond"/>
                <a:ea typeface="EB Garamond"/>
                <a:cs typeface="EB Garamond"/>
                <a:sym typeface="EB Garamond"/>
              </a:rPr>
              <a:t>Quelques difficultés anticipées des élèves :</a:t>
            </a:r>
            <a:endParaRPr sz="2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Char char="❏"/>
            </a:pPr>
            <a:r>
              <a:rPr lang="fr-FR" sz="2400">
                <a:latin typeface="EB Garamond"/>
                <a:ea typeface="EB Garamond"/>
                <a:cs typeface="EB Garamond"/>
                <a:sym typeface="EB Garamond"/>
              </a:rPr>
              <a:t>Rédiger proprement le rendement. (raisonnement en masse, quantité de matière,...)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EB Garamond"/>
              <a:buChar char="❏"/>
            </a:pPr>
            <a:r>
              <a:rPr lang="fr-FR" sz="2400">
                <a:latin typeface="EB Garamond"/>
                <a:ea typeface="EB Garamond"/>
                <a:cs typeface="EB Garamond"/>
                <a:sym typeface="EB Garamond"/>
              </a:rPr>
              <a:t>Analyser les étapes d’un protocole de synthèse.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Solutions apportées :</a:t>
            </a:r>
            <a:endParaRPr sz="2400" b="1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EB Garamond"/>
              <a:buChar char="❏"/>
            </a:pPr>
            <a:r>
              <a:rPr lang="fr-FR" sz="2400" b="1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Fil conducteur sur une synthèse.</a:t>
            </a:r>
            <a:endParaRPr sz="2400" b="1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4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5" name="Google Shape;155;g10c19fb48b3_0_249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0c19fb48b3_0_249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7" name="Google Shape;157;g10c19fb48b3_0_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11ab8db14a7_0_5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1ab8db14a7_0_5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4" name="Google Shape;164;g11ab8db14a7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4596" y="308575"/>
            <a:ext cx="1308280" cy="10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1ab8db14a7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325" y="1481877"/>
            <a:ext cx="9759473" cy="52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Macintosh PowerPoint</Application>
  <PresentationFormat>Grand écran</PresentationFormat>
  <Paragraphs>132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EB Garamond</vt:lpstr>
      <vt:lpstr>Calibri</vt:lpstr>
      <vt:lpstr>Thème Office</vt:lpstr>
      <vt:lpstr>Synthèse d’espèces chimiques organiques</vt:lpstr>
      <vt:lpstr>Extrait : Bulletin officiel de l’éducation nationale, Ministère de l'Éducation nationale et de la Jeunesse.  </vt:lpstr>
      <vt:lpstr>Extrait : Bulletin officiel de l’éducation nationale, Ministère de l'Éducation nationale et de la Jeunesse.  </vt:lpstr>
      <vt:lpstr>Extrait : Bulletin officiel de l’éducation nationale, Ministère de l'Éducation nationale et de la Jeunesse.  </vt:lpstr>
      <vt:lpstr> Points clefs : Identifier les différentes étapes dans le protocole d’une synthèse Justifier à partir des propriétés physico-chimiques des réactifs et des produits, le choix des méthodes d’isolement, de purification ou d’analyse. Déterminer le rendement d’une synthèse Schématiser des dispositifs expérimentaux  Capacités travaillées : Analyse et mise en pratique d’un protocole de synthèse  Quelques difficultés anticipées des élèves : Rédiger proprement le rendement (raisonnement en masse, quantité de matière,...) Analyser les étapes d’un protocole de synthèse. </vt:lpstr>
      <vt:lpstr> Points clefs : Identifier les différentes étapes dans le protocole d’une synthèse Justifier à partir des propriétés physico-chimiques des réactifs et des produits, le choix des méthodes d’isolement, de purification ou d’analyse. Déterminer le rendement d’une synthèse Schématiser des dispositifs expérimentaux  Capacités travaillées : Analyse et mise en pratique d’un protocole de synthèse  Quelques difficultés anticipées des élèves : Rédiger proprement le rendement (raisonnement en masse, quantité de matière,...) Analyser les étapes d’un protocole de synthèse. </vt:lpstr>
      <vt:lpstr> Points clefs : Identifier les différentes étapes dans le protocole d’une synthèse Justifier à partir des propriétés physico-chimiques des réactifs et des produits, le choix des méthodes d’isolement, de purification ou d’analyse. Déterminer le rendement d’une synthèse Schématiser des dispositifs expérimentaux  Capacités travaillées : Analyse et mise en pratique d’un protocole de synthèse  Quelques difficultés anticipées des élèves : Rédiger proprement le rendement (raisonnement en masse, quantité de matière,...) Analyser les étapes d’un protocole de synthèse. </vt:lpstr>
      <vt:lpstr>  Quelques difficultés anticipées des élèves : Rédiger proprement le rendement. (raisonnement en masse, quantité de matière,...) Analyser les étapes d’un protocole de synthèse.  Solutions apportées : Fil conducteur sur une synthèse. </vt:lpstr>
      <vt:lpstr>Présentation PowerPoint</vt:lpstr>
      <vt:lpstr>Présentation PowerPoint</vt:lpstr>
      <vt:lpstr>Présentation PowerPoint</vt:lpstr>
      <vt:lpstr>Réaction de synthèse : </vt:lpstr>
      <vt:lpstr>Présentation PowerPoint</vt:lpstr>
      <vt:lpstr>gants, lunettes, travail sous la hotte </vt:lpstr>
      <vt:lpstr>Alcool benzylique </vt:lpstr>
      <vt:lpstr>Alcool benzylique </vt:lpstr>
      <vt:lpstr>Alcool benzylique </vt:lpstr>
      <vt:lpstr>Présentation PowerPoint</vt:lpstr>
      <vt:lpstr>Rôle du chauffage : permet ou accélère la transformation chimique en apportant de l’énergie thermique qui favorisent la rencontre entre le produits et les réactifs  </vt:lpstr>
      <vt:lpstr>Rôle du chauffage : permet ou accélère la transformation chimique en apportant de l’énergie thermique qui favorisent la rencontre entre le produits et les réactifs  </vt:lpstr>
      <vt:lpstr>Physique Chimie Spécialité 1ère, Hatier</vt:lpstr>
      <vt:lpstr>Physique Chimie Spécialité 1ère, Hatier</vt:lpstr>
      <vt:lpstr>Physique Chimie Spécialité 1ère, Hatier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Synthèse d’espèces chimiques organiques</dc:title>
  <dc:creator>Clement MONTEMBAULT</dc:creator>
  <cp:lastModifiedBy>Romain Granier</cp:lastModifiedBy>
  <cp:revision>1</cp:revision>
  <dcterms:created xsi:type="dcterms:W3CDTF">2021-11-30T21:00:36Z</dcterms:created>
  <dcterms:modified xsi:type="dcterms:W3CDTF">2022-04-02T08:24:50Z</dcterms:modified>
</cp:coreProperties>
</file>