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3bf8372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3bf8372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3bf83721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3bf83721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Synthèse organique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15125"/>
            <a:ext cx="8520600" cy="124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Seconde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Mettre en œuvre une CCM pour comparer un espèce synthétisée et une espèce extraite de la nature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Prérequis	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18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Formule chimique (collège)</a:t>
            </a:r>
            <a:br>
              <a:rPr lang="fr"/>
            </a:br>
            <a:r>
              <a:rPr lang="fr"/>
              <a:t>Transformation chimique, équation de réaction, ajustements</a:t>
            </a:r>
            <a:br>
              <a:rPr lang="fr"/>
            </a:br>
            <a:r>
              <a:rPr lang="fr"/>
              <a:t>Notion de réactif limitant, </a:t>
            </a:r>
            <a:r>
              <a:rPr lang="fr"/>
              <a:t>stoechiométrie</a:t>
            </a:r>
            <a:br>
              <a:rPr lang="fr"/>
            </a:br>
            <a:r>
              <a:rPr lang="fr"/>
              <a:t>Corps pur, miscibilité, solubilité, mélange</a:t>
            </a:r>
            <a:br>
              <a:rPr lang="fr"/>
            </a:br>
            <a:r>
              <a:rPr lang="fr"/>
              <a:t>Masse volumique, densité, changement d’état du corps pur.</a:t>
            </a:r>
            <a:endParaRPr/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409975" y="298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Difficultés →  solutions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09975" y="3555175"/>
            <a:ext cx="8520600" cy="14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Mécanisme CCM → Réalisation des protocoles en live</a:t>
            </a:r>
            <a:br>
              <a:rPr lang="fr"/>
            </a:br>
            <a:r>
              <a:rPr lang="fr"/>
              <a:t>Montage à reflux → Schémas </a:t>
            </a:r>
            <a:r>
              <a:rPr lang="fr">
                <a:solidFill>
                  <a:srgbClr val="FF0000"/>
                </a:solidFill>
              </a:rPr>
              <a:t>(en fait faut aussi le faire en live)</a:t>
            </a:r>
            <a:br>
              <a:rPr lang="fr"/>
            </a:br>
            <a:r>
              <a:rPr lang="fr"/>
              <a:t>Extraction liquide/liquide</a:t>
            </a:r>
            <a:br>
              <a:rPr lang="fr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1920"/>
              <a:t>Intro : Nécessité de synthèse chimique pour pallier le coût et la demande.</a:t>
            </a:r>
            <a:endParaRPr sz="192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897600"/>
            <a:ext cx="8520600" cy="41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12500"/>
              <a:buAutoNum type="romanUcPeriod"/>
            </a:pPr>
            <a:r>
              <a:rPr lang="fr"/>
              <a:t>La transformation</a:t>
            </a:r>
            <a:br>
              <a:rPr lang="fr"/>
            </a:br>
            <a:r>
              <a:rPr lang="fr" sz="1600"/>
              <a:t>Réaction-support : estérification de l’alcool benzylique par l’éthanol</a:t>
            </a:r>
            <a:endParaRPr sz="1600"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UcPeriod"/>
            </a:pPr>
            <a:r>
              <a:rPr lang="fr"/>
              <a:t>Prélèvements</a:t>
            </a:r>
            <a:br>
              <a:rPr lang="fr"/>
            </a:br>
            <a:r>
              <a:rPr lang="fr"/>
              <a:t>Prélèvement d’un solide, prélèvements d’un solide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UcPeriod"/>
            </a:pPr>
            <a:r>
              <a:rPr lang="fr"/>
              <a:t>Conditions opératoires</a:t>
            </a:r>
            <a:br>
              <a:rPr lang="fr"/>
            </a:br>
            <a:r>
              <a:rPr lang="fr"/>
              <a:t>Nécessité d’un chauffage → Montage à reflux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lang="fr"/>
              <a:t>Traitement 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UcPeriod"/>
            </a:pPr>
            <a:r>
              <a:rPr lang="fr"/>
              <a:t>Ampoule à décanter</a:t>
            </a:r>
            <a:br>
              <a:rPr lang="fr"/>
            </a:br>
            <a:r>
              <a:rPr lang="fr"/>
              <a:t>Extraction, lavage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UcPeriod"/>
            </a:pPr>
            <a:r>
              <a:rPr lang="fr"/>
              <a:t>Isolement </a:t>
            </a:r>
            <a:br>
              <a:rPr lang="fr"/>
            </a:br>
            <a:r>
              <a:rPr lang="fr"/>
              <a:t>Filtration Büchner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lang="fr"/>
              <a:t>Analyse : la CCM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UcPeriod"/>
            </a:pPr>
            <a:r>
              <a:rPr lang="fr"/>
              <a:t>Principe</a:t>
            </a:r>
            <a:br>
              <a:rPr lang="fr"/>
            </a:br>
            <a:r>
              <a:rPr lang="fr"/>
              <a:t>Schéma de principe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UcPeriod"/>
            </a:pPr>
            <a:r>
              <a:rPr lang="fr"/>
              <a:t>En pratique</a:t>
            </a:r>
            <a:br>
              <a:rPr lang="fr"/>
            </a:br>
            <a:r>
              <a:rPr lang="fr"/>
              <a:t>Manip sur la vaniline et l’éthylvaniline (cf TP de Laure-Lise)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400"/>
              <a:t>Conclusion : </a:t>
            </a:r>
            <a:r>
              <a:rPr lang="fr" sz="1400"/>
              <a:t>Étapes</a:t>
            </a:r>
            <a:r>
              <a:rPr lang="fr" sz="1400"/>
              <a:t> de purification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