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bf83721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3bf83721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23bf83721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23bf83721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Synthèse organique 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215125"/>
            <a:ext cx="8520600" cy="124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Seconde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Mettre en œuvre une CCM pour comparer un espèce synthétisée et une espèce extraite de la nature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Prérequis	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18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Formule chimique (collège)</a:t>
            </a:r>
            <a:br>
              <a:rPr lang="fr"/>
            </a:br>
            <a:r>
              <a:rPr lang="fr"/>
              <a:t>Transformation chimique, équation de réaction, ajustements</a:t>
            </a:r>
            <a:br>
              <a:rPr lang="fr"/>
            </a:br>
            <a:r>
              <a:rPr lang="fr"/>
              <a:t>Notion de réactif limitant, </a:t>
            </a:r>
            <a:r>
              <a:rPr lang="fr"/>
              <a:t>stoechiométrie</a:t>
            </a:r>
            <a:br>
              <a:rPr lang="fr"/>
            </a:br>
            <a:r>
              <a:rPr lang="fr"/>
              <a:t>Corps pur, miscibilité, solubilité, mélange</a:t>
            </a:r>
            <a:br>
              <a:rPr lang="fr"/>
            </a:br>
            <a:r>
              <a:rPr lang="fr"/>
              <a:t>Masse volumique, densité, changement d’état du corps pur.</a:t>
            </a:r>
            <a:endParaRPr/>
          </a:p>
        </p:txBody>
      </p:sp>
      <p:sp>
        <p:nvSpPr>
          <p:cNvPr id="62" name="Google Shape;62;p14"/>
          <p:cNvSpPr txBox="1"/>
          <p:nvPr>
            <p:ph type="title"/>
          </p:nvPr>
        </p:nvSpPr>
        <p:spPr>
          <a:xfrm>
            <a:off x="409975" y="29824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Difficultés →  solutions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409975" y="3555175"/>
            <a:ext cx="8520600" cy="144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fr"/>
              <a:t>Mécanisme CCM → Réalisation des protocoles en live</a:t>
            </a:r>
            <a:br>
              <a:rPr lang="fr"/>
            </a:br>
            <a:r>
              <a:rPr lang="fr"/>
              <a:t>Montage à reflux → Schémas </a:t>
            </a:r>
            <a:r>
              <a:rPr lang="fr">
                <a:solidFill>
                  <a:srgbClr val="FF0000"/>
                </a:solidFill>
              </a:rPr>
              <a:t>(en fait faut aussi le faire en live)</a:t>
            </a:r>
            <a:br>
              <a:rPr lang="fr"/>
            </a:br>
            <a:r>
              <a:rPr lang="fr"/>
              <a:t>Extraction liquide/liquide</a:t>
            </a:r>
            <a:br>
              <a:rPr lang="fr"/>
            </a:b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1920"/>
              <a:t>Intro : Nécessité de synthèse chimique pour pallier le coût et la demande.</a:t>
            </a:r>
            <a:endParaRPr sz="1920"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897600"/>
            <a:ext cx="8520600" cy="41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Plan :</a:t>
            </a:r>
            <a:endParaRPr/>
          </a:p>
          <a:p>
            <a:pPr indent="-334327" lvl="0" marL="457200" rtl="0" algn="l">
              <a:spcBef>
                <a:spcPts val="1200"/>
              </a:spcBef>
              <a:spcAft>
                <a:spcPts val="0"/>
              </a:spcAft>
              <a:buSzPct val="112500"/>
              <a:buAutoNum type="romanUcPeriod"/>
            </a:pPr>
            <a:r>
              <a:rPr lang="fr"/>
              <a:t>La transformation</a:t>
            </a:r>
            <a:br>
              <a:rPr lang="fr"/>
            </a:br>
            <a:r>
              <a:rPr lang="fr" sz="1600"/>
              <a:t>Réaction-support : estérification de l’alcool benzylique par l’éthanol</a:t>
            </a:r>
            <a:endParaRPr sz="1600"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Prélèvements</a:t>
            </a:r>
            <a:br>
              <a:rPr lang="fr"/>
            </a:br>
            <a:r>
              <a:rPr lang="fr"/>
              <a:t>Prélèvement d’un solide, prélèvements d’un solide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Conditions opératoires</a:t>
            </a:r>
            <a:br>
              <a:rPr lang="fr"/>
            </a:br>
            <a:r>
              <a:rPr lang="fr"/>
              <a:t>Nécessité d’un chauffage → Montage à reflux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Traitement 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Ampoule à décanter</a:t>
            </a:r>
            <a:br>
              <a:rPr lang="fr"/>
            </a:br>
            <a:r>
              <a:rPr lang="fr"/>
              <a:t>Extraction, lavage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Isolement </a:t>
            </a:r>
            <a:br>
              <a:rPr lang="fr"/>
            </a:br>
            <a:r>
              <a:rPr lang="fr"/>
              <a:t>Filtration Büchner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romanUcPeriod"/>
            </a:pPr>
            <a:r>
              <a:rPr lang="fr"/>
              <a:t>Analyse : la CCM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Principe</a:t>
            </a:r>
            <a:br>
              <a:rPr lang="fr"/>
            </a:br>
            <a:r>
              <a:rPr lang="fr"/>
              <a:t>Schéma de principe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lphaUcPeriod"/>
            </a:pPr>
            <a:r>
              <a:rPr lang="fr"/>
              <a:t>En pratique</a:t>
            </a:r>
            <a:br>
              <a:rPr lang="fr"/>
            </a:br>
            <a:r>
              <a:rPr lang="fr"/>
              <a:t>Manip sur la vaniline et l’éthylvaniline (cf TP de Laure-Lise)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1400"/>
              <a:t>Conclusion : </a:t>
            </a:r>
            <a:r>
              <a:rPr lang="fr" sz="1400"/>
              <a:t>Étapes</a:t>
            </a:r>
            <a:r>
              <a:rPr lang="fr" sz="1400"/>
              <a:t> de purification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